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96"/>
  </p:notesMasterIdLst>
  <p:handoutMasterIdLst>
    <p:handoutMasterId r:id="rId97"/>
  </p:handoutMasterIdLst>
  <p:sldIdLst>
    <p:sldId id="1078" r:id="rId2"/>
    <p:sldId id="1021" r:id="rId3"/>
    <p:sldId id="1020" r:id="rId4"/>
    <p:sldId id="926" r:id="rId5"/>
    <p:sldId id="954" r:id="rId6"/>
    <p:sldId id="1031" r:id="rId7"/>
    <p:sldId id="1032" r:id="rId8"/>
    <p:sldId id="1035" r:id="rId9"/>
    <p:sldId id="910" r:id="rId10"/>
    <p:sldId id="1033" r:id="rId11"/>
    <p:sldId id="1034" r:id="rId12"/>
    <p:sldId id="944" r:id="rId13"/>
    <p:sldId id="908" r:id="rId14"/>
    <p:sldId id="1097" r:id="rId15"/>
    <p:sldId id="1086" r:id="rId16"/>
    <p:sldId id="1098" r:id="rId17"/>
    <p:sldId id="959" r:id="rId18"/>
    <p:sldId id="961" r:id="rId19"/>
    <p:sldId id="962" r:id="rId20"/>
    <p:sldId id="1091" r:id="rId21"/>
    <p:sldId id="1106" r:id="rId22"/>
    <p:sldId id="1036" r:id="rId23"/>
    <p:sldId id="1037" r:id="rId24"/>
    <p:sldId id="1038" r:id="rId25"/>
    <p:sldId id="1039" r:id="rId26"/>
    <p:sldId id="1040" r:id="rId27"/>
    <p:sldId id="1041" r:id="rId28"/>
    <p:sldId id="1043" r:id="rId29"/>
    <p:sldId id="1139" r:id="rId30"/>
    <p:sldId id="1044" r:id="rId31"/>
    <p:sldId id="1045" r:id="rId32"/>
    <p:sldId id="1046" r:id="rId33"/>
    <p:sldId id="1047" r:id="rId34"/>
    <p:sldId id="1048" r:id="rId35"/>
    <p:sldId id="1140" r:id="rId36"/>
    <p:sldId id="1141" r:id="rId37"/>
    <p:sldId id="1142" r:id="rId38"/>
    <p:sldId id="1143" r:id="rId39"/>
    <p:sldId id="1144" r:id="rId40"/>
    <p:sldId id="1145" r:id="rId41"/>
    <p:sldId id="1146" r:id="rId42"/>
    <p:sldId id="1147" r:id="rId43"/>
    <p:sldId id="1148" r:id="rId44"/>
    <p:sldId id="1149" r:id="rId45"/>
    <p:sldId id="1150" r:id="rId46"/>
    <p:sldId id="1151" r:id="rId47"/>
    <p:sldId id="1152" r:id="rId48"/>
    <p:sldId id="1153" r:id="rId49"/>
    <p:sldId id="1154" r:id="rId50"/>
    <p:sldId id="1155" r:id="rId51"/>
    <p:sldId id="1049" r:id="rId52"/>
    <p:sldId id="1050" r:id="rId53"/>
    <p:sldId id="1051" r:id="rId54"/>
    <p:sldId id="1052" r:id="rId55"/>
    <p:sldId id="1053" r:id="rId56"/>
    <p:sldId id="1054" r:id="rId57"/>
    <p:sldId id="1092" r:id="rId58"/>
    <p:sldId id="1088" r:id="rId59"/>
    <p:sldId id="1089" r:id="rId60"/>
    <p:sldId id="1100" r:id="rId61"/>
    <p:sldId id="1101" r:id="rId62"/>
    <p:sldId id="1102" r:id="rId63"/>
    <p:sldId id="1087" r:id="rId64"/>
    <p:sldId id="1090" r:id="rId65"/>
    <p:sldId id="1060" r:id="rId66"/>
    <p:sldId id="1061" r:id="rId67"/>
    <p:sldId id="1062" r:id="rId68"/>
    <p:sldId id="1065" r:id="rId69"/>
    <p:sldId id="1068" r:id="rId70"/>
    <p:sldId id="1067" r:id="rId71"/>
    <p:sldId id="1094" r:id="rId72"/>
    <p:sldId id="1063" r:id="rId73"/>
    <p:sldId id="1112" r:id="rId74"/>
    <p:sldId id="1107" r:id="rId75"/>
    <p:sldId id="1113" r:id="rId76"/>
    <p:sldId id="1137" r:id="rId77"/>
    <p:sldId id="1134" r:id="rId78"/>
    <p:sldId id="1135" r:id="rId79"/>
    <p:sldId id="1136" r:id="rId80"/>
    <p:sldId id="1127" r:id="rId81"/>
    <p:sldId id="1130" r:id="rId82"/>
    <p:sldId id="1132" r:id="rId83"/>
    <p:sldId id="1104" r:id="rId84"/>
    <p:sldId id="1111" r:id="rId85"/>
    <p:sldId id="1069" r:id="rId86"/>
    <p:sldId id="1070" r:id="rId87"/>
    <p:sldId id="1071" r:id="rId88"/>
    <p:sldId id="1072" r:id="rId89"/>
    <p:sldId id="1073" r:id="rId90"/>
    <p:sldId id="1095" r:id="rId91"/>
    <p:sldId id="1138" r:id="rId92"/>
    <p:sldId id="1080" r:id="rId93"/>
    <p:sldId id="1074" r:id="rId94"/>
    <p:sldId id="1103" r:id="rId95"/>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7116" autoAdjust="0"/>
  </p:normalViewPr>
  <p:slideViewPr>
    <p:cSldViewPr>
      <p:cViewPr varScale="1">
        <p:scale>
          <a:sx n="101" d="100"/>
          <a:sy n="101" d="100"/>
        </p:scale>
        <p:origin x="2124" y="78"/>
      </p:cViewPr>
      <p:guideLst>
        <p:guide orient="horz" pos="2160"/>
        <p:guide pos="2880"/>
      </p:guideLst>
    </p:cSldViewPr>
  </p:slideViewPr>
  <p:outlineViewPr>
    <p:cViewPr>
      <p:scale>
        <a:sx n="33" d="100"/>
        <a:sy n="33" d="100"/>
      </p:scale>
      <p:origin x="0" y="-37398"/>
    </p:cViewPr>
  </p:outlineViewPr>
  <p:notesTextViewPr>
    <p:cViewPr>
      <p:scale>
        <a:sx n="100" d="100"/>
        <a:sy n="100" d="100"/>
      </p:scale>
      <p:origin x="0" y="0"/>
    </p:cViewPr>
  </p:notesTextViewPr>
  <p:sorterViewPr>
    <p:cViewPr>
      <p:scale>
        <a:sx n="66" d="100"/>
        <a:sy n="66" d="100"/>
      </p:scale>
      <p:origin x="0" y="-91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815846189957956E-2"/>
          <c:y val="7.7517810273715834E-2"/>
          <c:w val="0.91145735190561195"/>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615110472"/>
        <c:axId val="615088128"/>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615101064"/>
        <c:axId val="615081464"/>
      </c:lineChart>
      <c:catAx>
        <c:axId val="615110472"/>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47"/>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615088128"/>
        <c:crosses val="autoZero"/>
        <c:auto val="0"/>
        <c:lblAlgn val="ctr"/>
        <c:lblOffset val="100"/>
        <c:tickLblSkip val="1"/>
        <c:tickMarkSkip val="1"/>
        <c:noMultiLvlLbl val="0"/>
      </c:catAx>
      <c:valAx>
        <c:axId val="615088128"/>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27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15110472"/>
        <c:crosses val="autoZero"/>
        <c:crossBetween val="between"/>
        <c:dispUnits>
          <c:builtInUnit val="thousands"/>
        </c:dispUnits>
      </c:valAx>
      <c:catAx>
        <c:axId val="615101064"/>
        <c:scaling>
          <c:orientation val="minMax"/>
        </c:scaling>
        <c:delete val="1"/>
        <c:axPos val="b"/>
        <c:numFmt formatCode="General" sourceLinked="1"/>
        <c:majorTickMark val="out"/>
        <c:minorTickMark val="none"/>
        <c:tickLblPos val="none"/>
        <c:crossAx val="615081464"/>
        <c:crosses val="autoZero"/>
        <c:auto val="0"/>
        <c:lblAlgn val="ctr"/>
        <c:lblOffset val="100"/>
        <c:noMultiLvlLbl val="0"/>
      </c:catAx>
      <c:valAx>
        <c:axId val="615081464"/>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615101064"/>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2804CCE-9BAA-4473-8606-5BCAC7B2AAAE}" type="presOf" srcId="{59DBF1EE-62E9-48E9-B202-7D2476ECDAC3}" destId="{685FA1E6-10FD-4AE1-AFF5-EF7AB2529369}" srcOrd="0" destOrd="0" presId="urn:microsoft.com/office/officeart/2005/8/layout/arrow2"/>
    <dgm:cxn modelId="{F6AB0305-D497-4633-BF4E-C23DF1D2BEB5}" srcId="{2F2ED166-3E1E-4BB7-8012-C941AEE7AB33}" destId="{59DBF1EE-62E9-48E9-B202-7D2476ECDAC3}" srcOrd="3" destOrd="0" parTransId="{BDBD5574-6C65-4C05-BF5E-68BF9B2FCABE}" sibTransId="{C79AD0F0-7F80-4EEE-A1A2-0C73B01AC763}"/>
    <dgm:cxn modelId="{D05DB375-31FD-4306-8B56-771D29628922}" type="presOf" srcId="{75953B4A-84BF-4DDC-82BB-C5260ACC097B}" destId="{54118D77-8A2F-4CCD-84E5-FD3428812DE8}" srcOrd="0" destOrd="0" presId="urn:microsoft.com/office/officeart/2005/8/layout/arrow2"/>
    <dgm:cxn modelId="{32A73067-95CE-406F-A336-42CC861BE7BC}" type="presOf" srcId="{942A78BF-BEC5-4917-AEDB-8E7E7A3B1A4C}" destId="{F5DB9E3F-A673-4455-A32C-6454DE6BBD20}" srcOrd="0" destOrd="0" presId="urn:microsoft.com/office/officeart/2005/8/layout/arrow2"/>
    <dgm:cxn modelId="{9FF91C8A-8F3C-4A06-8AF7-D58DD423C49F}" srcId="{2F2ED166-3E1E-4BB7-8012-C941AEE7AB33}" destId="{583B1723-3275-4B81-A3C4-722CC9187947}" srcOrd="0" destOrd="0" parTransId="{8A11A68C-0647-4C9A-910B-F5E238D20BF1}" sibTransId="{A1D5C279-10BD-4432-A697-06D5B0BC7F6C}"/>
    <dgm:cxn modelId="{75043A44-3E25-4CD8-B859-E119F04D5E14}" type="presOf" srcId="{2F2ED166-3E1E-4BB7-8012-C941AEE7AB33}" destId="{03A55F6C-7134-41AE-880A-A888BD0288C4}"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2942334F-307E-44C6-8A4A-6A58FA54F547}" srcId="{2F2ED166-3E1E-4BB7-8012-C941AEE7AB33}" destId="{75953B4A-84BF-4DDC-82BB-C5260ACC097B}" srcOrd="1" destOrd="0" parTransId="{C7F71619-17C7-43B6-A07A-A4425D7DA746}" sibTransId="{1D6AEB3C-B733-429B-B498-1CA664C9702D}"/>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語文領域</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語文領域 新增本土語文、     新住民語文</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9B33EF36-C5F7-42E3-A812-9484280403EB}">
      <dgm:prSet phldrT="[文字]"/>
      <dgm:spPr/>
      <dgm:t>
        <a:bodyPr/>
        <a:lstStyle/>
        <a:p>
          <a:r>
            <a:rPr lang="zh-TW" altLang="en-US" dirty="0" smtClean="0"/>
            <a:t>自然與生活科技領域</a:t>
          </a:r>
          <a:endParaRPr lang="zh-TW" altLang="en-US" dirty="0"/>
        </a:p>
      </dgm:t>
    </dgm:pt>
    <dgm:pt modelId="{3E70B1DB-FE4B-4FB0-BF26-6C1E4E6B9B1A}" type="parTrans" cxnId="{E6C3AB0D-5F1E-4861-B423-EC5BD3FE2ABC}">
      <dgm:prSet/>
      <dgm:spPr/>
      <dgm:t>
        <a:bodyPr/>
        <a:lstStyle/>
        <a:p>
          <a:endParaRPr lang="zh-TW" altLang="en-US"/>
        </a:p>
      </dgm:t>
    </dgm:pt>
    <dgm:pt modelId="{79E6ECF6-EC6B-4470-A028-6A928C22CA05}" type="sibTrans" cxnId="{E6C3AB0D-5F1E-4861-B423-EC5BD3FE2ABC}">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20D4BFE-0383-4C33-AFB6-EF1C3332AD9A}">
      <dgm:prSet phldrT="[文字]"/>
      <dgm:spPr/>
      <dgm:t>
        <a:bodyPr/>
        <a:lstStyle/>
        <a:p>
          <a:r>
            <a:rPr lang="zh-TW" altLang="en-US" dirty="0" smtClean="0"/>
            <a:t>科技領域   </a:t>
          </a:r>
          <a:endParaRPr lang="en-US" altLang="zh-TW" dirty="0" smtClean="0"/>
        </a:p>
        <a:p>
          <a:r>
            <a:rPr lang="zh-TW" altLang="en-US" dirty="0" smtClean="0"/>
            <a:t> </a:t>
          </a:r>
          <a:r>
            <a:rPr lang="en-US" altLang="zh-TW" dirty="0" smtClean="0"/>
            <a:t>(</a:t>
          </a:r>
          <a:r>
            <a:rPr lang="zh-TW" altLang="en-US" dirty="0" smtClean="0"/>
            <a:t>資訊教育</a:t>
          </a:r>
          <a:r>
            <a:rPr lang="en-US" altLang="zh-TW" dirty="0" smtClean="0"/>
            <a:t>+</a:t>
          </a:r>
          <a:r>
            <a:rPr lang="zh-TW" altLang="en-US" dirty="0" smtClean="0"/>
            <a:t>生活科技</a:t>
          </a:r>
          <a:r>
            <a:rPr lang="en-US" altLang="zh-TW" dirty="0" smtClean="0"/>
            <a:t>)</a:t>
          </a:r>
          <a:endParaRPr lang="zh-TW" altLang="en-US" dirty="0"/>
        </a:p>
      </dgm:t>
    </dgm:pt>
    <dgm:pt modelId="{95271768-C11C-4D00-ADC7-8B04A46667CF}" type="parTrans" cxnId="{24F70BBF-E490-4819-B190-443580E35738}">
      <dgm:prSet/>
      <dgm:spPr/>
      <dgm:t>
        <a:bodyPr/>
        <a:lstStyle/>
        <a:p>
          <a:endParaRPr lang="zh-TW" altLang="en-US"/>
        </a:p>
      </dgm:t>
    </dgm:pt>
    <dgm:pt modelId="{70A15121-47D7-489B-9BBC-4A8383401656}" type="sibTrans" cxnId="{24F70BBF-E490-4819-B190-443580E35738}">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custScaleX="146929">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custScaleX="136536">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95758" custScaleY="102604">
        <dgm:presLayoutVars>
          <dgm:bulletEnabled val="1"/>
        </dgm:presLayoutVars>
      </dgm:prSet>
      <dgm:spPr/>
      <dgm:t>
        <a:bodyPr/>
        <a:lstStyle/>
        <a:p>
          <a:endParaRPr lang="zh-TW" altLang="en-US"/>
        </a:p>
      </dgm:t>
    </dgm:pt>
  </dgm:ptLst>
  <dgm:cxnLst>
    <dgm:cxn modelId="{27EE8B6F-01F6-45A8-A3B0-F5F7578E9228}" type="presOf" srcId="{9B33EF36-C5F7-42E3-A812-9484280403EB}" destId="{FBAFC01D-7929-4DCA-BEE8-9CDEC56FA416}" srcOrd="0" destOrd="0" presId="urn:microsoft.com/office/officeart/2005/8/layout/balance1"/>
    <dgm:cxn modelId="{24F70BBF-E490-4819-B190-443580E35738}" srcId="{426C69E9-B08A-488A-87C0-77646B46869F}" destId="{B20D4BFE-0383-4C33-AFB6-EF1C3332AD9A}" srcOrd="0" destOrd="0" parTransId="{95271768-C11C-4D00-ADC7-8B04A46667CF}" sibTransId="{70A15121-47D7-489B-9BBC-4A8383401656}"/>
    <dgm:cxn modelId="{02585B78-F0F9-40C1-902C-799B238F13E1}" type="presOf" srcId="{1F66C70E-7CFE-4BDE-979B-BE1A2123E9DC}" destId="{C7C87F1D-BA6F-4514-B595-25D74114898C}" srcOrd="0" destOrd="0" presId="urn:microsoft.com/office/officeart/2005/8/layout/balance1"/>
    <dgm:cxn modelId="{7A9EC7C9-2AE3-4B50-A02D-83DC30008F34}" type="presOf" srcId="{426C69E9-B08A-488A-87C0-77646B46869F}" destId="{52EAA457-D0EB-4E98-ACB3-7EA88F2A1002}" srcOrd="0" destOrd="0" presId="urn:microsoft.com/office/officeart/2005/8/layout/balance1"/>
    <dgm:cxn modelId="{CDAD594A-F8B6-4602-A188-302A2625B27F}" srcId="{1F66C70E-7CFE-4BDE-979B-BE1A2123E9DC}" destId="{0E096F6F-F1BC-4CB8-8126-C3746A1F492B}" srcOrd="1" destOrd="0" parTransId="{C340D4E5-0E9E-4B8D-88CE-CBDC6784D28F}" sibTransId="{5660C1D5-A09E-42C4-AAF6-125DE3CE5AED}"/>
    <dgm:cxn modelId="{C4CD5B88-B964-4338-9D37-CF27CB2A4CFB}" type="presOf" srcId="{B20D4BFE-0383-4C33-AFB6-EF1C3332AD9A}" destId="{8FE0DC06-CCD0-4E5F-A15F-D89A72EFC292}" srcOrd="0" destOrd="0" presId="urn:microsoft.com/office/officeart/2005/8/layout/balance1"/>
    <dgm:cxn modelId="{9C6F808B-6DFC-4854-A589-8280A27FC786}" srcId="{426C69E9-B08A-488A-87C0-77646B46869F}" destId="{FA5B23F5-D0E8-483A-A053-8A002F8A1FCC}" srcOrd="1" destOrd="0" parTransId="{8E602F4B-60FD-4B2B-85C8-1F9898EB9731}" sibTransId="{F58CEE5D-8A30-440E-B946-CEBDEC6C371B}"/>
    <dgm:cxn modelId="{BC5AC4E6-4213-4369-A989-F3AE4629FD4D}" type="presOf" srcId="{5F1593E1-4F2E-45D9-9937-1065CA3F9EE4}" destId="{D2AC3E07-B092-49D1-864C-7AB7D1A0FD26}" srcOrd="0" destOrd="0" presId="urn:microsoft.com/office/officeart/2005/8/layout/balance1"/>
    <dgm:cxn modelId="{E6C3AB0D-5F1E-4861-B423-EC5BD3FE2ABC}" srcId="{1F66C70E-7CFE-4BDE-979B-BE1A2123E9DC}" destId="{9B33EF36-C5F7-42E3-A812-9484280403EB}" srcOrd="0" destOrd="0" parTransId="{3E70B1DB-FE4B-4FB0-BF26-6C1E4E6B9B1A}" sibTransId="{79E6ECF6-EC6B-4470-A028-6A928C22CA05}"/>
    <dgm:cxn modelId="{5BAA9F61-6AFF-432C-8AE3-3C4AA4B0779A}" type="presOf" srcId="{0E096F6F-F1BC-4CB8-8126-C3746A1F492B}" destId="{6630EDB5-6E2F-45C7-AA2E-64C86C820403}" srcOrd="0" destOrd="0" presId="urn:microsoft.com/office/officeart/2005/8/layout/balance1"/>
    <dgm:cxn modelId="{49F9CF7A-95F2-44C0-8005-F13E8FDED4C7}" srcId="{5F1593E1-4F2E-45D9-9937-1065CA3F9EE4}" destId="{426C69E9-B08A-488A-87C0-77646B46869F}" srcOrd="1" destOrd="0" parTransId="{80106D20-C98B-4B61-988D-98AD43500D6B}" sibTransId="{C3992204-B57E-46DA-BEEF-D0235E7605C6}"/>
    <dgm:cxn modelId="{54002E1E-E4C4-4E65-8C44-5A3EC154DB3C}" srcId="{5F1593E1-4F2E-45D9-9937-1065CA3F9EE4}" destId="{1F66C70E-7CFE-4BDE-979B-BE1A2123E9DC}" srcOrd="0" destOrd="0" parTransId="{BB411DDF-0315-4998-B745-69534A496CCE}" sibTransId="{010433DA-903A-4980-8F94-201128A713BD}"/>
    <dgm:cxn modelId="{53E42174-D4CA-4579-9840-ED1B6E2601AD}" type="presOf" srcId="{FA5B23F5-D0E8-483A-A053-8A002F8A1FCC}" destId="{CF8882F5-9809-41AE-9B9E-1AE0FDA01546}" srcOrd="0" destOrd="0" presId="urn:microsoft.com/office/officeart/2005/8/layout/balance1"/>
    <dgm:cxn modelId="{E78C55E0-FD1B-43AF-8959-07D492F442F7}" type="presParOf" srcId="{D2AC3E07-B092-49D1-864C-7AB7D1A0FD26}" destId="{2F14CDC1-293D-4951-9D90-24FDF76DB0DF}" srcOrd="0" destOrd="0" presId="urn:microsoft.com/office/officeart/2005/8/layout/balance1"/>
    <dgm:cxn modelId="{5667A947-9B19-4D3D-B50A-BE81BAABC470}" type="presParOf" srcId="{D2AC3E07-B092-49D1-864C-7AB7D1A0FD26}" destId="{7A5D64D7-F535-4BD9-BBD1-1F9577A741DA}" srcOrd="1" destOrd="0" presId="urn:microsoft.com/office/officeart/2005/8/layout/balance1"/>
    <dgm:cxn modelId="{6A158CDC-558A-4180-8E3B-C04F1ACFC624}" type="presParOf" srcId="{7A5D64D7-F535-4BD9-BBD1-1F9577A741DA}" destId="{C7C87F1D-BA6F-4514-B595-25D74114898C}" srcOrd="0" destOrd="0" presId="urn:microsoft.com/office/officeart/2005/8/layout/balance1"/>
    <dgm:cxn modelId="{8ED61560-D2BE-48F2-A209-AF3472F28D7D}" type="presParOf" srcId="{7A5D64D7-F535-4BD9-BBD1-1F9577A741DA}" destId="{52EAA457-D0EB-4E98-ACB3-7EA88F2A1002}" srcOrd="1" destOrd="0" presId="urn:microsoft.com/office/officeart/2005/8/layout/balance1"/>
    <dgm:cxn modelId="{82255B7E-5E02-4D8B-A9EC-3ED037EF47E1}" type="presParOf" srcId="{D2AC3E07-B092-49D1-864C-7AB7D1A0FD26}" destId="{8BECC752-051D-4630-BA82-BBCC79E0584C}" srcOrd="2" destOrd="0" presId="urn:microsoft.com/office/officeart/2005/8/layout/balance1"/>
    <dgm:cxn modelId="{6197F4B6-CBDB-48DA-B00B-265C248DC4E6}" type="presParOf" srcId="{8BECC752-051D-4630-BA82-BBCC79E0584C}" destId="{EC7D1637-9740-4461-8106-4AF2D0B5F4B7}" srcOrd="0" destOrd="0" presId="urn:microsoft.com/office/officeart/2005/8/layout/balance1"/>
    <dgm:cxn modelId="{56BDAB6C-8514-4601-A818-324E37F49DB5}" type="presParOf" srcId="{8BECC752-051D-4630-BA82-BBCC79E0584C}" destId="{51FB3BB1-E395-4782-A0D4-CCB2CB96D60D}" srcOrd="1" destOrd="0" presId="urn:microsoft.com/office/officeart/2005/8/layout/balance1"/>
    <dgm:cxn modelId="{E15A0D9D-C626-4F0E-9E10-0E649412F919}" type="presParOf" srcId="{8BECC752-051D-4630-BA82-BBCC79E0584C}" destId="{BA8558E1-6FC1-4F05-874A-C9B09A81F032}" srcOrd="2" destOrd="0" presId="urn:microsoft.com/office/officeart/2005/8/layout/balance1"/>
    <dgm:cxn modelId="{04DDF775-65D2-4424-9984-4D08AD443D81}" type="presParOf" srcId="{8BECC752-051D-4630-BA82-BBCC79E0584C}" destId="{8FE0DC06-CCD0-4E5F-A15F-D89A72EFC292}" srcOrd="3" destOrd="0" presId="urn:microsoft.com/office/officeart/2005/8/layout/balance1"/>
    <dgm:cxn modelId="{30CFF693-974A-49C7-8334-110D9183962E}" type="presParOf" srcId="{8BECC752-051D-4630-BA82-BBCC79E0584C}" destId="{CF8882F5-9809-41AE-9B9E-1AE0FDA01546}" srcOrd="4" destOrd="0" presId="urn:microsoft.com/office/officeart/2005/8/layout/balance1"/>
    <dgm:cxn modelId="{1CF9407F-306C-4625-B623-CBABCDC2893A}" type="presParOf" srcId="{8BECC752-051D-4630-BA82-BBCC79E0584C}" destId="{FBAFC01D-7929-4DCA-BEE8-9CDEC56FA416}" srcOrd="5" destOrd="0" presId="urn:microsoft.com/office/officeart/2005/8/layout/balance1"/>
    <dgm:cxn modelId="{3D857BA8-7B5D-43C7-AF4F-F8989B7ABD6D}"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藝術與人文領域</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藝術領域</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9B33EF36-C5F7-42E3-A812-9484280403EB}">
      <dgm:prSet phldrT="[文字]"/>
      <dgm:spPr/>
      <dgm:t>
        <a:bodyPr/>
        <a:lstStyle/>
        <a:p>
          <a:r>
            <a:rPr lang="zh-TW" altLang="en-US" dirty="0" smtClean="0"/>
            <a:t>生活課程與綜合活動  分開</a:t>
          </a:r>
          <a:endParaRPr lang="zh-TW" altLang="en-US" dirty="0"/>
        </a:p>
      </dgm:t>
    </dgm:pt>
    <dgm:pt modelId="{3E70B1DB-FE4B-4FB0-BF26-6C1E4E6B9B1A}" type="parTrans" cxnId="{E6C3AB0D-5F1E-4861-B423-EC5BD3FE2ABC}">
      <dgm:prSet/>
      <dgm:spPr/>
      <dgm:t>
        <a:bodyPr/>
        <a:lstStyle/>
        <a:p>
          <a:endParaRPr lang="zh-TW" altLang="en-US"/>
        </a:p>
      </dgm:t>
    </dgm:pt>
    <dgm:pt modelId="{79E6ECF6-EC6B-4470-A028-6A928C22CA05}" type="sibTrans" cxnId="{E6C3AB0D-5F1E-4861-B423-EC5BD3FE2ABC}">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20D4BFE-0383-4C33-AFB6-EF1C3332AD9A}">
      <dgm:prSet phldrT="[文字]"/>
      <dgm:spPr/>
      <dgm:t>
        <a:bodyPr/>
        <a:lstStyle/>
        <a:p>
          <a:r>
            <a:rPr lang="zh-TW" altLang="en-US" dirty="0" smtClean="0"/>
            <a:t>國小第一階段整併    生活課程</a:t>
          </a:r>
          <a:r>
            <a:rPr lang="en-US" altLang="zh-TW" dirty="0" smtClean="0"/>
            <a:t>+</a:t>
          </a:r>
          <a:r>
            <a:rPr lang="zh-TW" altLang="en-US" dirty="0" smtClean="0"/>
            <a:t>綜合活動</a:t>
          </a:r>
          <a:endParaRPr lang="zh-TW" altLang="en-US" dirty="0"/>
        </a:p>
      </dgm:t>
    </dgm:pt>
    <dgm:pt modelId="{95271768-C11C-4D00-ADC7-8B04A46667CF}" type="parTrans" cxnId="{24F70BBF-E490-4819-B190-443580E35738}">
      <dgm:prSet/>
      <dgm:spPr/>
      <dgm:t>
        <a:bodyPr/>
        <a:lstStyle/>
        <a:p>
          <a:endParaRPr lang="zh-TW" altLang="en-US"/>
        </a:p>
      </dgm:t>
    </dgm:pt>
    <dgm:pt modelId="{70A15121-47D7-489B-9BBC-4A8383401656}" type="sibTrans" cxnId="{24F70BBF-E490-4819-B190-443580E35738}">
      <dgm:prSet/>
      <dgm:spPr/>
      <dgm:t>
        <a:bodyPr/>
        <a:lstStyle/>
        <a:p>
          <a:endParaRPr lang="zh-TW" altLang="en-US"/>
        </a:p>
      </dgm:t>
    </dgm:pt>
    <dgm:pt modelId="{B02C9136-F68E-4074-98FE-93DA19CCE89E}">
      <dgm:prSet phldrT="[文字]"/>
      <dgm:spPr/>
      <dgm:t>
        <a:bodyPr/>
        <a:lstStyle/>
        <a:p>
          <a:r>
            <a:rPr lang="zh-TW" altLang="en-US" dirty="0" smtClean="0"/>
            <a:t>健康與體育</a:t>
          </a:r>
          <a:endParaRPr lang="zh-TW" altLang="en-US" dirty="0"/>
        </a:p>
      </dgm:t>
    </dgm:pt>
    <dgm:pt modelId="{5DA98435-098D-4301-925C-B9B78834A4C2}" type="parTrans" cxnId="{4F5B2AF0-2B24-4D89-897D-FF82E568A143}">
      <dgm:prSet/>
      <dgm:spPr/>
      <dgm:t>
        <a:bodyPr/>
        <a:lstStyle/>
        <a:p>
          <a:endParaRPr lang="zh-TW" altLang="en-US"/>
        </a:p>
      </dgm:t>
    </dgm:pt>
    <dgm:pt modelId="{D0248425-4B08-4DC4-9F1C-1FB94F5F319D}" type="sibTrans" cxnId="{4F5B2AF0-2B24-4D89-897D-FF82E568A143}">
      <dgm:prSet/>
      <dgm:spPr/>
      <dgm:t>
        <a:bodyPr/>
        <a:lstStyle/>
        <a:p>
          <a:endParaRPr lang="zh-TW" altLang="en-US"/>
        </a:p>
      </dgm:t>
    </dgm:pt>
    <dgm:pt modelId="{061CF7B1-D478-4351-AABF-E4ADEED77F9D}">
      <dgm:prSet phldrT="[文字]"/>
      <dgm:spPr/>
      <dgm:t>
        <a:bodyPr/>
        <a:lstStyle/>
        <a:p>
          <a:r>
            <a:rPr lang="zh-TW" altLang="en-US" dirty="0" smtClean="0"/>
            <a:t>健康教育與體育</a:t>
          </a:r>
          <a:endParaRPr lang="zh-TW" altLang="en-US" dirty="0"/>
        </a:p>
      </dgm:t>
    </dgm:pt>
    <dgm:pt modelId="{21AAA411-871F-4A1C-865D-5CDD1FAC2742}" type="parTrans" cxnId="{BE21823E-AB79-4673-A61A-97BD41F569ED}">
      <dgm:prSet/>
      <dgm:spPr/>
      <dgm:t>
        <a:bodyPr/>
        <a:lstStyle/>
        <a:p>
          <a:endParaRPr lang="zh-TW" altLang="en-US"/>
        </a:p>
      </dgm:t>
    </dgm:pt>
    <dgm:pt modelId="{A5600909-B224-4FED-B429-EFB117AA87DD}" type="sibTrans" cxnId="{BE21823E-AB79-4673-A61A-97BD41F569ED}">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28432">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26798">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995FC91A-D3B1-4710-8C47-99549777C60B}" type="pres">
      <dgm:prSet presAssocID="{5F1593E1-4F2E-45D9-9937-1065CA3F9EE4}" presName="balance_33" presStyleLbl="alignAccFollowNode1" presStyleIdx="3" presStyleCnt="4">
        <dgm:presLayoutVars>
          <dgm:bulletEnabled val="1"/>
        </dgm:presLayoutVars>
      </dgm:prSet>
      <dgm:spPr/>
    </dgm:pt>
    <dgm:pt modelId="{2861D5BA-DA49-48C9-934E-0C1F954AB9A6}" type="pres">
      <dgm:prSet presAssocID="{5F1593E1-4F2E-45D9-9937-1065CA3F9EE4}" presName="right_33_1" presStyleLbl="node1" presStyleIdx="0" presStyleCnt="6" custScaleX="137000">
        <dgm:presLayoutVars>
          <dgm:bulletEnabled val="1"/>
        </dgm:presLayoutVars>
      </dgm:prSet>
      <dgm:spPr/>
      <dgm:t>
        <a:bodyPr/>
        <a:lstStyle/>
        <a:p>
          <a:endParaRPr lang="zh-TW" altLang="en-US"/>
        </a:p>
      </dgm:t>
    </dgm:pt>
    <dgm:pt modelId="{1A4ADAE9-8F0A-4118-A538-527EA07A047B}" type="pres">
      <dgm:prSet presAssocID="{5F1593E1-4F2E-45D9-9937-1065CA3F9EE4}" presName="right_33_2" presStyleLbl="node1" presStyleIdx="1" presStyleCnt="6" custScaleX="136844">
        <dgm:presLayoutVars>
          <dgm:bulletEnabled val="1"/>
        </dgm:presLayoutVars>
      </dgm:prSet>
      <dgm:spPr/>
      <dgm:t>
        <a:bodyPr/>
        <a:lstStyle/>
        <a:p>
          <a:endParaRPr lang="zh-TW" altLang="en-US"/>
        </a:p>
      </dgm:t>
    </dgm:pt>
    <dgm:pt modelId="{B1361A00-0B0F-4E9B-89D7-E7F603F24291}" type="pres">
      <dgm:prSet presAssocID="{5F1593E1-4F2E-45D9-9937-1065CA3F9EE4}" presName="right_33_3" presStyleLbl="node1" presStyleIdx="2" presStyleCnt="6" custScaleX="136204" custScaleY="117077">
        <dgm:presLayoutVars>
          <dgm:bulletEnabled val="1"/>
        </dgm:presLayoutVars>
      </dgm:prSet>
      <dgm:spPr/>
      <dgm:t>
        <a:bodyPr/>
        <a:lstStyle/>
        <a:p>
          <a:endParaRPr lang="zh-TW" altLang="en-US"/>
        </a:p>
      </dgm:t>
    </dgm:pt>
    <dgm:pt modelId="{FA33489F-F0D4-4EA2-9F7C-7A556F89EAD8}" type="pres">
      <dgm:prSet presAssocID="{5F1593E1-4F2E-45D9-9937-1065CA3F9EE4}" presName="left_33_1" presStyleLbl="node1" presStyleIdx="3" presStyleCnt="6" custScaleX="148553">
        <dgm:presLayoutVars>
          <dgm:bulletEnabled val="1"/>
        </dgm:presLayoutVars>
      </dgm:prSet>
      <dgm:spPr/>
      <dgm:t>
        <a:bodyPr/>
        <a:lstStyle/>
        <a:p>
          <a:endParaRPr lang="zh-TW" altLang="en-US"/>
        </a:p>
      </dgm:t>
    </dgm:pt>
    <dgm:pt modelId="{78449E31-D863-4E47-B882-862580D4E015}" type="pres">
      <dgm:prSet presAssocID="{5F1593E1-4F2E-45D9-9937-1065CA3F9EE4}" presName="left_33_2" presStyleLbl="node1" presStyleIdx="4" presStyleCnt="6" custScaleX="148596" custScaleY="101233">
        <dgm:presLayoutVars>
          <dgm:bulletEnabled val="1"/>
        </dgm:presLayoutVars>
      </dgm:prSet>
      <dgm:spPr/>
      <dgm:t>
        <a:bodyPr/>
        <a:lstStyle/>
        <a:p>
          <a:endParaRPr lang="zh-TW" altLang="en-US"/>
        </a:p>
      </dgm:t>
    </dgm:pt>
    <dgm:pt modelId="{9A457154-725E-4535-9E14-8DC1DB288758}" type="pres">
      <dgm:prSet presAssocID="{5F1593E1-4F2E-45D9-9937-1065CA3F9EE4}" presName="left_33_3" presStyleLbl="node1" presStyleIdx="5" presStyleCnt="6" custScaleX="147713" custScaleY="118207">
        <dgm:presLayoutVars>
          <dgm:bulletEnabled val="1"/>
        </dgm:presLayoutVars>
      </dgm:prSet>
      <dgm:spPr/>
      <dgm:t>
        <a:bodyPr/>
        <a:lstStyle/>
        <a:p>
          <a:endParaRPr lang="zh-TW" altLang="en-US"/>
        </a:p>
      </dgm:t>
    </dgm:pt>
  </dgm:ptLst>
  <dgm:cxnLst>
    <dgm:cxn modelId="{A5AFBE8F-333E-496C-B664-7E0D435F3D14}" type="presOf" srcId="{426C69E9-B08A-488A-87C0-77646B46869F}" destId="{52EAA457-D0EB-4E98-ACB3-7EA88F2A1002}" srcOrd="0" destOrd="0" presId="urn:microsoft.com/office/officeart/2005/8/layout/balance1"/>
    <dgm:cxn modelId="{BE21823E-AB79-4673-A61A-97BD41F569ED}" srcId="{426C69E9-B08A-488A-87C0-77646B46869F}" destId="{061CF7B1-D478-4351-AABF-E4ADEED77F9D}" srcOrd="0" destOrd="0" parTransId="{21AAA411-871F-4A1C-865D-5CDD1FAC2742}" sibTransId="{A5600909-B224-4FED-B429-EFB117AA87DD}"/>
    <dgm:cxn modelId="{24F70BBF-E490-4819-B190-443580E35738}" srcId="{426C69E9-B08A-488A-87C0-77646B46869F}" destId="{B20D4BFE-0383-4C33-AFB6-EF1C3332AD9A}" srcOrd="1" destOrd="0" parTransId="{95271768-C11C-4D00-ADC7-8B04A46667CF}" sibTransId="{70A15121-47D7-489B-9BBC-4A8383401656}"/>
    <dgm:cxn modelId="{EA560C67-2357-4428-9EA6-AB460B29C1BF}" type="presOf" srcId="{061CF7B1-D478-4351-AABF-E4ADEED77F9D}" destId="{2861D5BA-DA49-48C9-934E-0C1F954AB9A6}" srcOrd="0" destOrd="0" presId="urn:microsoft.com/office/officeart/2005/8/layout/balance1"/>
    <dgm:cxn modelId="{4F5B2AF0-2B24-4D89-897D-FF82E568A143}" srcId="{1F66C70E-7CFE-4BDE-979B-BE1A2123E9DC}" destId="{B02C9136-F68E-4074-98FE-93DA19CCE89E}" srcOrd="0" destOrd="0" parTransId="{5DA98435-098D-4301-925C-B9B78834A4C2}" sibTransId="{D0248425-4B08-4DC4-9F1C-1FB94F5F319D}"/>
    <dgm:cxn modelId="{795624F4-09D3-4E49-BE53-5F39F8213D24}" type="presOf" srcId="{5F1593E1-4F2E-45D9-9937-1065CA3F9EE4}" destId="{D2AC3E07-B092-49D1-864C-7AB7D1A0FD26}" srcOrd="0" destOrd="0" presId="urn:microsoft.com/office/officeart/2005/8/layout/balance1"/>
    <dgm:cxn modelId="{CDAD594A-F8B6-4602-A188-302A2625B27F}" srcId="{1F66C70E-7CFE-4BDE-979B-BE1A2123E9DC}" destId="{0E096F6F-F1BC-4CB8-8126-C3746A1F492B}" srcOrd="2" destOrd="0" parTransId="{C340D4E5-0E9E-4B8D-88CE-CBDC6784D28F}" sibTransId="{5660C1D5-A09E-42C4-AAF6-125DE3CE5AED}"/>
    <dgm:cxn modelId="{A5417D82-126D-4D84-9015-518191EEDA4F}" type="presOf" srcId="{B20D4BFE-0383-4C33-AFB6-EF1C3332AD9A}" destId="{1A4ADAE9-8F0A-4118-A538-527EA07A047B}" srcOrd="0" destOrd="0" presId="urn:microsoft.com/office/officeart/2005/8/layout/balance1"/>
    <dgm:cxn modelId="{9C6F808B-6DFC-4854-A589-8280A27FC786}" srcId="{426C69E9-B08A-488A-87C0-77646B46869F}" destId="{FA5B23F5-D0E8-483A-A053-8A002F8A1FCC}" srcOrd="2" destOrd="0" parTransId="{8E602F4B-60FD-4B2B-85C8-1F9898EB9731}" sibTransId="{F58CEE5D-8A30-440E-B946-CEBDEC6C371B}"/>
    <dgm:cxn modelId="{227FF9F4-9935-4763-9F35-EEFDE2A90AE4}" type="presOf" srcId="{0E096F6F-F1BC-4CB8-8126-C3746A1F492B}" destId="{9A457154-725E-4535-9E14-8DC1DB288758}" srcOrd="0" destOrd="0" presId="urn:microsoft.com/office/officeart/2005/8/layout/balance1"/>
    <dgm:cxn modelId="{9676B9DD-A11D-4C4A-975C-D40F6FC328EA}" type="presOf" srcId="{1F66C70E-7CFE-4BDE-979B-BE1A2123E9DC}" destId="{C7C87F1D-BA6F-4514-B595-25D74114898C}" srcOrd="0" destOrd="0" presId="urn:microsoft.com/office/officeart/2005/8/layout/balance1"/>
    <dgm:cxn modelId="{12E6C41F-3A64-4459-B42E-18D3B344C98C}" type="presOf" srcId="{9B33EF36-C5F7-42E3-A812-9484280403EB}" destId="{78449E31-D863-4E47-B882-862580D4E015}" srcOrd="0" destOrd="0" presId="urn:microsoft.com/office/officeart/2005/8/layout/balance1"/>
    <dgm:cxn modelId="{E6C3AB0D-5F1E-4861-B423-EC5BD3FE2ABC}" srcId="{1F66C70E-7CFE-4BDE-979B-BE1A2123E9DC}" destId="{9B33EF36-C5F7-42E3-A812-9484280403EB}" srcOrd="1" destOrd="0" parTransId="{3E70B1DB-FE4B-4FB0-BF26-6C1E4E6B9B1A}" sibTransId="{79E6ECF6-EC6B-4470-A028-6A928C22CA05}"/>
    <dgm:cxn modelId="{49F9CF7A-95F2-44C0-8005-F13E8FDED4C7}" srcId="{5F1593E1-4F2E-45D9-9937-1065CA3F9EE4}" destId="{426C69E9-B08A-488A-87C0-77646B46869F}" srcOrd="1" destOrd="0" parTransId="{80106D20-C98B-4B61-988D-98AD43500D6B}" sibTransId="{C3992204-B57E-46DA-BEEF-D0235E7605C6}"/>
    <dgm:cxn modelId="{825BC77C-360E-45C3-B445-C59DA13B2AEB}" type="presOf" srcId="{B02C9136-F68E-4074-98FE-93DA19CCE89E}" destId="{FA33489F-F0D4-4EA2-9F7C-7A556F89EAD8}" srcOrd="0" destOrd="0" presId="urn:microsoft.com/office/officeart/2005/8/layout/balance1"/>
    <dgm:cxn modelId="{8ED7C8F2-2DAC-4714-8512-F6EC1B0778B9}" type="presOf" srcId="{FA5B23F5-D0E8-483A-A053-8A002F8A1FCC}" destId="{B1361A00-0B0F-4E9B-89D7-E7F603F24291}"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085F29CA-1BF6-4937-9511-B92133F977F5}" type="presParOf" srcId="{D2AC3E07-B092-49D1-864C-7AB7D1A0FD26}" destId="{2F14CDC1-293D-4951-9D90-24FDF76DB0DF}" srcOrd="0" destOrd="0" presId="urn:microsoft.com/office/officeart/2005/8/layout/balance1"/>
    <dgm:cxn modelId="{034C6C2D-571E-4B28-9ABD-F5F1329558DA}" type="presParOf" srcId="{D2AC3E07-B092-49D1-864C-7AB7D1A0FD26}" destId="{7A5D64D7-F535-4BD9-BBD1-1F9577A741DA}" srcOrd="1" destOrd="0" presId="urn:microsoft.com/office/officeart/2005/8/layout/balance1"/>
    <dgm:cxn modelId="{C9191E39-E660-45A5-ABB1-1DA3FEE35DCE}" type="presParOf" srcId="{7A5D64D7-F535-4BD9-BBD1-1F9577A741DA}" destId="{C7C87F1D-BA6F-4514-B595-25D74114898C}" srcOrd="0" destOrd="0" presId="urn:microsoft.com/office/officeart/2005/8/layout/balance1"/>
    <dgm:cxn modelId="{3DC7468D-D408-41FF-A503-8958AF66A596}" type="presParOf" srcId="{7A5D64D7-F535-4BD9-BBD1-1F9577A741DA}" destId="{52EAA457-D0EB-4E98-ACB3-7EA88F2A1002}" srcOrd="1" destOrd="0" presId="urn:microsoft.com/office/officeart/2005/8/layout/balance1"/>
    <dgm:cxn modelId="{0D6F7402-059C-4DB6-A1E4-41921C1DB283}" type="presParOf" srcId="{D2AC3E07-B092-49D1-864C-7AB7D1A0FD26}" destId="{8BECC752-051D-4630-BA82-BBCC79E0584C}" srcOrd="2" destOrd="0" presId="urn:microsoft.com/office/officeart/2005/8/layout/balance1"/>
    <dgm:cxn modelId="{DED1D581-651D-4472-87CA-08B5B869A918}" type="presParOf" srcId="{8BECC752-051D-4630-BA82-BBCC79E0584C}" destId="{EC7D1637-9740-4461-8106-4AF2D0B5F4B7}" srcOrd="0" destOrd="0" presId="urn:microsoft.com/office/officeart/2005/8/layout/balance1"/>
    <dgm:cxn modelId="{D128EC58-FA8D-4E78-9F02-CA07D993082F}" type="presParOf" srcId="{8BECC752-051D-4630-BA82-BBCC79E0584C}" destId="{51FB3BB1-E395-4782-A0D4-CCB2CB96D60D}" srcOrd="1" destOrd="0" presId="urn:microsoft.com/office/officeart/2005/8/layout/balance1"/>
    <dgm:cxn modelId="{66415336-1836-4EEC-A8FA-8CB180A6928B}" type="presParOf" srcId="{8BECC752-051D-4630-BA82-BBCC79E0584C}" destId="{995FC91A-D3B1-4710-8C47-99549777C60B}" srcOrd="2" destOrd="0" presId="urn:microsoft.com/office/officeart/2005/8/layout/balance1"/>
    <dgm:cxn modelId="{1072BAAB-F355-45EA-8409-781A476A7C20}" type="presParOf" srcId="{8BECC752-051D-4630-BA82-BBCC79E0584C}" destId="{2861D5BA-DA49-48C9-934E-0C1F954AB9A6}" srcOrd="3" destOrd="0" presId="urn:microsoft.com/office/officeart/2005/8/layout/balance1"/>
    <dgm:cxn modelId="{4D365C41-909E-4032-952B-8B669DB4E4AF}" type="presParOf" srcId="{8BECC752-051D-4630-BA82-BBCC79E0584C}" destId="{1A4ADAE9-8F0A-4118-A538-527EA07A047B}" srcOrd="4" destOrd="0" presId="urn:microsoft.com/office/officeart/2005/8/layout/balance1"/>
    <dgm:cxn modelId="{E52F3FB7-8E9A-4F40-AE1B-81649F516B4D}" type="presParOf" srcId="{8BECC752-051D-4630-BA82-BBCC79E0584C}" destId="{B1361A00-0B0F-4E9B-89D7-E7F603F24291}" srcOrd="5" destOrd="0" presId="urn:microsoft.com/office/officeart/2005/8/layout/balance1"/>
    <dgm:cxn modelId="{6E95C4E0-D403-4009-90A6-551E9CCAA989}" type="presParOf" srcId="{8BECC752-051D-4630-BA82-BBCC79E0584C}" destId="{FA33489F-F0D4-4EA2-9F7C-7A556F89EAD8}" srcOrd="6" destOrd="0" presId="urn:microsoft.com/office/officeart/2005/8/layout/balance1"/>
    <dgm:cxn modelId="{6BF6BC9E-FD52-45A3-AB99-36D7C12F7F1F}" type="presParOf" srcId="{8BECC752-051D-4630-BA82-BBCC79E0584C}" destId="{78449E31-D863-4E47-B882-862580D4E015}" srcOrd="7" destOrd="0" presId="urn:microsoft.com/office/officeart/2005/8/layout/balance1"/>
    <dgm:cxn modelId="{FFFDF35A-3032-4A57-8001-2B9820A91259}" type="presParOf" srcId="{8BECC752-051D-4630-BA82-BBCC79E0584C}" destId="{9A457154-725E-4535-9E14-8DC1DB288758}"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彈性比例制</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固定學習節數</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9B33EF36-C5F7-42E3-A812-9484280403EB}">
      <dgm:prSet phldrT="[文字]"/>
      <dgm:spPr/>
      <dgm:t>
        <a:bodyPr/>
        <a:lstStyle/>
        <a:p>
          <a:r>
            <a:rPr lang="zh-TW" altLang="en-US" dirty="0" smtClean="0"/>
            <a:t>國小第一階段</a:t>
          </a:r>
          <a:r>
            <a:rPr lang="en-US" altLang="zh-TW" dirty="0" smtClean="0"/>
            <a:t/>
          </a:r>
          <a:br>
            <a:rPr lang="en-US" altLang="zh-TW" dirty="0" smtClean="0"/>
          </a:br>
          <a:r>
            <a:rPr lang="zh-TW" altLang="en-US" b="1" dirty="0" smtClean="0">
              <a:solidFill>
                <a:srgbClr val="FFFF00"/>
              </a:solidFill>
            </a:rPr>
            <a:t>國語文</a:t>
          </a:r>
          <a:r>
            <a:rPr lang="zh-TW" altLang="en-US" dirty="0" smtClean="0"/>
            <a:t>最高</a:t>
          </a:r>
          <a:r>
            <a:rPr lang="en-US" altLang="zh-TW" dirty="0" smtClean="0"/>
            <a:t>5</a:t>
          </a:r>
          <a:r>
            <a:rPr lang="zh-TW" altLang="en-US" dirty="0" smtClean="0"/>
            <a:t>節課</a:t>
          </a:r>
          <a:endParaRPr lang="zh-TW" altLang="en-US" dirty="0"/>
        </a:p>
      </dgm:t>
    </dgm:pt>
    <dgm:pt modelId="{3E70B1DB-FE4B-4FB0-BF26-6C1E4E6B9B1A}" type="parTrans" cxnId="{E6C3AB0D-5F1E-4861-B423-EC5BD3FE2ABC}">
      <dgm:prSet/>
      <dgm:spPr/>
      <dgm:t>
        <a:bodyPr/>
        <a:lstStyle/>
        <a:p>
          <a:endParaRPr lang="zh-TW" altLang="en-US"/>
        </a:p>
      </dgm:t>
    </dgm:pt>
    <dgm:pt modelId="{79E6ECF6-EC6B-4470-A028-6A928C22CA05}" type="sibTrans" cxnId="{E6C3AB0D-5F1E-4861-B423-EC5BD3FE2ABC}">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20D4BFE-0383-4C33-AFB6-EF1C3332AD9A}">
      <dgm:prSet phldrT="[文字]"/>
      <dgm:spPr/>
      <dgm:t>
        <a:bodyPr/>
        <a:lstStyle/>
        <a:p>
          <a:r>
            <a:rPr lang="zh-TW" altLang="en-US" dirty="0" smtClean="0"/>
            <a:t>國小第一階段</a:t>
          </a:r>
          <a:r>
            <a:rPr lang="en-US" altLang="zh-TW" dirty="0" smtClean="0"/>
            <a:t/>
          </a:r>
          <a:br>
            <a:rPr lang="en-US" altLang="zh-TW" dirty="0" smtClean="0"/>
          </a:br>
          <a:r>
            <a:rPr lang="zh-TW" altLang="en-US" b="1" dirty="0" smtClean="0">
              <a:solidFill>
                <a:srgbClr val="FFFF00"/>
              </a:solidFill>
            </a:rPr>
            <a:t>國語文</a:t>
          </a:r>
          <a:r>
            <a:rPr lang="zh-TW" altLang="en-US" dirty="0" smtClean="0"/>
            <a:t>增加為</a:t>
          </a:r>
          <a:r>
            <a:rPr lang="en-US" altLang="zh-TW" dirty="0" smtClean="0"/>
            <a:t>6</a:t>
          </a:r>
          <a:r>
            <a:rPr lang="zh-TW" altLang="en-US" dirty="0" smtClean="0"/>
            <a:t>節課</a:t>
          </a:r>
          <a:endParaRPr lang="zh-TW" altLang="en-US" dirty="0"/>
        </a:p>
      </dgm:t>
    </dgm:pt>
    <dgm:pt modelId="{95271768-C11C-4D00-ADC7-8B04A46667CF}" type="parTrans" cxnId="{24F70BBF-E490-4819-B190-443580E35738}">
      <dgm:prSet/>
      <dgm:spPr/>
      <dgm:t>
        <a:bodyPr/>
        <a:lstStyle/>
        <a:p>
          <a:endParaRPr lang="zh-TW" altLang="en-US"/>
        </a:p>
      </dgm:t>
    </dgm:pt>
    <dgm:pt modelId="{70A15121-47D7-489B-9BBC-4A8383401656}" type="sibTrans" cxnId="{24F70BBF-E490-4819-B190-443580E35738}">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28432">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26798">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custScaleX="146929">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custScaleX="146667">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custScaleX="121831">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121831" custScaleY="102604">
        <dgm:presLayoutVars>
          <dgm:bulletEnabled val="1"/>
        </dgm:presLayoutVars>
      </dgm:prSet>
      <dgm:spPr/>
      <dgm:t>
        <a:bodyPr/>
        <a:lstStyle/>
        <a:p>
          <a:endParaRPr lang="zh-TW" altLang="en-US"/>
        </a:p>
      </dgm:t>
    </dgm:pt>
  </dgm:ptLst>
  <dgm:cxnLst>
    <dgm:cxn modelId="{F6458D57-A1EF-4017-A93C-FE6F2F7CFCF6}" type="presOf" srcId="{426C69E9-B08A-488A-87C0-77646B46869F}" destId="{52EAA457-D0EB-4E98-ACB3-7EA88F2A1002}" srcOrd="0" destOrd="0" presId="urn:microsoft.com/office/officeart/2005/8/layout/balance1"/>
    <dgm:cxn modelId="{24F70BBF-E490-4819-B190-443580E35738}" srcId="{426C69E9-B08A-488A-87C0-77646B46869F}" destId="{B20D4BFE-0383-4C33-AFB6-EF1C3332AD9A}" srcOrd="0" destOrd="0" parTransId="{95271768-C11C-4D00-ADC7-8B04A46667CF}" sibTransId="{70A15121-47D7-489B-9BBC-4A8383401656}"/>
    <dgm:cxn modelId="{BDFF5777-6035-4964-81A2-CDF080AFAF06}" type="presOf" srcId="{B20D4BFE-0383-4C33-AFB6-EF1C3332AD9A}" destId="{8FE0DC06-CCD0-4E5F-A15F-D89A72EFC292}" srcOrd="0" destOrd="0" presId="urn:microsoft.com/office/officeart/2005/8/layout/balance1"/>
    <dgm:cxn modelId="{FCC2211D-E091-4AEC-8A3E-1C9E29674DC7}" type="presOf" srcId="{1F66C70E-7CFE-4BDE-979B-BE1A2123E9DC}" destId="{C7C87F1D-BA6F-4514-B595-25D74114898C}" srcOrd="0" destOrd="0" presId="urn:microsoft.com/office/officeart/2005/8/layout/balance1"/>
    <dgm:cxn modelId="{C141D27E-A9B0-4C08-9F6D-2F400084C0FE}" type="presOf" srcId="{5F1593E1-4F2E-45D9-9937-1065CA3F9EE4}" destId="{D2AC3E07-B092-49D1-864C-7AB7D1A0FD26}" srcOrd="0" destOrd="0" presId="urn:microsoft.com/office/officeart/2005/8/layout/balance1"/>
    <dgm:cxn modelId="{448CB48F-E87C-4593-9DFD-1B8C029A4D60}" type="presOf" srcId="{9B33EF36-C5F7-42E3-A812-9484280403EB}" destId="{FBAFC01D-7929-4DCA-BEE8-9CDEC56FA416}" srcOrd="0" destOrd="0" presId="urn:microsoft.com/office/officeart/2005/8/layout/balance1"/>
    <dgm:cxn modelId="{CDAD594A-F8B6-4602-A188-302A2625B27F}" srcId="{1F66C70E-7CFE-4BDE-979B-BE1A2123E9DC}" destId="{0E096F6F-F1BC-4CB8-8126-C3746A1F492B}" srcOrd="1" destOrd="0" parTransId="{C340D4E5-0E9E-4B8D-88CE-CBDC6784D28F}" sibTransId="{5660C1D5-A09E-42C4-AAF6-125DE3CE5AED}"/>
    <dgm:cxn modelId="{9C6F808B-6DFC-4854-A589-8280A27FC786}" srcId="{426C69E9-B08A-488A-87C0-77646B46869F}" destId="{FA5B23F5-D0E8-483A-A053-8A002F8A1FCC}" srcOrd="1" destOrd="0" parTransId="{8E602F4B-60FD-4B2B-85C8-1F9898EB9731}" sibTransId="{F58CEE5D-8A30-440E-B946-CEBDEC6C371B}"/>
    <dgm:cxn modelId="{E6C3AB0D-5F1E-4861-B423-EC5BD3FE2ABC}" srcId="{1F66C70E-7CFE-4BDE-979B-BE1A2123E9DC}" destId="{9B33EF36-C5F7-42E3-A812-9484280403EB}" srcOrd="0" destOrd="0" parTransId="{3E70B1DB-FE4B-4FB0-BF26-6C1E4E6B9B1A}" sibTransId="{79E6ECF6-EC6B-4470-A028-6A928C22CA05}"/>
    <dgm:cxn modelId="{49F9CF7A-95F2-44C0-8005-F13E8FDED4C7}" srcId="{5F1593E1-4F2E-45D9-9937-1065CA3F9EE4}" destId="{426C69E9-B08A-488A-87C0-77646B46869F}" srcOrd="1" destOrd="0" parTransId="{80106D20-C98B-4B61-988D-98AD43500D6B}" sibTransId="{C3992204-B57E-46DA-BEEF-D0235E7605C6}"/>
    <dgm:cxn modelId="{54002E1E-E4C4-4E65-8C44-5A3EC154DB3C}" srcId="{5F1593E1-4F2E-45D9-9937-1065CA3F9EE4}" destId="{1F66C70E-7CFE-4BDE-979B-BE1A2123E9DC}" srcOrd="0" destOrd="0" parTransId="{BB411DDF-0315-4998-B745-69534A496CCE}" sibTransId="{010433DA-903A-4980-8F94-201128A713BD}"/>
    <dgm:cxn modelId="{55D0AC3D-F3BD-4A24-8F5F-C32287FB6822}" type="presOf" srcId="{FA5B23F5-D0E8-483A-A053-8A002F8A1FCC}" destId="{CF8882F5-9809-41AE-9B9E-1AE0FDA01546}" srcOrd="0" destOrd="0" presId="urn:microsoft.com/office/officeart/2005/8/layout/balance1"/>
    <dgm:cxn modelId="{7D217E2C-4D95-4B29-80B7-275D0CA6C405}" type="presOf" srcId="{0E096F6F-F1BC-4CB8-8126-C3746A1F492B}" destId="{6630EDB5-6E2F-45C7-AA2E-64C86C820403}" srcOrd="0" destOrd="0" presId="urn:microsoft.com/office/officeart/2005/8/layout/balance1"/>
    <dgm:cxn modelId="{C04D125A-B535-456E-B270-DBCEA30CC5EA}" type="presParOf" srcId="{D2AC3E07-B092-49D1-864C-7AB7D1A0FD26}" destId="{2F14CDC1-293D-4951-9D90-24FDF76DB0DF}" srcOrd="0" destOrd="0" presId="urn:microsoft.com/office/officeart/2005/8/layout/balance1"/>
    <dgm:cxn modelId="{DE59F274-510E-4D7D-BFDE-34F0C6508154}" type="presParOf" srcId="{D2AC3E07-B092-49D1-864C-7AB7D1A0FD26}" destId="{7A5D64D7-F535-4BD9-BBD1-1F9577A741DA}" srcOrd="1" destOrd="0" presId="urn:microsoft.com/office/officeart/2005/8/layout/balance1"/>
    <dgm:cxn modelId="{69CE841F-CB79-4D60-B59B-7B58187DC5FE}" type="presParOf" srcId="{7A5D64D7-F535-4BD9-BBD1-1F9577A741DA}" destId="{C7C87F1D-BA6F-4514-B595-25D74114898C}" srcOrd="0" destOrd="0" presId="urn:microsoft.com/office/officeart/2005/8/layout/balance1"/>
    <dgm:cxn modelId="{14233EFC-1241-4F55-AB4B-E2B82DC7576A}" type="presParOf" srcId="{7A5D64D7-F535-4BD9-BBD1-1F9577A741DA}" destId="{52EAA457-D0EB-4E98-ACB3-7EA88F2A1002}" srcOrd="1" destOrd="0" presId="urn:microsoft.com/office/officeart/2005/8/layout/balance1"/>
    <dgm:cxn modelId="{778C7F75-0036-4F9C-AE35-505B3D784C7D}" type="presParOf" srcId="{D2AC3E07-B092-49D1-864C-7AB7D1A0FD26}" destId="{8BECC752-051D-4630-BA82-BBCC79E0584C}" srcOrd="2" destOrd="0" presId="urn:microsoft.com/office/officeart/2005/8/layout/balance1"/>
    <dgm:cxn modelId="{C60C5BE0-1E91-48A8-B8E6-100D2CC97F22}" type="presParOf" srcId="{8BECC752-051D-4630-BA82-BBCC79E0584C}" destId="{EC7D1637-9740-4461-8106-4AF2D0B5F4B7}" srcOrd="0" destOrd="0" presId="urn:microsoft.com/office/officeart/2005/8/layout/balance1"/>
    <dgm:cxn modelId="{F286C693-388B-425B-A49A-73301B16A7C9}" type="presParOf" srcId="{8BECC752-051D-4630-BA82-BBCC79E0584C}" destId="{51FB3BB1-E395-4782-A0D4-CCB2CB96D60D}" srcOrd="1" destOrd="0" presId="urn:microsoft.com/office/officeart/2005/8/layout/balance1"/>
    <dgm:cxn modelId="{41E8AEDA-699B-45F0-BE52-2E941BBF4C9B}" type="presParOf" srcId="{8BECC752-051D-4630-BA82-BBCC79E0584C}" destId="{BA8558E1-6FC1-4F05-874A-C9B09A81F032}" srcOrd="2" destOrd="0" presId="urn:microsoft.com/office/officeart/2005/8/layout/balance1"/>
    <dgm:cxn modelId="{EABA6F94-DE0D-431E-BB19-85E2F6433B02}" type="presParOf" srcId="{8BECC752-051D-4630-BA82-BBCC79E0584C}" destId="{8FE0DC06-CCD0-4E5F-A15F-D89A72EFC292}" srcOrd="3" destOrd="0" presId="urn:microsoft.com/office/officeart/2005/8/layout/balance1"/>
    <dgm:cxn modelId="{A9DA5E6C-499D-4C03-A669-00859EAB0C9B}" type="presParOf" srcId="{8BECC752-051D-4630-BA82-BBCC79E0584C}" destId="{CF8882F5-9809-41AE-9B9E-1AE0FDA01546}" srcOrd="4" destOrd="0" presId="urn:microsoft.com/office/officeart/2005/8/layout/balance1"/>
    <dgm:cxn modelId="{F9CAEC3B-B030-43DC-B340-892403E8C851}" type="presParOf" srcId="{8BECC752-051D-4630-BA82-BBCC79E0584C}" destId="{FBAFC01D-7929-4DCA-BEE8-9CDEC56FA416}" srcOrd="5" destOrd="0" presId="urn:microsoft.com/office/officeart/2005/8/layout/balance1"/>
    <dgm:cxn modelId="{445CAD28-F07C-45A7-AA94-9B0900255C63}"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彈性比例制</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固定學習節數</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9B33EF36-C5F7-42E3-A812-9484280403EB}">
      <dgm:prSet phldrT="[文字]" custT="1"/>
      <dgm:spPr/>
      <dgm:t>
        <a:bodyPr/>
        <a:lstStyle/>
        <a:p>
          <a:r>
            <a:rPr lang="zh-TW" altLang="en-US" sz="2200" dirty="0" smtClean="0"/>
            <a:t>國小第一階段</a:t>
          </a:r>
          <a:r>
            <a:rPr lang="en-US" altLang="zh-TW" sz="2200" dirty="0" smtClean="0"/>
            <a:t/>
          </a:r>
          <a:br>
            <a:rPr lang="en-US" altLang="zh-TW" sz="2200" dirty="0" smtClean="0"/>
          </a:br>
          <a:r>
            <a:rPr lang="zh-TW" altLang="en-US" sz="2200" b="1" dirty="0" smtClean="0">
              <a:solidFill>
                <a:srgbClr val="FFFF00"/>
              </a:solidFill>
            </a:rPr>
            <a:t>國語文</a:t>
          </a:r>
          <a:r>
            <a:rPr lang="zh-TW" altLang="en-US" sz="2200" dirty="0" smtClean="0"/>
            <a:t>最高</a:t>
          </a:r>
          <a:r>
            <a:rPr lang="en-US" altLang="zh-TW" sz="2200" dirty="0" smtClean="0"/>
            <a:t>5</a:t>
          </a:r>
          <a:r>
            <a:rPr lang="zh-TW" altLang="en-US" sz="2200" dirty="0" smtClean="0"/>
            <a:t>節課</a:t>
          </a:r>
          <a:endParaRPr lang="zh-TW" altLang="en-US" sz="2200" dirty="0"/>
        </a:p>
      </dgm:t>
    </dgm:pt>
    <dgm:pt modelId="{3E70B1DB-FE4B-4FB0-BF26-6C1E4E6B9B1A}" type="parTrans" cxnId="{E6C3AB0D-5F1E-4861-B423-EC5BD3FE2ABC}">
      <dgm:prSet/>
      <dgm:spPr/>
      <dgm:t>
        <a:bodyPr/>
        <a:lstStyle/>
        <a:p>
          <a:endParaRPr lang="zh-TW" altLang="en-US"/>
        </a:p>
      </dgm:t>
    </dgm:pt>
    <dgm:pt modelId="{79E6ECF6-EC6B-4470-A028-6A928C22CA05}" type="sibTrans" cxnId="{E6C3AB0D-5F1E-4861-B423-EC5BD3FE2ABC}">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20D4BFE-0383-4C33-AFB6-EF1C3332AD9A}">
      <dgm:prSet phldrT="[文字]"/>
      <dgm:spPr/>
      <dgm:t>
        <a:bodyPr/>
        <a:lstStyle/>
        <a:p>
          <a:r>
            <a:rPr lang="zh-TW" altLang="en-US" dirty="0" smtClean="0"/>
            <a:t>國小第一階段</a:t>
          </a:r>
          <a:r>
            <a:rPr lang="en-US" altLang="zh-TW" dirty="0" smtClean="0"/>
            <a:t/>
          </a:r>
          <a:br>
            <a:rPr lang="en-US" altLang="zh-TW" dirty="0" smtClean="0"/>
          </a:br>
          <a:r>
            <a:rPr lang="zh-TW" altLang="en-US" b="1" dirty="0" smtClean="0">
              <a:solidFill>
                <a:srgbClr val="FFFF00"/>
              </a:solidFill>
            </a:rPr>
            <a:t>國語文</a:t>
          </a:r>
          <a:r>
            <a:rPr lang="zh-TW" altLang="en-US" dirty="0" smtClean="0"/>
            <a:t>增加為</a:t>
          </a:r>
          <a:r>
            <a:rPr lang="en-US" altLang="zh-TW" dirty="0" smtClean="0"/>
            <a:t>6</a:t>
          </a:r>
          <a:r>
            <a:rPr lang="zh-TW" altLang="en-US" dirty="0" smtClean="0"/>
            <a:t>節課</a:t>
          </a:r>
          <a:endParaRPr lang="zh-TW" altLang="en-US" dirty="0"/>
        </a:p>
      </dgm:t>
    </dgm:pt>
    <dgm:pt modelId="{95271768-C11C-4D00-ADC7-8B04A46667CF}" type="parTrans" cxnId="{24F70BBF-E490-4819-B190-443580E35738}">
      <dgm:prSet/>
      <dgm:spPr/>
      <dgm:t>
        <a:bodyPr/>
        <a:lstStyle/>
        <a:p>
          <a:endParaRPr lang="zh-TW" altLang="en-US"/>
        </a:p>
      </dgm:t>
    </dgm:pt>
    <dgm:pt modelId="{70A15121-47D7-489B-9BBC-4A8383401656}" type="sibTrans" cxnId="{24F70BBF-E490-4819-B190-443580E35738}">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28432">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26798">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custScaleX="146929">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custScaleX="141603">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custScaleX="141607">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138151" custScaleY="102604">
        <dgm:presLayoutVars>
          <dgm:bulletEnabled val="1"/>
        </dgm:presLayoutVars>
      </dgm:prSet>
      <dgm:spPr/>
      <dgm:t>
        <a:bodyPr/>
        <a:lstStyle/>
        <a:p>
          <a:endParaRPr lang="zh-TW" altLang="en-US"/>
        </a:p>
      </dgm:t>
    </dgm:pt>
  </dgm:ptLst>
  <dgm:cxnLst>
    <dgm:cxn modelId="{24F70BBF-E490-4819-B190-443580E35738}" srcId="{426C69E9-B08A-488A-87C0-77646B46869F}" destId="{B20D4BFE-0383-4C33-AFB6-EF1C3332AD9A}" srcOrd="0" destOrd="0" parTransId="{95271768-C11C-4D00-ADC7-8B04A46667CF}" sibTransId="{70A15121-47D7-489B-9BBC-4A8383401656}"/>
    <dgm:cxn modelId="{77A2DF74-0F4E-4BA5-B7D7-316BECEBDD16}" type="presOf" srcId="{0E096F6F-F1BC-4CB8-8126-C3746A1F492B}" destId="{6630EDB5-6E2F-45C7-AA2E-64C86C820403}" srcOrd="0" destOrd="0" presId="urn:microsoft.com/office/officeart/2005/8/layout/balance1"/>
    <dgm:cxn modelId="{CDAD594A-F8B6-4602-A188-302A2625B27F}" srcId="{1F66C70E-7CFE-4BDE-979B-BE1A2123E9DC}" destId="{0E096F6F-F1BC-4CB8-8126-C3746A1F492B}" srcOrd="1" destOrd="0" parTransId="{C340D4E5-0E9E-4B8D-88CE-CBDC6784D28F}" sibTransId="{5660C1D5-A09E-42C4-AAF6-125DE3CE5AED}"/>
    <dgm:cxn modelId="{DC312648-C6AF-4536-AC2A-97C0264373A4}" type="presOf" srcId="{426C69E9-B08A-488A-87C0-77646B46869F}" destId="{52EAA457-D0EB-4E98-ACB3-7EA88F2A1002}" srcOrd="0" destOrd="0" presId="urn:microsoft.com/office/officeart/2005/8/layout/balance1"/>
    <dgm:cxn modelId="{9C6F808B-6DFC-4854-A589-8280A27FC786}" srcId="{426C69E9-B08A-488A-87C0-77646B46869F}" destId="{FA5B23F5-D0E8-483A-A053-8A002F8A1FCC}" srcOrd="1" destOrd="0" parTransId="{8E602F4B-60FD-4B2B-85C8-1F9898EB9731}" sibTransId="{F58CEE5D-8A30-440E-B946-CEBDEC6C371B}"/>
    <dgm:cxn modelId="{8F06FC10-8615-4ECA-B2C5-C23D420F8B0F}" type="presOf" srcId="{FA5B23F5-D0E8-483A-A053-8A002F8A1FCC}" destId="{CF8882F5-9809-41AE-9B9E-1AE0FDA01546}" srcOrd="0" destOrd="0" presId="urn:microsoft.com/office/officeart/2005/8/layout/balance1"/>
    <dgm:cxn modelId="{E6C3AB0D-5F1E-4861-B423-EC5BD3FE2ABC}" srcId="{1F66C70E-7CFE-4BDE-979B-BE1A2123E9DC}" destId="{9B33EF36-C5F7-42E3-A812-9484280403EB}" srcOrd="0" destOrd="0" parTransId="{3E70B1DB-FE4B-4FB0-BF26-6C1E4E6B9B1A}" sibTransId="{79E6ECF6-EC6B-4470-A028-6A928C22CA05}"/>
    <dgm:cxn modelId="{8FC228DC-EDFF-4BC8-8661-C231C4BCF6C2}" type="presOf" srcId="{B20D4BFE-0383-4C33-AFB6-EF1C3332AD9A}" destId="{8FE0DC06-CCD0-4E5F-A15F-D89A72EFC292}" srcOrd="0" destOrd="0" presId="urn:microsoft.com/office/officeart/2005/8/layout/balance1"/>
    <dgm:cxn modelId="{49F9CF7A-95F2-44C0-8005-F13E8FDED4C7}" srcId="{5F1593E1-4F2E-45D9-9937-1065CA3F9EE4}" destId="{426C69E9-B08A-488A-87C0-77646B46869F}" srcOrd="1" destOrd="0" parTransId="{80106D20-C98B-4B61-988D-98AD43500D6B}" sibTransId="{C3992204-B57E-46DA-BEEF-D0235E7605C6}"/>
    <dgm:cxn modelId="{558891F6-571E-4F3F-9238-93E16949D882}" type="presOf" srcId="{1F66C70E-7CFE-4BDE-979B-BE1A2123E9DC}" destId="{C7C87F1D-BA6F-4514-B595-25D74114898C}" srcOrd="0" destOrd="0" presId="urn:microsoft.com/office/officeart/2005/8/layout/balance1"/>
    <dgm:cxn modelId="{0A49B361-9774-48DB-BD9D-FF4E9162F568}" type="presOf" srcId="{5F1593E1-4F2E-45D9-9937-1065CA3F9EE4}" destId="{D2AC3E07-B092-49D1-864C-7AB7D1A0FD26}"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BA2692CE-6214-4CC9-9EAD-3918C21A5E99}" type="presOf" srcId="{9B33EF36-C5F7-42E3-A812-9484280403EB}" destId="{FBAFC01D-7929-4DCA-BEE8-9CDEC56FA416}" srcOrd="0" destOrd="0" presId="urn:microsoft.com/office/officeart/2005/8/layout/balance1"/>
    <dgm:cxn modelId="{113ED47C-31A5-4286-8B32-F26AAE40D7AC}" type="presParOf" srcId="{D2AC3E07-B092-49D1-864C-7AB7D1A0FD26}" destId="{2F14CDC1-293D-4951-9D90-24FDF76DB0DF}" srcOrd="0" destOrd="0" presId="urn:microsoft.com/office/officeart/2005/8/layout/balance1"/>
    <dgm:cxn modelId="{3FA576B0-3B50-4E2A-928F-B2D1A04EC2C3}" type="presParOf" srcId="{D2AC3E07-B092-49D1-864C-7AB7D1A0FD26}" destId="{7A5D64D7-F535-4BD9-BBD1-1F9577A741DA}" srcOrd="1" destOrd="0" presId="urn:microsoft.com/office/officeart/2005/8/layout/balance1"/>
    <dgm:cxn modelId="{E5191110-915E-4B32-BC06-B668CFBFD5FA}" type="presParOf" srcId="{7A5D64D7-F535-4BD9-BBD1-1F9577A741DA}" destId="{C7C87F1D-BA6F-4514-B595-25D74114898C}" srcOrd="0" destOrd="0" presId="urn:microsoft.com/office/officeart/2005/8/layout/balance1"/>
    <dgm:cxn modelId="{AF1D3935-3ED1-43BE-8432-178276435DCE}" type="presParOf" srcId="{7A5D64D7-F535-4BD9-BBD1-1F9577A741DA}" destId="{52EAA457-D0EB-4E98-ACB3-7EA88F2A1002}" srcOrd="1" destOrd="0" presId="urn:microsoft.com/office/officeart/2005/8/layout/balance1"/>
    <dgm:cxn modelId="{A8449354-58AE-4E89-8843-B4AA6BC07603}" type="presParOf" srcId="{D2AC3E07-B092-49D1-864C-7AB7D1A0FD26}" destId="{8BECC752-051D-4630-BA82-BBCC79E0584C}" srcOrd="2" destOrd="0" presId="urn:microsoft.com/office/officeart/2005/8/layout/balance1"/>
    <dgm:cxn modelId="{1A67EADA-AA70-403F-982B-67EFB1FE4928}" type="presParOf" srcId="{8BECC752-051D-4630-BA82-BBCC79E0584C}" destId="{EC7D1637-9740-4461-8106-4AF2D0B5F4B7}" srcOrd="0" destOrd="0" presId="urn:microsoft.com/office/officeart/2005/8/layout/balance1"/>
    <dgm:cxn modelId="{C2C029BD-3C44-4B69-8921-EBA4500F0096}" type="presParOf" srcId="{8BECC752-051D-4630-BA82-BBCC79E0584C}" destId="{51FB3BB1-E395-4782-A0D4-CCB2CB96D60D}" srcOrd="1" destOrd="0" presId="urn:microsoft.com/office/officeart/2005/8/layout/balance1"/>
    <dgm:cxn modelId="{D15798AA-D587-40C9-BB45-35B6B4A5B9E6}" type="presParOf" srcId="{8BECC752-051D-4630-BA82-BBCC79E0584C}" destId="{BA8558E1-6FC1-4F05-874A-C9B09A81F032}" srcOrd="2" destOrd="0" presId="urn:microsoft.com/office/officeart/2005/8/layout/balance1"/>
    <dgm:cxn modelId="{34DB64E3-4AF3-469C-817D-1B24BA95F6AF}" type="presParOf" srcId="{8BECC752-051D-4630-BA82-BBCC79E0584C}" destId="{8FE0DC06-CCD0-4E5F-A15F-D89A72EFC292}" srcOrd="3" destOrd="0" presId="urn:microsoft.com/office/officeart/2005/8/layout/balance1"/>
    <dgm:cxn modelId="{0FF57597-222C-435A-9BC2-4D3EADDE13C1}" type="presParOf" srcId="{8BECC752-051D-4630-BA82-BBCC79E0584C}" destId="{CF8882F5-9809-41AE-9B9E-1AE0FDA01546}" srcOrd="4" destOrd="0" presId="urn:microsoft.com/office/officeart/2005/8/layout/balance1"/>
    <dgm:cxn modelId="{B211EC05-DE2D-4726-84C9-D40280110D52}" type="presParOf" srcId="{8BECC752-051D-4630-BA82-BBCC79E0584C}" destId="{FBAFC01D-7929-4DCA-BEE8-9CDEC56FA416}" srcOrd="5" destOrd="0" presId="urn:microsoft.com/office/officeart/2005/8/layout/balance1"/>
    <dgm:cxn modelId="{64537990-9638-401E-B37E-BFE0408DC0FB}"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國中實施</a:t>
          </a:r>
          <a:r>
            <a:rPr lang="en-US" altLang="zh-TW" sz="2800" dirty="0" smtClean="0"/>
            <a:t/>
          </a:r>
          <a:br>
            <a:rPr lang="en-US" altLang="zh-TW" sz="2800" dirty="0" smtClean="0"/>
          </a:br>
          <a:r>
            <a:rPr lang="zh-TW" altLang="en-US" sz="2800" dirty="0" smtClean="0"/>
            <a:t>資訊科技</a:t>
          </a:r>
          <a:r>
            <a:rPr lang="en-US" altLang="zh-TW" sz="2800" dirty="0" smtClean="0"/>
            <a:t>1</a:t>
          </a:r>
          <a:r>
            <a:rPr lang="zh-TW" altLang="en-US" sz="2800" dirty="0" smtClean="0"/>
            <a:t>節課</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國中新增</a:t>
          </a:r>
          <a:r>
            <a:rPr lang="en-US" altLang="zh-TW" sz="2800" dirty="0" smtClean="0"/>
            <a:t/>
          </a:r>
          <a:br>
            <a:rPr lang="en-US" altLang="zh-TW" sz="2800" dirty="0" smtClean="0"/>
          </a:br>
          <a:r>
            <a:rPr lang="zh-TW" altLang="en-US" sz="2800" dirty="0" smtClean="0"/>
            <a:t>科技領域</a:t>
          </a:r>
          <a:r>
            <a:rPr lang="en-US" altLang="zh-TW" sz="2800" dirty="0" smtClean="0"/>
            <a:t>2</a:t>
          </a:r>
          <a:r>
            <a:rPr lang="zh-TW" altLang="en-US" sz="2800" dirty="0" smtClean="0"/>
            <a:t>節課</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02C9136-F68E-4074-98FE-93DA19CCE89E}">
      <dgm:prSet phldrT="[文字]"/>
      <dgm:spPr/>
      <dgm:t>
        <a:bodyPr/>
        <a:lstStyle/>
        <a:p>
          <a:r>
            <a:rPr lang="zh-TW" altLang="en-US" dirty="0" smtClean="0"/>
            <a:t>國小一二階段</a:t>
          </a:r>
          <a:r>
            <a:rPr lang="en-US" altLang="zh-TW" dirty="0" smtClean="0"/>
            <a:t/>
          </a:r>
          <a:br>
            <a:rPr lang="en-US" altLang="zh-TW" dirty="0" smtClean="0"/>
          </a:br>
          <a:r>
            <a:rPr lang="zh-TW" altLang="en-US" dirty="0" smtClean="0"/>
            <a:t>數學最高</a:t>
          </a:r>
          <a:r>
            <a:rPr lang="en-US" altLang="zh-TW" dirty="0" smtClean="0"/>
            <a:t>3</a:t>
          </a:r>
          <a:r>
            <a:rPr lang="zh-TW" altLang="en-US" dirty="0" smtClean="0"/>
            <a:t>節課</a:t>
          </a:r>
          <a:endParaRPr lang="zh-TW" altLang="en-US" dirty="0"/>
        </a:p>
      </dgm:t>
    </dgm:pt>
    <dgm:pt modelId="{5DA98435-098D-4301-925C-B9B78834A4C2}" type="parTrans" cxnId="{4F5B2AF0-2B24-4D89-897D-FF82E568A143}">
      <dgm:prSet/>
      <dgm:spPr/>
      <dgm:t>
        <a:bodyPr/>
        <a:lstStyle/>
        <a:p>
          <a:endParaRPr lang="zh-TW" altLang="en-US"/>
        </a:p>
      </dgm:t>
    </dgm:pt>
    <dgm:pt modelId="{D0248425-4B08-4DC4-9F1C-1FB94F5F319D}" type="sibTrans" cxnId="{4F5B2AF0-2B24-4D89-897D-FF82E568A143}">
      <dgm:prSet/>
      <dgm:spPr/>
      <dgm:t>
        <a:bodyPr/>
        <a:lstStyle/>
        <a:p>
          <a:endParaRPr lang="zh-TW" altLang="en-US"/>
        </a:p>
      </dgm:t>
    </dgm:pt>
    <dgm:pt modelId="{061CF7B1-D478-4351-AABF-E4ADEED77F9D}">
      <dgm:prSet phldrT="[文字]"/>
      <dgm:spPr/>
      <dgm:t>
        <a:bodyPr/>
        <a:lstStyle/>
        <a:p>
          <a:r>
            <a:rPr lang="zh-TW" altLang="en-US" dirty="0" smtClean="0"/>
            <a:t>國小一二階段</a:t>
          </a:r>
          <a:r>
            <a:rPr lang="en-US" altLang="zh-TW" dirty="0" smtClean="0"/>
            <a:t/>
          </a:r>
          <a:br>
            <a:rPr lang="en-US" altLang="zh-TW" dirty="0" smtClean="0"/>
          </a:br>
          <a:r>
            <a:rPr lang="zh-TW" altLang="en-US" dirty="0" smtClean="0"/>
            <a:t>數學增加為</a:t>
          </a:r>
          <a:r>
            <a:rPr lang="en-US" altLang="zh-TW" dirty="0" smtClean="0"/>
            <a:t>4</a:t>
          </a:r>
          <a:r>
            <a:rPr lang="zh-TW" altLang="en-US" dirty="0" smtClean="0"/>
            <a:t>節</a:t>
          </a:r>
          <a:endParaRPr lang="zh-TW" altLang="en-US" dirty="0"/>
        </a:p>
      </dgm:t>
    </dgm:pt>
    <dgm:pt modelId="{21AAA411-871F-4A1C-865D-5CDD1FAC2742}" type="parTrans" cxnId="{BE21823E-AB79-4673-A61A-97BD41F569ED}">
      <dgm:prSet/>
      <dgm:spPr/>
      <dgm:t>
        <a:bodyPr/>
        <a:lstStyle/>
        <a:p>
          <a:endParaRPr lang="zh-TW" altLang="en-US"/>
        </a:p>
      </dgm:t>
    </dgm:pt>
    <dgm:pt modelId="{A5600909-B224-4FED-B429-EFB117AA87DD}" type="sibTrans" cxnId="{BE21823E-AB79-4673-A61A-97BD41F569ED}">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28432">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26798">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custScaleX="146929">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custScaleX="143431">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custScaleX="147209">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144120" custScaleY="102604">
        <dgm:presLayoutVars>
          <dgm:bulletEnabled val="1"/>
        </dgm:presLayoutVars>
      </dgm:prSet>
      <dgm:spPr/>
      <dgm:t>
        <a:bodyPr/>
        <a:lstStyle/>
        <a:p>
          <a:endParaRPr lang="zh-TW" altLang="en-US"/>
        </a:p>
      </dgm:t>
    </dgm:pt>
  </dgm:ptLst>
  <dgm:cxnLst>
    <dgm:cxn modelId="{CF1D6A78-E31C-41D1-98D4-46356E7B7382}" type="presOf" srcId="{061CF7B1-D478-4351-AABF-E4ADEED77F9D}" destId="{8FE0DC06-CCD0-4E5F-A15F-D89A72EFC292}" srcOrd="0" destOrd="0" presId="urn:microsoft.com/office/officeart/2005/8/layout/balance1"/>
    <dgm:cxn modelId="{BE21823E-AB79-4673-A61A-97BD41F569ED}" srcId="{426C69E9-B08A-488A-87C0-77646B46869F}" destId="{061CF7B1-D478-4351-AABF-E4ADEED77F9D}" srcOrd="0" destOrd="0" parTransId="{21AAA411-871F-4A1C-865D-5CDD1FAC2742}" sibTransId="{A5600909-B224-4FED-B429-EFB117AA87DD}"/>
    <dgm:cxn modelId="{27C97C42-B48C-4CC6-B4A2-3C332EA18645}" type="presOf" srcId="{1F66C70E-7CFE-4BDE-979B-BE1A2123E9DC}" destId="{C7C87F1D-BA6F-4514-B595-25D74114898C}" srcOrd="0" destOrd="0" presId="urn:microsoft.com/office/officeart/2005/8/layout/balance1"/>
    <dgm:cxn modelId="{317EC8D8-9886-485E-8199-C11223E985D6}" type="presOf" srcId="{5F1593E1-4F2E-45D9-9937-1065CA3F9EE4}" destId="{D2AC3E07-B092-49D1-864C-7AB7D1A0FD26}" srcOrd="0" destOrd="0" presId="urn:microsoft.com/office/officeart/2005/8/layout/balance1"/>
    <dgm:cxn modelId="{FBBB0A05-CF7A-4BA9-B3CA-90648EFE620B}" type="presOf" srcId="{426C69E9-B08A-488A-87C0-77646B46869F}" destId="{52EAA457-D0EB-4E98-ACB3-7EA88F2A1002}" srcOrd="0" destOrd="0" presId="urn:microsoft.com/office/officeart/2005/8/layout/balance1"/>
    <dgm:cxn modelId="{4F5B2AF0-2B24-4D89-897D-FF82E568A143}" srcId="{1F66C70E-7CFE-4BDE-979B-BE1A2123E9DC}" destId="{B02C9136-F68E-4074-98FE-93DA19CCE89E}" srcOrd="0" destOrd="0" parTransId="{5DA98435-098D-4301-925C-B9B78834A4C2}" sibTransId="{D0248425-4B08-4DC4-9F1C-1FB94F5F319D}"/>
    <dgm:cxn modelId="{2711F13A-BA85-410D-9621-67848C58674D}" type="presOf" srcId="{FA5B23F5-D0E8-483A-A053-8A002F8A1FCC}" destId="{CF8882F5-9809-41AE-9B9E-1AE0FDA01546}" srcOrd="0" destOrd="0" presId="urn:microsoft.com/office/officeart/2005/8/layout/balance1"/>
    <dgm:cxn modelId="{CDAD594A-F8B6-4602-A188-302A2625B27F}" srcId="{1F66C70E-7CFE-4BDE-979B-BE1A2123E9DC}" destId="{0E096F6F-F1BC-4CB8-8126-C3746A1F492B}" srcOrd="1" destOrd="0" parTransId="{C340D4E5-0E9E-4B8D-88CE-CBDC6784D28F}" sibTransId="{5660C1D5-A09E-42C4-AAF6-125DE3CE5AED}"/>
    <dgm:cxn modelId="{9C6F808B-6DFC-4854-A589-8280A27FC786}" srcId="{426C69E9-B08A-488A-87C0-77646B46869F}" destId="{FA5B23F5-D0E8-483A-A053-8A002F8A1FCC}" srcOrd="1" destOrd="0" parTransId="{8E602F4B-60FD-4B2B-85C8-1F9898EB9731}" sibTransId="{F58CEE5D-8A30-440E-B946-CEBDEC6C371B}"/>
    <dgm:cxn modelId="{49F9CF7A-95F2-44C0-8005-F13E8FDED4C7}" srcId="{5F1593E1-4F2E-45D9-9937-1065CA3F9EE4}" destId="{426C69E9-B08A-488A-87C0-77646B46869F}" srcOrd="1" destOrd="0" parTransId="{80106D20-C98B-4B61-988D-98AD43500D6B}" sibTransId="{C3992204-B57E-46DA-BEEF-D0235E7605C6}"/>
    <dgm:cxn modelId="{1A3D8735-BC39-498C-A6D3-7FE0363468F1}" type="presOf" srcId="{B02C9136-F68E-4074-98FE-93DA19CCE89E}" destId="{FBAFC01D-7929-4DCA-BEE8-9CDEC56FA416}" srcOrd="0" destOrd="0" presId="urn:microsoft.com/office/officeart/2005/8/layout/balance1"/>
    <dgm:cxn modelId="{06EB5B3A-FADE-4241-8A98-6BEEFD4D93CB}" type="presOf" srcId="{0E096F6F-F1BC-4CB8-8126-C3746A1F492B}" destId="{6630EDB5-6E2F-45C7-AA2E-64C86C820403}"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DEA3840E-49C8-4262-87AF-4BAEDC17450B}" type="presParOf" srcId="{D2AC3E07-B092-49D1-864C-7AB7D1A0FD26}" destId="{2F14CDC1-293D-4951-9D90-24FDF76DB0DF}" srcOrd="0" destOrd="0" presId="urn:microsoft.com/office/officeart/2005/8/layout/balance1"/>
    <dgm:cxn modelId="{AEE1CBCA-53B0-45B6-971B-42737C4FAB1C}" type="presParOf" srcId="{D2AC3E07-B092-49D1-864C-7AB7D1A0FD26}" destId="{7A5D64D7-F535-4BD9-BBD1-1F9577A741DA}" srcOrd="1" destOrd="0" presId="urn:microsoft.com/office/officeart/2005/8/layout/balance1"/>
    <dgm:cxn modelId="{F88C7AAA-CBB3-4F48-8616-02663F9641E7}" type="presParOf" srcId="{7A5D64D7-F535-4BD9-BBD1-1F9577A741DA}" destId="{C7C87F1D-BA6F-4514-B595-25D74114898C}" srcOrd="0" destOrd="0" presId="urn:microsoft.com/office/officeart/2005/8/layout/balance1"/>
    <dgm:cxn modelId="{4C7705BB-4A18-4730-91F6-2A8EC2CD3F51}" type="presParOf" srcId="{7A5D64D7-F535-4BD9-BBD1-1F9577A741DA}" destId="{52EAA457-D0EB-4E98-ACB3-7EA88F2A1002}" srcOrd="1" destOrd="0" presId="urn:microsoft.com/office/officeart/2005/8/layout/balance1"/>
    <dgm:cxn modelId="{1C4D4370-C5F5-4E48-90E5-E96B7149A5F8}" type="presParOf" srcId="{D2AC3E07-B092-49D1-864C-7AB7D1A0FD26}" destId="{8BECC752-051D-4630-BA82-BBCC79E0584C}" srcOrd="2" destOrd="0" presId="urn:microsoft.com/office/officeart/2005/8/layout/balance1"/>
    <dgm:cxn modelId="{613B70A2-2913-4D9A-BE9D-AD8C119D6714}" type="presParOf" srcId="{8BECC752-051D-4630-BA82-BBCC79E0584C}" destId="{EC7D1637-9740-4461-8106-4AF2D0B5F4B7}" srcOrd="0" destOrd="0" presId="urn:microsoft.com/office/officeart/2005/8/layout/balance1"/>
    <dgm:cxn modelId="{2FA7F720-A635-4D8A-BFD0-B774B41FFD5F}" type="presParOf" srcId="{8BECC752-051D-4630-BA82-BBCC79E0584C}" destId="{51FB3BB1-E395-4782-A0D4-CCB2CB96D60D}" srcOrd="1" destOrd="0" presId="urn:microsoft.com/office/officeart/2005/8/layout/balance1"/>
    <dgm:cxn modelId="{A5DE037E-0C1E-414B-BC13-6B514C92A429}" type="presParOf" srcId="{8BECC752-051D-4630-BA82-BBCC79E0584C}" destId="{BA8558E1-6FC1-4F05-874A-C9B09A81F032}" srcOrd="2" destOrd="0" presId="urn:microsoft.com/office/officeart/2005/8/layout/balance1"/>
    <dgm:cxn modelId="{65370A53-7E73-45E3-9FA4-2087B406B4A0}" type="presParOf" srcId="{8BECC752-051D-4630-BA82-BBCC79E0584C}" destId="{8FE0DC06-CCD0-4E5F-A15F-D89A72EFC292}" srcOrd="3" destOrd="0" presId="urn:microsoft.com/office/officeart/2005/8/layout/balance1"/>
    <dgm:cxn modelId="{C8FBFBB8-D94D-47F9-8C9A-8763B6DBB6E7}" type="presParOf" srcId="{8BECC752-051D-4630-BA82-BBCC79E0584C}" destId="{CF8882F5-9809-41AE-9B9E-1AE0FDA01546}" srcOrd="4" destOrd="0" presId="urn:microsoft.com/office/officeart/2005/8/layout/balance1"/>
    <dgm:cxn modelId="{6187DFD6-4197-447C-98E4-30EB019649C2}" type="presParOf" srcId="{8BECC752-051D-4630-BA82-BBCC79E0584C}" destId="{FBAFC01D-7929-4DCA-BEE8-9CDEC56FA416}" srcOrd="5" destOrd="0" presId="urn:microsoft.com/office/officeart/2005/8/layout/balance1"/>
    <dgm:cxn modelId="{94BC1A5D-5809-4FEE-9236-14B2A94232DD}"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b="1" dirty="0" smtClean="0">
              <a:solidFill>
                <a:srgbClr val="FF0000"/>
              </a:solidFill>
            </a:rPr>
            <a:t>沒有</a:t>
          </a:r>
          <a:r>
            <a:rPr lang="zh-TW" altLang="en-US" sz="2200" dirty="0" smtClean="0"/>
            <a:t>「教師專業發展」</a:t>
          </a:r>
          <a:r>
            <a:rPr lang="en-US" altLang="zh-TW" sz="2200" dirty="0" smtClean="0"/>
            <a:t/>
          </a:r>
          <a:br>
            <a:rPr lang="en-US" altLang="zh-TW" sz="2200" dirty="0" smtClean="0"/>
          </a:br>
          <a:r>
            <a:rPr lang="zh-TW" altLang="en-US" sz="2200" dirty="0" smtClean="0"/>
            <a:t>與</a:t>
          </a:r>
          <a:r>
            <a:rPr lang="zh-TW" altLang="zh-TW" sz="2200" dirty="0" smtClean="0"/>
            <a:t>「家長及民間參與」</a:t>
          </a:r>
          <a:endParaRPr lang="zh-TW" altLang="en-US" sz="22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b="1" dirty="0" smtClean="0">
              <a:solidFill>
                <a:srgbClr val="FF0000"/>
              </a:solidFill>
            </a:rPr>
            <a:t>有</a:t>
          </a:r>
          <a:r>
            <a:rPr lang="zh-TW" altLang="en-US" sz="2200" dirty="0" smtClean="0"/>
            <a:t>「教師專業發展」</a:t>
          </a:r>
          <a:r>
            <a:rPr lang="en-US" altLang="zh-TW" sz="2200" dirty="0" smtClean="0"/>
            <a:t/>
          </a:r>
          <a:br>
            <a:rPr lang="en-US" altLang="zh-TW" sz="2200" dirty="0" smtClean="0"/>
          </a:br>
          <a:r>
            <a:rPr lang="zh-TW" altLang="en-US" sz="2200" dirty="0" smtClean="0"/>
            <a:t>與</a:t>
          </a:r>
          <a:r>
            <a:rPr lang="zh-TW" altLang="zh-TW" sz="2200" dirty="0" smtClean="0"/>
            <a:t>「家長及民間參與」</a:t>
          </a:r>
          <a:endParaRPr lang="zh-TW" altLang="en-US" sz="22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02C9136-F68E-4074-98FE-93DA19CCE89E}">
      <dgm:prSet phldrT="[文字]"/>
      <dgm:spPr/>
      <dgm:t>
        <a:bodyPr/>
        <a:lstStyle/>
        <a:p>
          <a:r>
            <a:rPr lang="zh-TW" altLang="en-US" dirty="0" smtClean="0"/>
            <a:t>議題融入</a:t>
          </a:r>
          <a:endParaRPr lang="zh-TW" altLang="en-US" dirty="0"/>
        </a:p>
      </dgm:t>
    </dgm:pt>
    <dgm:pt modelId="{5DA98435-098D-4301-925C-B9B78834A4C2}" type="parTrans" cxnId="{4F5B2AF0-2B24-4D89-897D-FF82E568A143}">
      <dgm:prSet/>
      <dgm:spPr/>
      <dgm:t>
        <a:bodyPr/>
        <a:lstStyle/>
        <a:p>
          <a:endParaRPr lang="zh-TW" altLang="en-US"/>
        </a:p>
      </dgm:t>
    </dgm:pt>
    <dgm:pt modelId="{D0248425-4B08-4DC4-9F1C-1FB94F5F319D}" type="sibTrans" cxnId="{4F5B2AF0-2B24-4D89-897D-FF82E568A143}">
      <dgm:prSet/>
      <dgm:spPr/>
      <dgm:t>
        <a:bodyPr/>
        <a:lstStyle/>
        <a:p>
          <a:endParaRPr lang="zh-TW" altLang="en-US"/>
        </a:p>
      </dgm:t>
    </dgm:pt>
    <dgm:pt modelId="{061CF7B1-D478-4351-AABF-E4ADEED77F9D}">
      <dgm:prSet phldrT="[文字]"/>
      <dgm:spPr/>
      <dgm:t>
        <a:bodyPr/>
        <a:lstStyle/>
        <a:p>
          <a:r>
            <a:rPr lang="zh-TW" altLang="en-US" dirty="0" smtClean="0"/>
            <a:t>議題以有機編織方式融入各領域</a:t>
          </a:r>
          <a:endParaRPr lang="zh-TW" altLang="en-US" dirty="0"/>
        </a:p>
      </dgm:t>
    </dgm:pt>
    <dgm:pt modelId="{21AAA411-871F-4A1C-865D-5CDD1FAC2742}" type="parTrans" cxnId="{BE21823E-AB79-4673-A61A-97BD41F569ED}">
      <dgm:prSet/>
      <dgm:spPr/>
      <dgm:t>
        <a:bodyPr/>
        <a:lstStyle/>
        <a:p>
          <a:endParaRPr lang="zh-TW" altLang="en-US"/>
        </a:p>
      </dgm:t>
    </dgm:pt>
    <dgm:pt modelId="{A5600909-B224-4FED-B429-EFB117AA87DD}" type="sibTrans" cxnId="{BE21823E-AB79-4673-A61A-97BD41F569ED}">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28432">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26798">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custScaleX="146929">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custScaleX="137824">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custScaleX="137055">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136323" custScaleY="102604" custLinFactNeighborX="2476" custLinFactNeighborY="2572">
        <dgm:presLayoutVars>
          <dgm:bulletEnabled val="1"/>
        </dgm:presLayoutVars>
      </dgm:prSet>
      <dgm:spPr/>
      <dgm:t>
        <a:bodyPr/>
        <a:lstStyle/>
        <a:p>
          <a:endParaRPr lang="zh-TW" altLang="en-US"/>
        </a:p>
      </dgm:t>
    </dgm:pt>
  </dgm:ptLst>
  <dgm:cxnLst>
    <dgm:cxn modelId="{BE21823E-AB79-4673-A61A-97BD41F569ED}" srcId="{426C69E9-B08A-488A-87C0-77646B46869F}" destId="{061CF7B1-D478-4351-AABF-E4ADEED77F9D}" srcOrd="0" destOrd="0" parTransId="{21AAA411-871F-4A1C-865D-5CDD1FAC2742}" sibTransId="{A5600909-B224-4FED-B429-EFB117AA87DD}"/>
    <dgm:cxn modelId="{8CD734F8-3AF2-435B-8197-8D39711AADFF}" type="presOf" srcId="{FA5B23F5-D0E8-483A-A053-8A002F8A1FCC}" destId="{CF8882F5-9809-41AE-9B9E-1AE0FDA01546}" srcOrd="0" destOrd="0" presId="urn:microsoft.com/office/officeart/2005/8/layout/balance1"/>
    <dgm:cxn modelId="{4F5B2AF0-2B24-4D89-897D-FF82E568A143}" srcId="{1F66C70E-7CFE-4BDE-979B-BE1A2123E9DC}" destId="{B02C9136-F68E-4074-98FE-93DA19CCE89E}" srcOrd="0" destOrd="0" parTransId="{5DA98435-098D-4301-925C-B9B78834A4C2}" sibTransId="{D0248425-4B08-4DC4-9F1C-1FB94F5F319D}"/>
    <dgm:cxn modelId="{CDAD594A-F8B6-4602-A188-302A2625B27F}" srcId="{1F66C70E-7CFE-4BDE-979B-BE1A2123E9DC}" destId="{0E096F6F-F1BC-4CB8-8126-C3746A1F492B}" srcOrd="1" destOrd="0" parTransId="{C340D4E5-0E9E-4B8D-88CE-CBDC6784D28F}" sibTransId="{5660C1D5-A09E-42C4-AAF6-125DE3CE5AED}"/>
    <dgm:cxn modelId="{9C6F808B-6DFC-4854-A589-8280A27FC786}" srcId="{426C69E9-B08A-488A-87C0-77646B46869F}" destId="{FA5B23F5-D0E8-483A-A053-8A002F8A1FCC}" srcOrd="1" destOrd="0" parTransId="{8E602F4B-60FD-4B2B-85C8-1F9898EB9731}" sibTransId="{F58CEE5D-8A30-440E-B946-CEBDEC6C371B}"/>
    <dgm:cxn modelId="{CA1367BA-D167-43CA-A65B-A80747155191}" type="presOf" srcId="{0E096F6F-F1BC-4CB8-8126-C3746A1F492B}" destId="{6630EDB5-6E2F-45C7-AA2E-64C86C820403}" srcOrd="0" destOrd="0" presId="urn:microsoft.com/office/officeart/2005/8/layout/balance1"/>
    <dgm:cxn modelId="{92DBE487-22C7-4792-A7C9-513C97E5D15A}" type="presOf" srcId="{5F1593E1-4F2E-45D9-9937-1065CA3F9EE4}" destId="{D2AC3E07-B092-49D1-864C-7AB7D1A0FD26}" srcOrd="0" destOrd="0" presId="urn:microsoft.com/office/officeart/2005/8/layout/balance1"/>
    <dgm:cxn modelId="{C920EEE2-A633-4468-9394-F4BDC1409D21}" type="presOf" srcId="{426C69E9-B08A-488A-87C0-77646B46869F}" destId="{52EAA457-D0EB-4E98-ACB3-7EA88F2A1002}" srcOrd="0" destOrd="0" presId="urn:microsoft.com/office/officeart/2005/8/layout/balance1"/>
    <dgm:cxn modelId="{49F9CF7A-95F2-44C0-8005-F13E8FDED4C7}" srcId="{5F1593E1-4F2E-45D9-9937-1065CA3F9EE4}" destId="{426C69E9-B08A-488A-87C0-77646B46869F}" srcOrd="1" destOrd="0" parTransId="{80106D20-C98B-4B61-988D-98AD43500D6B}" sibTransId="{C3992204-B57E-46DA-BEEF-D0235E7605C6}"/>
    <dgm:cxn modelId="{432F98D7-82AE-4FEB-8A3B-5C2B8F62F7D7}" type="presOf" srcId="{061CF7B1-D478-4351-AABF-E4ADEED77F9D}" destId="{8FE0DC06-CCD0-4E5F-A15F-D89A72EFC292}" srcOrd="0" destOrd="0" presId="urn:microsoft.com/office/officeart/2005/8/layout/balance1"/>
    <dgm:cxn modelId="{007D6E0F-866B-42A3-ABE2-094FDA8B87BA}" type="presOf" srcId="{B02C9136-F68E-4074-98FE-93DA19CCE89E}" destId="{FBAFC01D-7929-4DCA-BEE8-9CDEC56FA416}" srcOrd="0" destOrd="0" presId="urn:microsoft.com/office/officeart/2005/8/layout/balance1"/>
    <dgm:cxn modelId="{178FC786-31BB-4802-BAA7-315733EE7B47}" type="presOf" srcId="{1F66C70E-7CFE-4BDE-979B-BE1A2123E9DC}" destId="{C7C87F1D-BA6F-4514-B595-25D74114898C}"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B98B6CE9-4992-4DE3-B922-42800DB216F3}" type="presParOf" srcId="{D2AC3E07-B092-49D1-864C-7AB7D1A0FD26}" destId="{2F14CDC1-293D-4951-9D90-24FDF76DB0DF}" srcOrd="0" destOrd="0" presId="urn:microsoft.com/office/officeart/2005/8/layout/balance1"/>
    <dgm:cxn modelId="{6F155CBF-A083-4A67-8CE8-72BA03397A9C}" type="presParOf" srcId="{D2AC3E07-B092-49D1-864C-7AB7D1A0FD26}" destId="{7A5D64D7-F535-4BD9-BBD1-1F9577A741DA}" srcOrd="1" destOrd="0" presId="urn:microsoft.com/office/officeart/2005/8/layout/balance1"/>
    <dgm:cxn modelId="{D05F5EB1-12EB-49A6-A9A4-47C227D932C8}" type="presParOf" srcId="{7A5D64D7-F535-4BD9-BBD1-1F9577A741DA}" destId="{C7C87F1D-BA6F-4514-B595-25D74114898C}" srcOrd="0" destOrd="0" presId="urn:microsoft.com/office/officeart/2005/8/layout/balance1"/>
    <dgm:cxn modelId="{5290DC7A-89A1-4758-9111-D9C7CE0BF394}" type="presParOf" srcId="{7A5D64D7-F535-4BD9-BBD1-1F9577A741DA}" destId="{52EAA457-D0EB-4E98-ACB3-7EA88F2A1002}" srcOrd="1" destOrd="0" presId="urn:microsoft.com/office/officeart/2005/8/layout/balance1"/>
    <dgm:cxn modelId="{754FC7F3-7C8F-4165-8774-F501CCCEB72F}" type="presParOf" srcId="{D2AC3E07-B092-49D1-864C-7AB7D1A0FD26}" destId="{8BECC752-051D-4630-BA82-BBCC79E0584C}" srcOrd="2" destOrd="0" presId="urn:microsoft.com/office/officeart/2005/8/layout/balance1"/>
    <dgm:cxn modelId="{504E70ED-B9DE-4F98-91CB-D5ACC1024BD6}" type="presParOf" srcId="{8BECC752-051D-4630-BA82-BBCC79E0584C}" destId="{EC7D1637-9740-4461-8106-4AF2D0B5F4B7}" srcOrd="0" destOrd="0" presId="urn:microsoft.com/office/officeart/2005/8/layout/balance1"/>
    <dgm:cxn modelId="{2ECEA44F-16A4-4677-87EC-02B79590F654}" type="presParOf" srcId="{8BECC752-051D-4630-BA82-BBCC79E0584C}" destId="{51FB3BB1-E395-4782-A0D4-CCB2CB96D60D}" srcOrd="1" destOrd="0" presId="urn:microsoft.com/office/officeart/2005/8/layout/balance1"/>
    <dgm:cxn modelId="{96011F3E-CA79-47BF-B902-9ABDB5B91794}" type="presParOf" srcId="{8BECC752-051D-4630-BA82-BBCC79E0584C}" destId="{BA8558E1-6FC1-4F05-874A-C9B09A81F032}" srcOrd="2" destOrd="0" presId="urn:microsoft.com/office/officeart/2005/8/layout/balance1"/>
    <dgm:cxn modelId="{5699D367-32F4-4A97-9C93-CA66A7F388F9}" type="presParOf" srcId="{8BECC752-051D-4630-BA82-BBCC79E0584C}" destId="{8FE0DC06-CCD0-4E5F-A15F-D89A72EFC292}" srcOrd="3" destOrd="0" presId="urn:microsoft.com/office/officeart/2005/8/layout/balance1"/>
    <dgm:cxn modelId="{6FD4D61C-27F8-4B0C-A527-ED044E70824D}" type="presParOf" srcId="{8BECC752-051D-4630-BA82-BBCC79E0584C}" destId="{CF8882F5-9809-41AE-9B9E-1AE0FDA01546}" srcOrd="4" destOrd="0" presId="urn:microsoft.com/office/officeart/2005/8/layout/balance1"/>
    <dgm:cxn modelId="{8D4E289A-023D-4A03-8621-67AE6DC728A6}" type="presParOf" srcId="{8BECC752-051D-4630-BA82-BBCC79E0584C}" destId="{FBAFC01D-7929-4DCA-BEE8-9CDEC56FA416}" srcOrd="5" destOrd="0" presId="urn:microsoft.com/office/officeart/2005/8/layout/balance1"/>
    <dgm:cxn modelId="{7551FF0B-DA99-491D-829C-67004F3D3807}"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a:latin typeface="標楷體" panose="03000509000000000000" pitchFamily="65" charset="-120"/>
              <a:ea typeface="標楷體" panose="03000509000000000000" pitchFamily="65" charset="-120"/>
            </a:rPr>
            <a:t>中央</a:t>
          </a:r>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a:latin typeface="標楷體" panose="03000509000000000000" pitchFamily="65" charset="-120"/>
              <a:ea typeface="標楷體" panose="03000509000000000000" pitchFamily="65" charset="-120"/>
            </a:rPr>
            <a:t>地方</a:t>
          </a:r>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a:latin typeface="標楷體" panose="03000509000000000000" pitchFamily="65" charset="-120"/>
              <a:ea typeface="標楷體" panose="03000509000000000000" pitchFamily="65" charset="-120"/>
            </a:rPr>
            <a:t>學校</a:t>
          </a:r>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14CD34A5-F8ED-45C9-9EAE-1A926F2C977B}" srcId="{D0B4D83E-0ADB-4CB0-BAD8-F8C7424B65CE}" destId="{955DFB2B-43BB-48EF-8503-9954F27280ED}" srcOrd="0" destOrd="0" parTransId="{CA3594C0-A7A7-402A-B984-2633EDBFFA39}" sibTransId="{EA6ED5C9-374D-4E19-841B-1E8AECE45728}"/>
    <dgm:cxn modelId="{85CF2FF4-0B97-45E5-B6E7-C4EDB25FDC9C}" srcId="{D0B4D83E-0ADB-4CB0-BAD8-F8C7424B65CE}" destId="{5F608726-795E-46FB-99F3-D0748E0BCA80}" srcOrd="1" destOrd="0" parTransId="{6C419340-77C9-4F6A-AA6B-50F46C160995}" sibTransId="{3BCB12DD-D869-4818-903F-4E70C8698FCA}"/>
    <dgm:cxn modelId="{6993ACB4-D4BF-4A3D-BE20-F4C7C0B8A130}" type="presOf" srcId="{955DFB2B-43BB-48EF-8503-9954F27280ED}" destId="{F17A4356-3750-4E01-AADF-A7CC3776321A}"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76795949-BBB6-4D3B-B1B5-CB30E7BD79A7}" srcId="{D0B4D83E-0ADB-4CB0-BAD8-F8C7424B65CE}" destId="{F08CE69E-0855-4E47-94C3-20D01687FBD6}" srcOrd="2" destOrd="0" parTransId="{F49179F4-B8F0-48ED-ACDF-A922832AC41D}" sibTransId="{A5862EB2-CDDE-4F1D-A70F-FA0B4ECF1840}"/>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a:solidFill>
                <a:srgbClr val="0000FF"/>
              </a:solidFill>
              <a:latin typeface="標楷體" panose="03000509000000000000" pitchFamily="65" charset="-120"/>
              <a:ea typeface="標楷體" panose="03000509000000000000" pitchFamily="65" charset="-120"/>
            </a:rPr>
            <a:t>增能中央及</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地方輔導人才</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新課綱知能</a:t>
          </a: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培訓總綱種子講師</a:t>
          </a: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辦理教育行政人員研習</a:t>
          </a: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辦理家長宣講座談</a:t>
          </a: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辦理新課程</a:t>
          </a:r>
          <a:endParaRPr lang="en-US" altLang="zh-TW" dirty="0">
            <a:solidFill>
              <a:srgbClr val="0000FF"/>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CD984030-A14C-4128-A9D1-3C43C9C86CD8}" type="presOf" srcId="{6581AB1D-5184-4856-B7A6-D82F1EEC28CC}" destId="{049B04C5-386C-4CC6-94C0-E5FAE0970A78}" srcOrd="0" destOrd="0" presId="urn:microsoft.com/office/officeart/2005/8/layout/default#1"/>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09649E8F-9EDF-4123-BD27-64CFC65E907D}" srcId="{29E577E4-ADC5-48E3-B45E-35C0CB8F1533}" destId="{85DE86FE-8844-46AE-8FEA-C38F0843A3E3}" srcOrd="0" destOrd="0" parTransId="{61A64702-9D45-41E8-B5A7-0226100BD7E2}" sibTransId="{A8FE3F4F-64E3-48F7-AE69-C2BAD80B11F1}"/>
    <dgm:cxn modelId="{67F818FA-07CB-47E4-851C-277469B6A706}" srcId="{29E577E4-ADC5-48E3-B45E-35C0CB8F1533}" destId="{6581AB1D-5184-4856-B7A6-D82F1EEC28CC}" srcOrd="3" destOrd="0" parTransId="{C1CF305D-CF4F-429D-A23E-B1322CA2317E}" sibTransId="{A53C1F63-1620-401A-8541-51297AB36140}"/>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87C81A73-F4C3-441C-BDF0-8CBA42F6414F}" srcId="{29E577E4-ADC5-48E3-B45E-35C0CB8F1533}" destId="{04BCEC1E-5855-425C-BA23-FCA270F481B0}" srcOrd="4" destOrd="0" parTransId="{E74435CD-74FD-4132-9F9A-54C53DDEF45C}" sibTransId="{E2A29510-5C18-4FD0-A5B1-9BFA79FE82A4}"/>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理念和實踐之機會</a:t>
          </a:r>
          <a:r>
            <a:rPr lang="zh-TW" altLang="en-US" sz="2800" dirty="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a:latin typeface="標楷體" panose="03000509000000000000" pitchFamily="65" charset="-120"/>
              <a:ea typeface="標楷體" panose="03000509000000000000" pitchFamily="65" charset="-120"/>
            </a:rPr>
            <a:t>一、因應國教署之配套提出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    準備規劃。</a:t>
          </a: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    驗及案例。</a:t>
          </a:r>
          <a:endParaRPr lang="en-US" altLang="zh-TW" sz="2800" dirty="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532F4231-E3F8-4C4B-944A-D44E579A635F}" type="presOf" srcId="{C56885BE-BC15-42EB-ACE9-D43285CC9D69}" destId="{AF8A70A2-CD3F-473F-B05C-7185BFF77D20}" srcOrd="1"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A5D341EC-EB9C-46E7-94A7-FE9CD9231C23}" type="presOf" srcId="{0B1CECEE-7E56-4F51-9C17-BBA1E30650BF}" destId="{B6761EFE-6EFD-495F-84F6-A4B45BA0C95D}" srcOrd="0" destOrd="0" presId="urn:microsoft.com/office/officeart/2005/8/layout/vProcess5"/>
    <dgm:cxn modelId="{1E285AEA-D7E4-4D73-A354-A83C0AA2BC88}" type="presOf" srcId="{0B1CECEE-7E56-4F51-9C17-BBA1E30650BF}" destId="{575482C9-8456-4CCB-9DD1-7B2F175459D0}" srcOrd="1"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7BEBC2A5-8F4B-4BBA-B08C-8E403AB6DC96}" type="presOf" srcId="{E9B4474E-B4EA-4BD1-8E66-8F439BC5C243}" destId="{48DB1975-B268-4F1F-B699-7A4727351B8F}" srcOrd="0" destOrd="0" presId="urn:microsoft.com/office/officeart/2005/8/layout/vProcess5"/>
    <dgm:cxn modelId="{9198D950-E1A8-4083-9B76-4F803470A614}" srcId="{E50BB555-E2B2-45C7-9D7F-0145CF3143CA}" destId="{E9B4474E-B4EA-4BD1-8E66-8F439BC5C243}" srcOrd="1" destOrd="0" parTransId="{C8D4656B-27D1-43A7-90F2-E538250E71FE}" sibTransId="{0318AC00-42DF-4498-8DCD-541EB72F6A01}"/>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進修與增能</a:t>
          </a:r>
          <a:endParaRPr lang="en-US" altLang="zh-TW" sz="2400" dirty="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與員額調控。</a:t>
          </a:r>
          <a:endParaRPr lang="en-US" altLang="zh-TW" sz="2400" dirty="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0C865D63-FD07-4518-91AE-75F391089D85}" srcId="{794A0424-31C6-4522-80E6-AFF93F68AB1B}" destId="{07307439-5B8B-476C-88C8-5CC2337D0A67}" srcOrd="1" destOrd="0" parTransId="{B834126C-23E0-44B8-BE4C-5C22DC9F954B}" sibTransId="{DC3708FC-FE83-4F44-A05E-B4099417CA1C}"/>
    <dgm:cxn modelId="{11084E0E-2A19-4D11-A996-058D9DB127F2}" srcId="{794A0424-31C6-4522-80E6-AFF93F68AB1B}" destId="{671CD1E8-1EB7-463A-900A-1BE302A8F933}" srcOrd="2" destOrd="0" parTransId="{5C9DAB7B-D24B-480F-818C-35E7582544F4}" sibTransId="{23A60DE7-B171-4C6D-ABC6-457D29BD682A}"/>
    <dgm:cxn modelId="{65DC0E8C-5255-41E9-9A1B-F073EE38EEAE}" type="presOf" srcId="{794A0424-31C6-4522-80E6-AFF93F68AB1B}" destId="{3E5DF8F2-8147-4AC0-87E8-FD839A95778F}"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E209571B-210B-4B7D-BF2B-1B9F2920DEB2}" type="presOf" srcId="{671CD1E8-1EB7-463A-900A-1BE302A8F933}" destId="{53D47C7E-7897-4371-B12C-6798E4C76451}" srcOrd="1"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E7053849-D340-4097-AEEB-9B462C4E788B}" type="presOf" srcId="{07307439-5B8B-476C-88C8-5CC2337D0A67}" destId="{B44980D4-6964-4F3A-877A-08E018527516}"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411E45DF-CADD-425F-B7BB-A2E8D99533F7}" type="presOf" srcId="{DC3708FC-FE83-4F44-A05E-B4099417CA1C}" destId="{78AC15E3-3FC6-4E07-8E4F-EA9525FC6773}"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1E00AFCA-47EF-4BB6-A102-C161844B379D}" type="presOf" srcId="{23A60DE7-B171-4C6D-ABC6-457D29BD682A}" destId="{598EE7CF-23B5-4392-B9DF-57872BC8FB89}" srcOrd="0" destOrd="0" presId="urn:microsoft.com/office/officeart/2005/8/layout/vProcess5"/>
    <dgm:cxn modelId="{C93BD3F5-F123-4B92-A0BA-92716ABA8D87}" type="presOf" srcId="{07307439-5B8B-476C-88C8-5CC2337D0A67}" destId="{0D14B997-091F-4258-A528-47520FBD260A}"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國家教育研究院</a:t>
          </a: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a:solidFill>
              <a:schemeClr val="bg1"/>
            </a:solidFill>
            <a:latin typeface="標楷體" panose="03000509000000000000" pitchFamily="65" charset="-120"/>
            <a:ea typeface="標楷體" panose="03000509000000000000" pitchFamily="65" charset="-120"/>
          </a:endParaRPr>
        </a:p>
        <a:p>
          <a:r>
            <a:rPr lang="zh-TW" altLang="en-US" sz="1800" b="1" dirty="0">
              <a:solidFill>
                <a:schemeClr val="bg1"/>
              </a:solidFill>
              <a:latin typeface="標楷體" panose="03000509000000000000" pitchFamily="65" charset="-120"/>
              <a:ea typeface="標楷體" panose="03000509000000000000" pitchFamily="65" charset="-120"/>
            </a:rPr>
            <a:t>課程研究發展會</a:t>
          </a: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教育部</a:t>
          </a: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a:solidFill>
                <a:schemeClr val="bg1"/>
              </a:solidFill>
              <a:latin typeface="標楷體" panose="03000509000000000000" pitchFamily="65" charset="-120"/>
              <a:ea typeface="標楷體" panose="03000509000000000000" pitchFamily="65" charset="-120"/>
            </a:rPr>
            <a:t>十二年國民基本教育課程審議會</a:t>
          </a:r>
        </a:p>
      </dgm:t>
    </dgm:pt>
    <dgm:pt modelId="{7FDAFC0A-4DA2-4CEE-819F-BF99FB3A91A7}">
      <dgm:prSet phldrT="[文字]" custT="1"/>
      <dgm:spPr>
        <a:solidFill>
          <a:srgbClr val="FF0000"/>
        </a:solidFill>
      </dgm:spPr>
      <dgm:t>
        <a:bodyPr/>
        <a:lstStyle/>
        <a:p>
          <a:r>
            <a:rPr lang="zh-TW" altLang="en-US" sz="2400" b="1" dirty="0">
              <a:solidFill>
                <a:schemeClr val="bg1"/>
              </a:solidFill>
              <a:latin typeface="標楷體" panose="03000509000000000000" pitchFamily="65" charset="-120"/>
              <a:ea typeface="標楷體" panose="03000509000000000000" pitchFamily="65" charset="-120"/>
            </a:rPr>
            <a:t>相關</a:t>
          </a:r>
          <a:endParaRPr lang="en-US" altLang="zh-TW" sz="2400" b="1" dirty="0">
            <a:solidFill>
              <a:schemeClr val="bg1"/>
            </a:solidFill>
            <a:latin typeface="標楷體" panose="03000509000000000000" pitchFamily="65" charset="-120"/>
            <a:ea typeface="標楷體" panose="03000509000000000000" pitchFamily="65" charset="-120"/>
          </a:endParaRPr>
        </a:p>
        <a:p>
          <a:r>
            <a:rPr lang="zh-TW" altLang="en-US" sz="2400" b="1" dirty="0">
              <a:solidFill>
                <a:schemeClr val="bg1"/>
              </a:solidFill>
              <a:latin typeface="標楷體" panose="03000509000000000000" pitchFamily="65" charset="-120"/>
              <a:ea typeface="標楷體" panose="03000509000000000000" pitchFamily="65" charset="-120"/>
            </a:rPr>
            <a:t>協作系統</a:t>
          </a: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相關單位評量與評鑑系統</a:t>
          </a: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48172" custScaleY="108326" custLinFactX="-69898" custLinFactNeighborX="-100000" custLinFactNeighborY="3865">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5244" custLinFactNeighborY="8181">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9042" custLinFactX="22555" custLinFactNeighborX="100000" custLinFactNeighborY="-2400">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45856" custLinFactX="-45959" custLinFactNeighborX="-100000" custLinFactNeighborY="-1714">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A5806442-27BD-4809-82EB-7817106AAEE6}" type="presOf" srcId="{05D414E3-4A89-4157-8EF4-8BD4BE0B65BF}" destId="{7560460A-1187-46DB-B120-2947F5E2E270}"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4D771F0E-D372-4572-A315-049DC08A7D9E}" srcId="{2A4C1408-119B-4512-8A23-A22DF05C6ADD}" destId="{05D414E3-4A89-4157-8EF4-8BD4BE0B65BF}" srcOrd="0" destOrd="0" parTransId="{E4732AD3-700B-408B-986D-060906C91007}" sibTransId="{C8C9B046-A898-4584-B4DA-98B3C928B25C}"/>
    <dgm:cxn modelId="{1A6FF6C6-D817-4F06-8ED8-72F03EBD6730}" srcId="{2A4C1408-119B-4512-8A23-A22DF05C6ADD}" destId="{EC6478D0-802D-4AEB-8CA8-E4DDB62A0498}" srcOrd="1" destOrd="0" parTransId="{393B92E4-B88B-44ED-8C11-32BBC941D8D2}" sibTransId="{BAD76AB6-6B42-4B6D-96D1-272494D907A5}"/>
    <dgm:cxn modelId="{60B5B2D6-8892-4924-ACBC-D0DA09EB99FF}" type="presOf" srcId="{2A4C1408-119B-4512-8A23-A22DF05C6ADD}" destId="{C36886AA-AEDA-4E32-8943-5C37BFED44FB}"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C8045ACD-BD33-4C68-B898-EE263218D808}" type="presOf" srcId="{BAD76AB6-6B42-4B6D-96D1-272494D907A5}" destId="{D8620186-7F14-4C48-8562-7F10EE7E33A5}" srcOrd="0" destOrd="0" presId="urn:microsoft.com/office/officeart/2008/layout/AlternatingHexagons"/>
    <dgm:cxn modelId="{6DE08D21-665B-490A-943D-023B2BB2C1D8}" type="presOf" srcId="{7FDAFC0A-4DA2-4CEE-819F-BF99FB3A91A7}" destId="{7C9FD7BA-C082-4BBE-8C54-30AFDB4A0DAE}"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B7D4EBDD-55F8-4BEF-9282-796C23501ED9}" type="presOf" srcId="{DAF9350B-374F-4366-BCDC-29BABE9FFBA3}" destId="{009DC4C9-A0F3-479F-96B9-DD9205878061}" srcOrd="0" destOrd="0" presId="urn:microsoft.com/office/officeart/2008/layout/AlternatingHexagons"/>
    <dgm:cxn modelId="{65462653-397A-425E-B7C3-02B1EFD19DA3}" srcId="{05D414E3-4A89-4157-8EF4-8BD4BE0B65BF}" destId="{CA4ACAD9-A9F7-4CAA-9EB2-6BA893EFD704}" srcOrd="0" destOrd="0" parTransId="{635A9022-C7D3-405E-BE78-CD3DCA6BF6AF}" sibTransId="{6CC62FBE-CAB6-4D69-91EB-F9C6E6122FFE}"/>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 qsCatId="simple" csTypeId="urn:microsoft.com/office/officeart/2005/8/colors/colorful1#1" csCatId="colorful" phldr="1"/>
      <dgm:spPr/>
      <dgm:t>
        <a:bodyPr/>
        <a:lstStyle/>
        <a:p>
          <a:endParaRPr lang="zh-TW" altLang="en-US"/>
        </a:p>
      </dgm:t>
    </dgm:pt>
    <dgm:pt modelId="{695A1B4D-CF13-4235-9DC7-C1864BA925FE}">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itchFamily="65" charset="-120"/>
              <a:ea typeface="標楷體" pitchFamily="65" charset="-120"/>
            </a:rPr>
            <a:t>脈絡化的學習情境</a:t>
          </a: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custT="1"/>
      <dgm:spPr>
        <a:solidFill>
          <a:schemeClr val="accent1">
            <a:alpha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教師交付或學生</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自訂的</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工作任務</a:t>
          </a:r>
        </a:p>
        <a:p>
          <a:endParaRPr lang="zh-TW" altLang="en-US" dirty="0">
            <a:solidFill>
              <a:schemeClr val="tx1"/>
            </a:solidFill>
            <a:latin typeface="標楷體" pitchFamily="65" charset="-120"/>
            <a:ea typeface="標楷體" pitchFamily="65" charset="-120"/>
          </a:endParaRP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custT="1"/>
      <dgm:spPr>
        <a:solidFill>
          <a:srgbClr val="C00000">
            <a:alpha val="50000"/>
          </a:srgbClr>
        </a:solidFill>
      </dgm:spPr>
      <dgm:t>
        <a:bodyPr/>
        <a:lstStyle/>
        <a:p>
          <a:r>
            <a:rPr lang="zh-TW" altLang="en-US" sz="1800" dirty="0">
              <a:solidFill>
                <a:sysClr val="windowText" lastClr="000000"/>
              </a:solidFill>
              <a:latin typeface="標楷體" pitchFamily="65" charset="-120"/>
              <a:ea typeface="標楷體" pitchFamily="65" charset="-120"/>
            </a:rPr>
            <a:t>學生有</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使用方法</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及策略</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的機會</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a:solidFill>
          <a:srgbClr val="0070C0">
            <a:alpha val="50000"/>
          </a:srgbClr>
        </a:solidFill>
      </dgm:spPr>
      <dgm:t>
        <a:bodyPr/>
        <a:lstStyle/>
        <a:p>
          <a:r>
            <a:rPr lang="zh-TW" altLang="en-US" dirty="0">
              <a:solidFill>
                <a:schemeClr val="tx1"/>
              </a:solidFill>
              <a:latin typeface="標楷體" pitchFamily="65" charset="-120"/>
              <a:ea typeface="標楷體" pitchFamily="65" charset="-120"/>
            </a:rPr>
            <a:t>學生採取行動並能進行反思</a:t>
          </a: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custLinFactNeighborX="-1525" custLinFactNeighborY="2075">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custScaleX="102555" custScaleY="104583" custLinFactNeighborX="-13056" custLinFactNeighborY="7028">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custLinFactNeighborX="5280" custLinFactNeighborY="2458">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custScaleX="103539" custScaleY="104400" custLinFactNeighborX="73682" custLinFactNeighborY="4586">
        <dgm:presLayoutVars>
          <dgm:bulletEnabled val="1"/>
        </dgm:presLayoutVars>
      </dgm:prSet>
      <dgm:spPr/>
      <dgm:t>
        <a:bodyPr/>
        <a:lstStyle/>
        <a:p>
          <a:endParaRPr lang="zh-TW" altLang="en-US"/>
        </a:p>
      </dgm:t>
    </dgm:pt>
  </dgm:ptLst>
  <dgm:cxnLst>
    <dgm:cxn modelId="{E44FF743-EBB1-4C41-8ED2-C95783B2560D}" type="presOf" srcId="{ED52FEB6-FD99-4108-A2A6-EB904A9DA24A}" destId="{5D35B74E-FA5E-4CBD-A81A-B9DA938CC41A}" srcOrd="0" destOrd="0" presId="urn:microsoft.com/office/officeart/2005/8/layout/venn3"/>
    <dgm:cxn modelId="{EB34D72F-C287-4CF0-B00F-49251B3A9397}" type="presOf" srcId="{05CE4506-3939-40AD-89A5-AF68080CFBC8}" destId="{89CA2C92-1C19-4274-AAA7-3D91B827B6CE}" srcOrd="0" destOrd="0" presId="urn:microsoft.com/office/officeart/2005/8/layout/venn3"/>
    <dgm:cxn modelId="{8EC37B30-8C10-4C9E-B612-A669C7B558FD}" srcId="{05CE4506-3939-40AD-89A5-AF68080CFBC8}" destId="{ED52FEB6-FD99-4108-A2A6-EB904A9DA24A}" srcOrd="2" destOrd="0" parTransId="{17F1C51E-E5F8-41CF-BB7C-ED9BD2188D9D}" sibTransId="{75F71903-6502-4466-832D-E5E0F893DC4D}"/>
    <dgm:cxn modelId="{C4DC3381-B62B-4EC7-A22B-73B7064351E4}" type="presOf" srcId="{695A1B4D-CF13-4235-9DC7-C1864BA925FE}" destId="{ED043B91-A83C-4D01-A798-B12100C215BE}" srcOrd="0" destOrd="0" presId="urn:microsoft.com/office/officeart/2005/8/layout/venn3"/>
    <dgm:cxn modelId="{6E86DCB1-C0D6-491A-95F4-AB139C6413F6}" type="presOf" srcId="{36079B1A-9ECA-4141-B929-2A48759B4557}" destId="{95915C4A-70EC-4FBE-B2CD-86B61962E913}"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C64B8ECC-5A90-47E3-BAE9-AD11AE16B19F}" srcId="{05CE4506-3939-40AD-89A5-AF68080CFBC8}" destId="{E1C2496E-0635-439D-A7DC-57D01ACDC57A}" srcOrd="3" destOrd="0" parTransId="{8D162820-1871-4B98-B085-B89C7B152B8B}" sibTransId="{3EC173CB-31BE-4EBC-BA86-D6AD9AE8F2C0}"/>
    <dgm:cxn modelId="{ED22B7DC-ADD9-42F9-80BA-78B8B6A19045}" type="presOf" srcId="{E1C2496E-0635-439D-A7DC-57D01ACDC57A}" destId="{62C80D46-0835-4038-97A2-D68798CEC271}" srcOrd="0" destOrd="0" presId="urn:microsoft.com/office/officeart/2005/8/layout/venn3"/>
    <dgm:cxn modelId="{91FC727E-6606-4257-9DF5-5F32164ED0BA}" srcId="{05CE4506-3939-40AD-89A5-AF68080CFBC8}" destId="{36079B1A-9ECA-4141-B929-2A48759B4557}" srcOrd="1" destOrd="0" parTransId="{A633E81B-D05C-46A8-8B95-DB4D50161D7B}" sibTransId="{FEB51D9B-839E-4009-BCBD-68B939AB4839}"/>
    <dgm:cxn modelId="{F3E612C0-6123-4536-9B30-CC3015EBA633}" type="presParOf" srcId="{89CA2C92-1C19-4274-AAA7-3D91B827B6CE}" destId="{ED043B91-A83C-4D01-A798-B12100C215BE}" srcOrd="0" destOrd="0" presId="urn:microsoft.com/office/officeart/2005/8/layout/venn3"/>
    <dgm:cxn modelId="{2016C1C8-F0AE-4739-BD82-C898382A0AB4}" type="presParOf" srcId="{89CA2C92-1C19-4274-AAA7-3D91B827B6CE}" destId="{1A882255-9A32-4B90-92B0-C00B10C4CD4D}" srcOrd="1" destOrd="0" presId="urn:microsoft.com/office/officeart/2005/8/layout/venn3"/>
    <dgm:cxn modelId="{EDD69DEC-1924-46D2-9725-9E0AA4DF06FC}" type="presParOf" srcId="{89CA2C92-1C19-4274-AAA7-3D91B827B6CE}" destId="{95915C4A-70EC-4FBE-B2CD-86B61962E913}" srcOrd="2" destOrd="0" presId="urn:microsoft.com/office/officeart/2005/8/layout/venn3"/>
    <dgm:cxn modelId="{9C2D339C-69BE-4985-9211-0C97CD26044E}" type="presParOf" srcId="{89CA2C92-1C19-4274-AAA7-3D91B827B6CE}" destId="{F41309D2-7E0A-4E9E-BBFD-337B20DD16E7}" srcOrd="3" destOrd="0" presId="urn:microsoft.com/office/officeart/2005/8/layout/venn3"/>
    <dgm:cxn modelId="{763B8486-AD79-438D-88E8-F56ABAA3E04C}" type="presParOf" srcId="{89CA2C92-1C19-4274-AAA7-3D91B827B6CE}" destId="{5D35B74E-FA5E-4CBD-A81A-B9DA938CC41A}" srcOrd="4" destOrd="0" presId="urn:microsoft.com/office/officeart/2005/8/layout/venn3"/>
    <dgm:cxn modelId="{BA0A6B28-2436-4AE5-A752-375D4A363C4F}" type="presParOf" srcId="{89CA2C92-1C19-4274-AAA7-3D91B827B6CE}" destId="{F7BA8767-0BDB-4F49-90D1-66361B1F6A83}" srcOrd="5" destOrd="0" presId="urn:microsoft.com/office/officeart/2005/8/layout/venn3"/>
    <dgm:cxn modelId="{EDA0F314-824D-4CF7-9C8A-F009E638E5C5}"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3d2" qsCatId="3D" csTypeId="urn:microsoft.com/office/officeart/2005/8/colors/accent6_1" csCatId="accent6" phldr="1"/>
      <dgm:spPr/>
    </dgm:pt>
    <dgm:pt modelId="{19057B5F-477F-4A32-AEE3-6BF2C7B9D4F3}">
      <dgm:prSet phldrT="[文字]" custT="1"/>
      <dgm:spPr/>
      <dgm:t>
        <a:bodyPr/>
        <a:lstStyle/>
        <a:p>
          <a:pPr algn="ctr">
            <a:lnSpc>
              <a:spcPct val="90000"/>
            </a:lnSpc>
          </a:pPr>
          <a:endParaRPr lang="en-US" altLang="zh-TW" sz="1400" dirty="0" smtClean="0"/>
        </a:p>
        <a:p>
          <a:pPr algn="ctr">
            <a:lnSpc>
              <a:spcPct val="90000"/>
            </a:lnSpc>
          </a:pPr>
          <a:endParaRPr lang="en-US" altLang="zh-TW" sz="1400" dirty="0" smtClean="0"/>
        </a:p>
        <a:p>
          <a:pPr algn="ctr">
            <a:lnSpc>
              <a:spcPct val="100000"/>
            </a:lnSpc>
          </a:pPr>
          <a:endParaRPr lang="en-US" altLang="zh-TW" sz="2400" dirty="0" smtClean="0">
            <a:latin typeface="標楷體" pitchFamily="65" charset="-120"/>
            <a:ea typeface="標楷體" pitchFamily="65" charset="-120"/>
          </a:endParaRPr>
        </a:p>
        <a:p>
          <a:pPr algn="ctr">
            <a:lnSpc>
              <a:spcPct val="100000"/>
            </a:lnSpc>
          </a:pPr>
          <a:r>
            <a:rPr lang="zh-TW" altLang="en-US" sz="2400" dirty="0" smtClean="0">
              <a:latin typeface="標楷體" pitchFamily="65" charset="-120"/>
              <a:ea typeface="標楷體" pitchFamily="65" charset="-120"/>
            </a:rPr>
            <a:t>九年國民     義務教育</a:t>
          </a:r>
          <a:endParaRPr lang="en-US" altLang="zh-TW" sz="2400" dirty="0" smtClean="0">
            <a:latin typeface="標楷體" pitchFamily="65" charset="-120"/>
            <a:ea typeface="標楷體" pitchFamily="65" charset="-120"/>
          </a:endParaRPr>
        </a:p>
        <a:p>
          <a:pPr algn="ctr">
            <a:lnSpc>
              <a:spcPct val="100000"/>
            </a:lnSpc>
          </a:pPr>
          <a:r>
            <a:rPr lang="en-US" altLang="zh-TW" sz="2400" dirty="0" smtClean="0"/>
            <a:t>(</a:t>
          </a:r>
          <a:r>
            <a:rPr lang="zh-TW" altLang="en-US" sz="3200" b="1" dirty="0" smtClean="0">
              <a:latin typeface="標楷體" pitchFamily="65" charset="-120"/>
              <a:ea typeface="標楷體" pitchFamily="65" charset="-120"/>
            </a:rPr>
            <a:t>學科知識</a:t>
          </a:r>
          <a:r>
            <a:rPr lang="en-US" altLang="zh-TW" sz="2400" dirty="0" smtClean="0"/>
            <a:t>)</a:t>
          </a:r>
          <a:endParaRPr lang="zh-TW" altLang="en-US" sz="2400" b="0" dirty="0">
            <a:latin typeface="標楷體" pitchFamily="65" charset="-120"/>
            <a:ea typeface="標楷體" pitchFamily="65" charset="-120"/>
          </a:endParaRPr>
        </a:p>
      </dgm:t>
    </dgm:pt>
    <dgm:pt modelId="{A6007927-38BB-45C7-A7DD-08A137104CA4}" type="parTrans" cxnId="{E0152555-B50A-461C-8099-C0C553DFD52C}">
      <dgm:prSet/>
      <dgm:spPr/>
      <dgm:t>
        <a:bodyPr/>
        <a:lstStyle/>
        <a:p>
          <a:endParaRPr lang="zh-TW" altLang="en-US"/>
        </a:p>
      </dgm:t>
    </dgm:pt>
    <dgm:pt modelId="{D46C2E74-7773-44CB-9A8A-6C7F6B556092}" type="sibTrans" cxnId="{E0152555-B50A-461C-8099-C0C553DFD52C}">
      <dgm:prSet/>
      <dgm:spPr/>
      <dgm:t>
        <a:bodyPr/>
        <a:lstStyle/>
        <a:p>
          <a:endParaRPr lang="zh-TW" altLang="en-US"/>
        </a:p>
      </dgm:t>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custLinFactNeighborX="-1260" custLinFactNeighborY="223"/>
      <dgm:spPr/>
    </dgm:pt>
    <dgm:pt modelId="{3B6CB61A-BFCB-4A5E-8728-0D80BCEDF8D0}" type="pres">
      <dgm:prSet presAssocID="{2F2ED166-3E1E-4BB7-8012-C941AEE7AB33}" presName="arrowDiagram5" presStyleCnt="0"/>
      <dgm:spPr/>
    </dgm:pt>
    <dgm:pt modelId="{46DACF69-B457-4625-BA39-3488196DA3CE}" type="pres">
      <dgm:prSet presAssocID="{19057B5F-477F-4A32-AEE3-6BF2C7B9D4F3}" presName="bullet5a" presStyleLbl="node1" presStyleIdx="0" presStyleCnt="5"/>
      <dgm:spPr/>
    </dgm:pt>
    <dgm:pt modelId="{2835E303-FB7E-40BF-B1C2-433A19C572C4}" type="pres">
      <dgm:prSet presAssocID="{19057B5F-477F-4A32-AEE3-6BF2C7B9D4F3}" presName="textBox5a" presStyleLbl="revTx" presStyleIdx="0" presStyleCnt="5" custScaleX="171963" custScaleY="202771" custLinFactNeighborX="-31523" custLinFactNeighborY="-12725">
        <dgm:presLayoutVars>
          <dgm:bulletEnabled val="1"/>
        </dgm:presLayoutVars>
      </dgm:prSet>
      <dgm:spPr/>
      <dgm:t>
        <a:bodyPr/>
        <a:lstStyle/>
        <a:p>
          <a:endParaRPr lang="zh-TW" altLang="en-US"/>
        </a:p>
      </dgm:t>
    </dgm:pt>
    <dgm:pt modelId="{DD0499E3-AA46-4975-BF23-5900731464E0}" type="pres">
      <dgm:prSet presAssocID="{583B1723-3275-4B81-A3C4-722CC9187947}" presName="bullet5b" presStyleLbl="node1" presStyleIdx="1" presStyleCnt="5"/>
      <dgm:spPr/>
    </dgm:pt>
    <dgm:pt modelId="{50C7FD71-BA3D-4D01-87BA-B1AD8DBC1DFB}" type="pres">
      <dgm:prSet presAssocID="{583B1723-3275-4B81-A3C4-722CC9187947}" presName="textBox5b" presStyleLbl="revTx" presStyleIdx="1" presStyleCnt="5">
        <dgm:presLayoutVars>
          <dgm:bulletEnabled val="1"/>
        </dgm:presLayoutVars>
      </dgm:prSet>
      <dgm:spPr/>
      <dgm:t>
        <a:bodyPr/>
        <a:lstStyle/>
        <a:p>
          <a:endParaRPr lang="zh-TW" altLang="en-US"/>
        </a:p>
      </dgm:t>
    </dgm:pt>
    <dgm:pt modelId="{F3F0B4E1-76CA-4A59-96C3-C421B9DBAC4A}" type="pres">
      <dgm:prSet presAssocID="{75953B4A-84BF-4DDC-82BB-C5260ACC097B}" presName="bullet5c" presStyleLbl="node1" presStyleIdx="2" presStyleCnt="5"/>
      <dgm:spPr/>
    </dgm:pt>
    <dgm:pt modelId="{3D11752C-6063-4BCE-984F-DB7E6CE353CA}" type="pres">
      <dgm:prSet presAssocID="{75953B4A-84BF-4DDC-82BB-C5260ACC097B}" presName="textBox5c" presStyleLbl="revTx" presStyleIdx="2" presStyleCnt="5">
        <dgm:presLayoutVars>
          <dgm:bulletEnabled val="1"/>
        </dgm:presLayoutVars>
      </dgm:prSet>
      <dgm:spPr/>
      <dgm:t>
        <a:bodyPr/>
        <a:lstStyle/>
        <a:p>
          <a:endParaRPr lang="zh-TW" altLang="en-US"/>
        </a:p>
      </dgm:t>
    </dgm:pt>
    <dgm:pt modelId="{2D414941-49A6-4ABB-8DB2-6E5F47D50740}" type="pres">
      <dgm:prSet presAssocID="{942A78BF-BEC5-4917-AEDB-8E7E7A3B1A4C}" presName="bullet5d" presStyleLbl="node1" presStyleIdx="3" presStyleCnt="5"/>
      <dgm:spPr/>
    </dgm:pt>
    <dgm:pt modelId="{3F0D79B0-3F9B-4B4C-884A-E263AA227C56}" type="pres">
      <dgm:prSet presAssocID="{942A78BF-BEC5-4917-AEDB-8E7E7A3B1A4C}" presName="textBox5d" presStyleLbl="revTx" presStyleIdx="3" presStyleCnt="5" custLinFactNeighborX="1324" custLinFactNeighborY="474">
        <dgm:presLayoutVars>
          <dgm:bulletEnabled val="1"/>
        </dgm:presLayoutVars>
      </dgm:prSet>
      <dgm:spPr/>
      <dgm:t>
        <a:bodyPr/>
        <a:lstStyle/>
        <a:p>
          <a:endParaRPr lang="zh-TW" altLang="en-US"/>
        </a:p>
      </dgm:t>
    </dgm:pt>
    <dgm:pt modelId="{E1477B8C-7F51-43EF-948E-1003C2DB0E75}" type="pres">
      <dgm:prSet presAssocID="{59DBF1EE-62E9-48E9-B202-7D2476ECDAC3}" presName="bullet5e" presStyleLbl="node1" presStyleIdx="4" presStyleCnt="5"/>
      <dgm:spPr/>
    </dgm:pt>
    <dgm:pt modelId="{2C40CB52-FCAD-463A-83F9-8DEF15310EBA}" type="pres">
      <dgm:prSet presAssocID="{59DBF1EE-62E9-48E9-B202-7D2476ECDAC3}" presName="textBox5e" presStyleLbl="revTx" presStyleIdx="4" presStyleCnt="5" custLinFactNeighborX="-39073" custLinFactNeighborY="2920">
        <dgm:presLayoutVars>
          <dgm:bulletEnabled val="1"/>
        </dgm:presLayoutVars>
      </dgm:prSet>
      <dgm:spPr/>
      <dgm:t>
        <a:bodyPr/>
        <a:lstStyle/>
        <a:p>
          <a:endParaRPr lang="zh-TW" altLang="en-US"/>
        </a:p>
      </dgm:t>
    </dgm:pt>
  </dgm:ptLst>
  <dgm:cxnLst>
    <dgm:cxn modelId="{C737B428-F8DC-4369-B898-B1D9DC190EB5}" type="presOf" srcId="{19057B5F-477F-4A32-AEE3-6BF2C7B9D4F3}" destId="{2835E303-FB7E-40BF-B1C2-433A19C572C4}" srcOrd="0" destOrd="0" presId="urn:microsoft.com/office/officeart/2005/8/layout/arrow2"/>
    <dgm:cxn modelId="{F6AB0305-D497-4633-BF4E-C23DF1D2BEB5}" srcId="{2F2ED166-3E1E-4BB7-8012-C941AEE7AB33}" destId="{59DBF1EE-62E9-48E9-B202-7D2476ECDAC3}" srcOrd="4" destOrd="0" parTransId="{BDBD5574-6C65-4C05-BF5E-68BF9B2FCABE}" sibTransId="{C79AD0F0-7F80-4EEE-A1A2-0C73B01AC763}"/>
    <dgm:cxn modelId="{48A64C61-0EB9-4095-AA35-CFF1BE327103}" srcId="{2F2ED166-3E1E-4BB7-8012-C941AEE7AB33}" destId="{942A78BF-BEC5-4917-AEDB-8E7E7A3B1A4C}" srcOrd="3" destOrd="0" parTransId="{9330D8BA-A333-48C9-8DFD-74554D12B1FE}" sibTransId="{6918FF72-5708-4796-95D7-8FD03F4BF071}"/>
    <dgm:cxn modelId="{0F843BCE-6376-46C8-BDE8-8C12E47AF2F4}" type="presOf" srcId="{2F2ED166-3E1E-4BB7-8012-C941AEE7AB33}" destId="{03A55F6C-7134-41AE-880A-A888BD0288C4}" srcOrd="0" destOrd="0" presId="urn:microsoft.com/office/officeart/2005/8/layout/arrow2"/>
    <dgm:cxn modelId="{F01B4598-92E1-448A-8D80-78CB243BEB9B}" type="presOf" srcId="{942A78BF-BEC5-4917-AEDB-8E7E7A3B1A4C}" destId="{3F0D79B0-3F9B-4B4C-884A-E263AA227C56}" srcOrd="0" destOrd="0" presId="urn:microsoft.com/office/officeart/2005/8/layout/arrow2"/>
    <dgm:cxn modelId="{57E53B35-3575-428B-A083-FF0174DBB9AF}" type="presOf" srcId="{59DBF1EE-62E9-48E9-B202-7D2476ECDAC3}" destId="{2C40CB52-FCAD-463A-83F9-8DEF15310EBA}" srcOrd="0" destOrd="0" presId="urn:microsoft.com/office/officeart/2005/8/layout/arrow2"/>
    <dgm:cxn modelId="{E0152555-B50A-461C-8099-C0C553DFD52C}" srcId="{2F2ED166-3E1E-4BB7-8012-C941AEE7AB33}" destId="{19057B5F-477F-4A32-AEE3-6BF2C7B9D4F3}" srcOrd="0" destOrd="0" parTransId="{A6007927-38BB-45C7-A7DD-08A137104CA4}" sibTransId="{D46C2E74-7773-44CB-9A8A-6C7F6B556092}"/>
    <dgm:cxn modelId="{9FF91C8A-8F3C-4A06-8AF7-D58DD423C49F}" srcId="{2F2ED166-3E1E-4BB7-8012-C941AEE7AB33}" destId="{583B1723-3275-4B81-A3C4-722CC9187947}" srcOrd="1" destOrd="0" parTransId="{8A11A68C-0647-4C9A-910B-F5E238D20BF1}" sibTransId="{A1D5C279-10BD-4432-A697-06D5B0BC7F6C}"/>
    <dgm:cxn modelId="{E7AC8EE4-BA2A-4334-B87B-BBC84CA9E4AF}" type="presOf" srcId="{75953B4A-84BF-4DDC-82BB-C5260ACC097B}" destId="{3D11752C-6063-4BCE-984F-DB7E6CE353CA}" srcOrd="0" destOrd="0" presId="urn:microsoft.com/office/officeart/2005/8/layout/arrow2"/>
    <dgm:cxn modelId="{2942334F-307E-44C6-8A4A-6A58FA54F547}" srcId="{2F2ED166-3E1E-4BB7-8012-C941AEE7AB33}" destId="{75953B4A-84BF-4DDC-82BB-C5260ACC097B}" srcOrd="2" destOrd="0" parTransId="{C7F71619-17C7-43B6-A07A-A4425D7DA746}" sibTransId="{1D6AEB3C-B733-429B-B498-1CA664C9702D}"/>
    <dgm:cxn modelId="{26BAF8E4-C93D-42F8-8ABA-DB4D5047CC02}" type="presOf" srcId="{583B1723-3275-4B81-A3C4-722CC9187947}" destId="{50C7FD71-BA3D-4D01-87BA-B1AD8DBC1DFB}" srcOrd="0" destOrd="0" presId="urn:microsoft.com/office/officeart/2005/8/layout/arrow2"/>
    <dgm:cxn modelId="{2E456671-6045-46C9-8CEB-7D5B3D380E18}" type="presParOf" srcId="{03A55F6C-7134-41AE-880A-A888BD0288C4}" destId="{95B5BF20-F143-46CF-A9B8-4AF9E687A489}" srcOrd="0" destOrd="0" presId="urn:microsoft.com/office/officeart/2005/8/layout/arrow2"/>
    <dgm:cxn modelId="{8D7D07E2-DE1C-431C-AB61-B4D68C77F6CA}" type="presParOf" srcId="{03A55F6C-7134-41AE-880A-A888BD0288C4}" destId="{3B6CB61A-BFCB-4A5E-8728-0D80BCEDF8D0}" srcOrd="1" destOrd="0" presId="urn:microsoft.com/office/officeart/2005/8/layout/arrow2"/>
    <dgm:cxn modelId="{8B5F7D83-9E11-4B79-8782-A973933F2B12}" type="presParOf" srcId="{3B6CB61A-BFCB-4A5E-8728-0D80BCEDF8D0}" destId="{46DACF69-B457-4625-BA39-3488196DA3CE}" srcOrd="0" destOrd="0" presId="urn:microsoft.com/office/officeart/2005/8/layout/arrow2"/>
    <dgm:cxn modelId="{FBC1DE9F-5ED9-4D77-8187-1AFFD324FA90}" type="presParOf" srcId="{3B6CB61A-BFCB-4A5E-8728-0D80BCEDF8D0}" destId="{2835E303-FB7E-40BF-B1C2-433A19C572C4}" srcOrd="1" destOrd="0" presId="urn:microsoft.com/office/officeart/2005/8/layout/arrow2"/>
    <dgm:cxn modelId="{41217B7D-1249-4F45-B466-269AC6A0D709}" type="presParOf" srcId="{3B6CB61A-BFCB-4A5E-8728-0D80BCEDF8D0}" destId="{DD0499E3-AA46-4975-BF23-5900731464E0}" srcOrd="2" destOrd="0" presId="urn:microsoft.com/office/officeart/2005/8/layout/arrow2"/>
    <dgm:cxn modelId="{F1123456-B8DA-435B-9ACB-4622C5A7E05A}" type="presParOf" srcId="{3B6CB61A-BFCB-4A5E-8728-0D80BCEDF8D0}" destId="{50C7FD71-BA3D-4D01-87BA-B1AD8DBC1DFB}" srcOrd="3" destOrd="0" presId="urn:microsoft.com/office/officeart/2005/8/layout/arrow2"/>
    <dgm:cxn modelId="{5D217F5F-4B40-4EAF-819B-3AAE1955DDD1}" type="presParOf" srcId="{3B6CB61A-BFCB-4A5E-8728-0D80BCEDF8D0}" destId="{F3F0B4E1-76CA-4A59-96C3-C421B9DBAC4A}" srcOrd="4" destOrd="0" presId="urn:microsoft.com/office/officeart/2005/8/layout/arrow2"/>
    <dgm:cxn modelId="{8F75C5A2-E79C-4560-9FCB-E18D09BE3285}" type="presParOf" srcId="{3B6CB61A-BFCB-4A5E-8728-0D80BCEDF8D0}" destId="{3D11752C-6063-4BCE-984F-DB7E6CE353CA}" srcOrd="5" destOrd="0" presId="urn:microsoft.com/office/officeart/2005/8/layout/arrow2"/>
    <dgm:cxn modelId="{174F4004-5183-429F-A189-E91AA27D72F0}" type="presParOf" srcId="{3B6CB61A-BFCB-4A5E-8728-0D80BCEDF8D0}" destId="{2D414941-49A6-4ABB-8DB2-6E5F47D50740}" srcOrd="6" destOrd="0" presId="urn:microsoft.com/office/officeart/2005/8/layout/arrow2"/>
    <dgm:cxn modelId="{4F91A572-3837-45C0-890A-46AF6EC4C47E}" type="presParOf" srcId="{3B6CB61A-BFCB-4A5E-8728-0D80BCEDF8D0}" destId="{3F0D79B0-3F9B-4B4C-884A-E263AA227C56}" srcOrd="7" destOrd="0" presId="urn:microsoft.com/office/officeart/2005/8/layout/arrow2"/>
    <dgm:cxn modelId="{6E6BE2BD-F428-476A-8127-E79DC320994E}" type="presParOf" srcId="{3B6CB61A-BFCB-4A5E-8728-0D80BCEDF8D0}" destId="{E1477B8C-7F51-43EF-948E-1003C2DB0E75}" srcOrd="8" destOrd="0" presId="urn:microsoft.com/office/officeart/2005/8/layout/arrow2"/>
    <dgm:cxn modelId="{6E3D6CB7-B7C6-4729-8109-B6BAB9B4251D}" type="presParOf" srcId="{3B6CB61A-BFCB-4A5E-8728-0D80BCEDF8D0}" destId="{2C40CB52-FCAD-463A-83F9-8DEF15310EBA}"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924D18-5ABF-4F02-BD46-F43BAAF2202B}" type="doc">
      <dgm:prSet loTypeId="urn:microsoft.com/office/officeart/2005/8/layout/process1" loCatId="process" qsTypeId="urn:microsoft.com/office/officeart/2005/8/quickstyle/simple1" qsCatId="simple" csTypeId="urn:microsoft.com/office/officeart/2005/8/colors/colorful5" csCatId="colorful" phldr="1"/>
      <dgm:spPr/>
    </dgm:pt>
    <dgm:pt modelId="{0FD0619A-896B-4E45-9A93-9BD7C6A62DC4}">
      <dgm:prSet phldrT="[文字]"/>
      <dgm:spPr/>
      <dgm:t>
        <a:bodyPr/>
        <a:lstStyle/>
        <a:p>
          <a:r>
            <a:rPr lang="zh-TW" altLang="en-US" dirty="0" smtClean="0"/>
            <a:t>基本能力</a:t>
          </a:r>
          <a:endParaRPr lang="zh-TW" altLang="en-US" dirty="0"/>
        </a:p>
      </dgm:t>
    </dgm:pt>
    <dgm:pt modelId="{C4BC6B91-05AB-4D00-9F25-AD33BD44D56E}" type="parTrans" cxnId="{D9E96437-609F-4634-B1C2-D3918B02AEA3}">
      <dgm:prSet/>
      <dgm:spPr/>
      <dgm:t>
        <a:bodyPr/>
        <a:lstStyle/>
        <a:p>
          <a:endParaRPr lang="zh-TW" altLang="en-US"/>
        </a:p>
      </dgm:t>
    </dgm:pt>
    <dgm:pt modelId="{73772472-6389-4F62-8C0A-FF12DEDBCC64}" type="sibTrans" cxnId="{D9E96437-609F-4634-B1C2-D3918B02AEA3}">
      <dgm:prSet/>
      <dgm:spPr/>
      <dgm:t>
        <a:bodyPr/>
        <a:lstStyle/>
        <a:p>
          <a:endParaRPr lang="zh-TW" altLang="en-US"/>
        </a:p>
      </dgm:t>
    </dgm:pt>
    <dgm:pt modelId="{80794967-6BEE-44A7-87C3-62005E4B5A15}">
      <dgm:prSet phldrT="[文字]"/>
      <dgm:spPr/>
      <dgm:t>
        <a:bodyPr/>
        <a:lstStyle/>
        <a:p>
          <a:r>
            <a:rPr lang="zh-TW" altLang="en-US" dirty="0" smtClean="0"/>
            <a:t>核心素養</a:t>
          </a:r>
          <a:endParaRPr lang="zh-TW" altLang="en-US" dirty="0"/>
        </a:p>
      </dgm:t>
    </dgm:pt>
    <dgm:pt modelId="{C60E2FD7-1FBE-445A-B1EE-28284C5F33CF}" type="parTrans" cxnId="{1BA6586D-B527-43DE-B544-1B218FAF344E}">
      <dgm:prSet/>
      <dgm:spPr/>
      <dgm:t>
        <a:bodyPr/>
        <a:lstStyle/>
        <a:p>
          <a:endParaRPr lang="zh-TW" altLang="en-US"/>
        </a:p>
      </dgm:t>
    </dgm:pt>
    <dgm:pt modelId="{1C5E7C5E-E820-41CB-9CFB-AC45B3405518}" type="sibTrans" cxnId="{1BA6586D-B527-43DE-B544-1B218FAF344E}">
      <dgm:prSet/>
      <dgm:spPr/>
      <dgm:t>
        <a:bodyPr/>
        <a:lstStyle/>
        <a:p>
          <a:endParaRPr lang="zh-TW" altLang="en-US"/>
        </a:p>
      </dgm:t>
    </dgm:pt>
    <dgm:pt modelId="{CD30F77B-65CB-481B-8B4B-773F8D3BA9B7}" type="pres">
      <dgm:prSet presAssocID="{4A924D18-5ABF-4F02-BD46-F43BAAF2202B}" presName="Name0" presStyleCnt="0">
        <dgm:presLayoutVars>
          <dgm:dir/>
          <dgm:resizeHandles val="exact"/>
        </dgm:presLayoutVars>
      </dgm:prSet>
      <dgm:spPr/>
    </dgm:pt>
    <dgm:pt modelId="{FE984C51-D5E8-406B-9729-4504433E2309}" type="pres">
      <dgm:prSet presAssocID="{0FD0619A-896B-4E45-9A93-9BD7C6A62DC4}" presName="node" presStyleLbl="node1" presStyleIdx="0" presStyleCnt="2">
        <dgm:presLayoutVars>
          <dgm:bulletEnabled val="1"/>
        </dgm:presLayoutVars>
      </dgm:prSet>
      <dgm:spPr/>
      <dgm:t>
        <a:bodyPr/>
        <a:lstStyle/>
        <a:p>
          <a:endParaRPr lang="zh-TW" altLang="en-US"/>
        </a:p>
      </dgm:t>
    </dgm:pt>
    <dgm:pt modelId="{5AF0BB4B-DF5C-4841-809F-5FF888432F98}" type="pres">
      <dgm:prSet presAssocID="{73772472-6389-4F62-8C0A-FF12DEDBCC64}" presName="sibTrans" presStyleLbl="sibTrans2D1" presStyleIdx="0" presStyleCnt="1"/>
      <dgm:spPr/>
      <dgm:t>
        <a:bodyPr/>
        <a:lstStyle/>
        <a:p>
          <a:endParaRPr lang="zh-TW" altLang="en-US"/>
        </a:p>
      </dgm:t>
    </dgm:pt>
    <dgm:pt modelId="{D33578FA-6D7C-44FC-B802-B48ACC7A11D6}" type="pres">
      <dgm:prSet presAssocID="{73772472-6389-4F62-8C0A-FF12DEDBCC64}" presName="connectorText" presStyleLbl="sibTrans2D1" presStyleIdx="0" presStyleCnt="1"/>
      <dgm:spPr/>
      <dgm:t>
        <a:bodyPr/>
        <a:lstStyle/>
        <a:p>
          <a:endParaRPr lang="zh-TW" altLang="en-US"/>
        </a:p>
      </dgm:t>
    </dgm:pt>
    <dgm:pt modelId="{226C5B5C-C845-4220-91C2-A764463E0F80}" type="pres">
      <dgm:prSet presAssocID="{80794967-6BEE-44A7-87C3-62005E4B5A15}" presName="node" presStyleLbl="node1" presStyleIdx="1" presStyleCnt="2">
        <dgm:presLayoutVars>
          <dgm:bulletEnabled val="1"/>
        </dgm:presLayoutVars>
      </dgm:prSet>
      <dgm:spPr/>
      <dgm:t>
        <a:bodyPr/>
        <a:lstStyle/>
        <a:p>
          <a:endParaRPr lang="zh-TW" altLang="en-US"/>
        </a:p>
      </dgm:t>
    </dgm:pt>
  </dgm:ptLst>
  <dgm:cxnLst>
    <dgm:cxn modelId="{1BA6586D-B527-43DE-B544-1B218FAF344E}" srcId="{4A924D18-5ABF-4F02-BD46-F43BAAF2202B}" destId="{80794967-6BEE-44A7-87C3-62005E4B5A15}" srcOrd="1" destOrd="0" parTransId="{C60E2FD7-1FBE-445A-B1EE-28284C5F33CF}" sibTransId="{1C5E7C5E-E820-41CB-9CFB-AC45B3405518}"/>
    <dgm:cxn modelId="{8C6CF389-4A6E-4C5A-8AA0-191749C0A09F}" type="presOf" srcId="{80794967-6BEE-44A7-87C3-62005E4B5A15}" destId="{226C5B5C-C845-4220-91C2-A764463E0F80}" srcOrd="0" destOrd="0" presId="urn:microsoft.com/office/officeart/2005/8/layout/process1"/>
    <dgm:cxn modelId="{620A4586-2AEA-4431-8D8C-590942F89D95}" type="presOf" srcId="{0FD0619A-896B-4E45-9A93-9BD7C6A62DC4}" destId="{FE984C51-D5E8-406B-9729-4504433E2309}" srcOrd="0" destOrd="0" presId="urn:microsoft.com/office/officeart/2005/8/layout/process1"/>
    <dgm:cxn modelId="{D9E96437-609F-4634-B1C2-D3918B02AEA3}" srcId="{4A924D18-5ABF-4F02-BD46-F43BAAF2202B}" destId="{0FD0619A-896B-4E45-9A93-9BD7C6A62DC4}" srcOrd="0" destOrd="0" parTransId="{C4BC6B91-05AB-4D00-9F25-AD33BD44D56E}" sibTransId="{73772472-6389-4F62-8C0A-FF12DEDBCC64}"/>
    <dgm:cxn modelId="{B00A5895-CEE3-47FA-9361-7AFB0ECE17AD}" type="presOf" srcId="{4A924D18-5ABF-4F02-BD46-F43BAAF2202B}" destId="{CD30F77B-65CB-481B-8B4B-773F8D3BA9B7}" srcOrd="0" destOrd="0" presId="urn:microsoft.com/office/officeart/2005/8/layout/process1"/>
    <dgm:cxn modelId="{D2A08841-AF5B-4DEA-A9A4-F69FC9786909}" type="presOf" srcId="{73772472-6389-4F62-8C0A-FF12DEDBCC64}" destId="{D33578FA-6D7C-44FC-B802-B48ACC7A11D6}" srcOrd="1" destOrd="0" presId="urn:microsoft.com/office/officeart/2005/8/layout/process1"/>
    <dgm:cxn modelId="{CFD75843-76D0-412C-87D6-424458E5C3B0}" type="presOf" srcId="{73772472-6389-4F62-8C0A-FF12DEDBCC64}" destId="{5AF0BB4B-DF5C-4841-809F-5FF888432F98}" srcOrd="0" destOrd="0" presId="urn:microsoft.com/office/officeart/2005/8/layout/process1"/>
    <dgm:cxn modelId="{EDDC80E5-D3A9-4444-907C-132198ED6E71}" type="presParOf" srcId="{CD30F77B-65CB-481B-8B4B-773F8D3BA9B7}" destId="{FE984C51-D5E8-406B-9729-4504433E2309}" srcOrd="0" destOrd="0" presId="urn:microsoft.com/office/officeart/2005/8/layout/process1"/>
    <dgm:cxn modelId="{219E86BC-08E4-4815-9168-340C10BD4693}" type="presParOf" srcId="{CD30F77B-65CB-481B-8B4B-773F8D3BA9B7}" destId="{5AF0BB4B-DF5C-4841-809F-5FF888432F98}" srcOrd="1" destOrd="0" presId="urn:microsoft.com/office/officeart/2005/8/layout/process1"/>
    <dgm:cxn modelId="{A709933D-D5DC-4FFE-8097-6C9DE0B56BB3}" type="presParOf" srcId="{5AF0BB4B-DF5C-4841-809F-5FF888432F98}" destId="{D33578FA-6D7C-44FC-B802-B48ACC7A11D6}" srcOrd="0" destOrd="0" presId="urn:microsoft.com/office/officeart/2005/8/layout/process1"/>
    <dgm:cxn modelId="{5E318C79-DF1C-43CC-89D7-1957900AEA36}" type="presParOf" srcId="{CD30F77B-65CB-481B-8B4B-773F8D3BA9B7}" destId="{226C5B5C-C845-4220-91C2-A764463E0F8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924D18-5ABF-4F02-BD46-F43BAAF2202B}" type="doc">
      <dgm:prSet loTypeId="urn:microsoft.com/office/officeart/2005/8/layout/process1" loCatId="process" qsTypeId="urn:microsoft.com/office/officeart/2005/8/quickstyle/simple1" qsCatId="simple" csTypeId="urn:microsoft.com/office/officeart/2005/8/colors/colorful1" csCatId="colorful" phldr="1"/>
      <dgm:spPr/>
    </dgm:pt>
    <dgm:pt modelId="{0FD0619A-896B-4E45-9A93-9BD7C6A62DC4}">
      <dgm:prSet phldrT="[文字]"/>
      <dgm:spPr/>
      <dgm:t>
        <a:bodyPr/>
        <a:lstStyle/>
        <a:p>
          <a:r>
            <a:rPr lang="zh-TW" altLang="en-US" dirty="0" smtClean="0"/>
            <a:t>能力指標</a:t>
          </a:r>
          <a:endParaRPr lang="zh-TW" altLang="en-US" dirty="0"/>
        </a:p>
      </dgm:t>
    </dgm:pt>
    <dgm:pt modelId="{C4BC6B91-05AB-4D00-9F25-AD33BD44D56E}" type="parTrans" cxnId="{D9E96437-609F-4634-B1C2-D3918B02AEA3}">
      <dgm:prSet/>
      <dgm:spPr/>
      <dgm:t>
        <a:bodyPr/>
        <a:lstStyle/>
        <a:p>
          <a:endParaRPr lang="zh-TW" altLang="en-US"/>
        </a:p>
      </dgm:t>
    </dgm:pt>
    <dgm:pt modelId="{73772472-6389-4F62-8C0A-FF12DEDBCC64}" type="sibTrans" cxnId="{D9E96437-609F-4634-B1C2-D3918B02AEA3}">
      <dgm:prSet/>
      <dgm:spPr/>
      <dgm:t>
        <a:bodyPr/>
        <a:lstStyle/>
        <a:p>
          <a:endParaRPr lang="zh-TW" altLang="en-US"/>
        </a:p>
      </dgm:t>
    </dgm:pt>
    <dgm:pt modelId="{80794967-6BEE-44A7-87C3-62005E4B5A15}">
      <dgm:prSet phldrT="[文字]"/>
      <dgm:spPr/>
      <dgm:t>
        <a:bodyPr/>
        <a:lstStyle/>
        <a:p>
          <a:r>
            <a:rPr lang="zh-TW" altLang="en-US" dirty="0" smtClean="0"/>
            <a:t>學習重點</a:t>
          </a:r>
          <a:endParaRPr lang="en-US" altLang="zh-TW" dirty="0" smtClean="0"/>
        </a:p>
        <a:p>
          <a:r>
            <a:rPr lang="zh-TW" altLang="en-US" dirty="0" smtClean="0"/>
            <a:t>雙向細目表</a:t>
          </a:r>
          <a:endParaRPr lang="zh-TW" altLang="en-US" dirty="0"/>
        </a:p>
      </dgm:t>
    </dgm:pt>
    <dgm:pt modelId="{C60E2FD7-1FBE-445A-B1EE-28284C5F33CF}" type="parTrans" cxnId="{1BA6586D-B527-43DE-B544-1B218FAF344E}">
      <dgm:prSet/>
      <dgm:spPr/>
      <dgm:t>
        <a:bodyPr/>
        <a:lstStyle/>
        <a:p>
          <a:endParaRPr lang="zh-TW" altLang="en-US"/>
        </a:p>
      </dgm:t>
    </dgm:pt>
    <dgm:pt modelId="{1C5E7C5E-E820-41CB-9CFB-AC45B3405518}" type="sibTrans" cxnId="{1BA6586D-B527-43DE-B544-1B218FAF344E}">
      <dgm:prSet/>
      <dgm:spPr/>
      <dgm:t>
        <a:bodyPr/>
        <a:lstStyle/>
        <a:p>
          <a:endParaRPr lang="zh-TW" altLang="en-US"/>
        </a:p>
      </dgm:t>
    </dgm:pt>
    <dgm:pt modelId="{CD30F77B-65CB-481B-8B4B-773F8D3BA9B7}" type="pres">
      <dgm:prSet presAssocID="{4A924D18-5ABF-4F02-BD46-F43BAAF2202B}" presName="Name0" presStyleCnt="0">
        <dgm:presLayoutVars>
          <dgm:dir/>
          <dgm:resizeHandles val="exact"/>
        </dgm:presLayoutVars>
      </dgm:prSet>
      <dgm:spPr/>
    </dgm:pt>
    <dgm:pt modelId="{FE984C51-D5E8-406B-9729-4504433E2309}" type="pres">
      <dgm:prSet presAssocID="{0FD0619A-896B-4E45-9A93-9BD7C6A62DC4}" presName="node" presStyleLbl="node1" presStyleIdx="0" presStyleCnt="2">
        <dgm:presLayoutVars>
          <dgm:bulletEnabled val="1"/>
        </dgm:presLayoutVars>
      </dgm:prSet>
      <dgm:spPr/>
      <dgm:t>
        <a:bodyPr/>
        <a:lstStyle/>
        <a:p>
          <a:endParaRPr lang="zh-TW" altLang="en-US"/>
        </a:p>
      </dgm:t>
    </dgm:pt>
    <dgm:pt modelId="{5AF0BB4B-DF5C-4841-809F-5FF888432F98}" type="pres">
      <dgm:prSet presAssocID="{73772472-6389-4F62-8C0A-FF12DEDBCC64}" presName="sibTrans" presStyleLbl="sibTrans2D1" presStyleIdx="0" presStyleCnt="1"/>
      <dgm:spPr/>
      <dgm:t>
        <a:bodyPr/>
        <a:lstStyle/>
        <a:p>
          <a:endParaRPr lang="zh-TW" altLang="en-US"/>
        </a:p>
      </dgm:t>
    </dgm:pt>
    <dgm:pt modelId="{D33578FA-6D7C-44FC-B802-B48ACC7A11D6}" type="pres">
      <dgm:prSet presAssocID="{73772472-6389-4F62-8C0A-FF12DEDBCC64}" presName="connectorText" presStyleLbl="sibTrans2D1" presStyleIdx="0" presStyleCnt="1"/>
      <dgm:spPr/>
      <dgm:t>
        <a:bodyPr/>
        <a:lstStyle/>
        <a:p>
          <a:endParaRPr lang="zh-TW" altLang="en-US"/>
        </a:p>
      </dgm:t>
    </dgm:pt>
    <dgm:pt modelId="{226C5B5C-C845-4220-91C2-A764463E0F80}" type="pres">
      <dgm:prSet presAssocID="{80794967-6BEE-44A7-87C3-62005E4B5A15}" presName="node" presStyleLbl="node1" presStyleIdx="1" presStyleCnt="2">
        <dgm:presLayoutVars>
          <dgm:bulletEnabled val="1"/>
        </dgm:presLayoutVars>
      </dgm:prSet>
      <dgm:spPr/>
      <dgm:t>
        <a:bodyPr/>
        <a:lstStyle/>
        <a:p>
          <a:endParaRPr lang="zh-TW" altLang="en-US"/>
        </a:p>
      </dgm:t>
    </dgm:pt>
  </dgm:ptLst>
  <dgm:cxnLst>
    <dgm:cxn modelId="{D9E96437-609F-4634-B1C2-D3918B02AEA3}" srcId="{4A924D18-5ABF-4F02-BD46-F43BAAF2202B}" destId="{0FD0619A-896B-4E45-9A93-9BD7C6A62DC4}" srcOrd="0" destOrd="0" parTransId="{C4BC6B91-05AB-4D00-9F25-AD33BD44D56E}" sibTransId="{73772472-6389-4F62-8C0A-FF12DEDBCC64}"/>
    <dgm:cxn modelId="{326B5025-A6D6-4B19-B761-8DA9D9EF0DF3}" type="presOf" srcId="{0FD0619A-896B-4E45-9A93-9BD7C6A62DC4}" destId="{FE984C51-D5E8-406B-9729-4504433E2309}" srcOrd="0" destOrd="0" presId="urn:microsoft.com/office/officeart/2005/8/layout/process1"/>
    <dgm:cxn modelId="{1BA6586D-B527-43DE-B544-1B218FAF344E}" srcId="{4A924D18-5ABF-4F02-BD46-F43BAAF2202B}" destId="{80794967-6BEE-44A7-87C3-62005E4B5A15}" srcOrd="1" destOrd="0" parTransId="{C60E2FD7-1FBE-445A-B1EE-28284C5F33CF}" sibTransId="{1C5E7C5E-E820-41CB-9CFB-AC45B3405518}"/>
    <dgm:cxn modelId="{90546F8D-421D-479F-9119-225EF187447F}" type="presOf" srcId="{73772472-6389-4F62-8C0A-FF12DEDBCC64}" destId="{D33578FA-6D7C-44FC-B802-B48ACC7A11D6}" srcOrd="1" destOrd="0" presId="urn:microsoft.com/office/officeart/2005/8/layout/process1"/>
    <dgm:cxn modelId="{519A9533-D31E-43DB-8B16-10A3C451757A}" type="presOf" srcId="{4A924D18-5ABF-4F02-BD46-F43BAAF2202B}" destId="{CD30F77B-65CB-481B-8B4B-773F8D3BA9B7}" srcOrd="0" destOrd="0" presId="urn:microsoft.com/office/officeart/2005/8/layout/process1"/>
    <dgm:cxn modelId="{2644E0BF-68FB-4726-8BCC-5678F820B49D}" type="presOf" srcId="{73772472-6389-4F62-8C0A-FF12DEDBCC64}" destId="{5AF0BB4B-DF5C-4841-809F-5FF888432F98}" srcOrd="0" destOrd="0" presId="urn:microsoft.com/office/officeart/2005/8/layout/process1"/>
    <dgm:cxn modelId="{A933318B-3B0F-477B-80CC-AE4C64D2B2DE}" type="presOf" srcId="{80794967-6BEE-44A7-87C3-62005E4B5A15}" destId="{226C5B5C-C845-4220-91C2-A764463E0F80}" srcOrd="0" destOrd="0" presId="urn:microsoft.com/office/officeart/2005/8/layout/process1"/>
    <dgm:cxn modelId="{055BBB5B-E89D-4CBA-AD20-B87797BE73DA}" type="presParOf" srcId="{CD30F77B-65CB-481B-8B4B-773F8D3BA9B7}" destId="{FE984C51-D5E8-406B-9729-4504433E2309}" srcOrd="0" destOrd="0" presId="urn:microsoft.com/office/officeart/2005/8/layout/process1"/>
    <dgm:cxn modelId="{B840B7CD-73BC-43E8-83D4-0E6FDAA234B4}" type="presParOf" srcId="{CD30F77B-65CB-481B-8B4B-773F8D3BA9B7}" destId="{5AF0BB4B-DF5C-4841-809F-5FF888432F98}" srcOrd="1" destOrd="0" presId="urn:microsoft.com/office/officeart/2005/8/layout/process1"/>
    <dgm:cxn modelId="{384CA817-671D-41AD-A831-89B9A33B40D3}" type="presParOf" srcId="{5AF0BB4B-DF5C-4841-809F-5FF888432F98}" destId="{D33578FA-6D7C-44FC-B802-B48ACC7A11D6}" srcOrd="0" destOrd="0" presId="urn:microsoft.com/office/officeart/2005/8/layout/process1"/>
    <dgm:cxn modelId="{01F0933F-3B70-45DF-92D4-3EEA8220912C}" type="presParOf" srcId="{CD30F77B-65CB-481B-8B4B-773F8D3BA9B7}" destId="{226C5B5C-C845-4220-91C2-A764463E0F8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3CE0C7-7EBA-4E90-902C-3A2BF62C2484}"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zh-TW" altLang="en-US"/>
        </a:p>
      </dgm:t>
    </dgm:pt>
    <dgm:pt modelId="{FB8FE1BD-9412-44B8-BB64-89FD485FEE91}">
      <dgm:prSet phldrT="[文字]" custT="1"/>
      <dgm:spPr/>
      <dgm:t>
        <a:bodyPr/>
        <a:lstStyle/>
        <a:p>
          <a:r>
            <a:rPr lang="zh-TW" altLang="en-US" sz="2400" b="1" dirty="0" smtClean="0">
              <a:solidFill>
                <a:schemeClr val="tx1"/>
              </a:solidFill>
            </a:rPr>
            <a:t>自主</a:t>
          </a:r>
          <a:endParaRPr lang="en-US" altLang="zh-TW" sz="2400" b="1" dirty="0" smtClean="0">
            <a:solidFill>
              <a:schemeClr val="tx1"/>
            </a:solidFill>
          </a:endParaRPr>
        </a:p>
        <a:p>
          <a:r>
            <a:rPr lang="zh-TW" altLang="en-US" sz="2400" b="1" dirty="0" smtClean="0">
              <a:solidFill>
                <a:schemeClr val="tx1"/>
              </a:solidFill>
            </a:rPr>
            <a:t>適性學習</a:t>
          </a:r>
          <a:endParaRPr lang="zh-TW" altLang="en-US" sz="2400" b="1" dirty="0">
            <a:solidFill>
              <a:schemeClr val="tx1"/>
            </a:solidFill>
          </a:endParaRPr>
        </a:p>
      </dgm:t>
    </dgm:pt>
    <dgm:pt modelId="{32F8F458-1DED-4A4B-AA1C-FA0992DF5D23}" type="parTrans" cxnId="{1DBFE3C8-9DE9-487B-BA43-9A05295A0FFD}">
      <dgm:prSet/>
      <dgm:spPr/>
      <dgm:t>
        <a:bodyPr/>
        <a:lstStyle/>
        <a:p>
          <a:endParaRPr lang="zh-TW" altLang="en-US" sz="2400"/>
        </a:p>
      </dgm:t>
    </dgm:pt>
    <dgm:pt modelId="{3A7D1F2E-0966-455A-8AA5-F55E087BD309}" type="sibTrans" cxnId="{1DBFE3C8-9DE9-487B-BA43-9A05295A0FFD}">
      <dgm:prSet/>
      <dgm:spPr/>
      <dgm:t>
        <a:bodyPr/>
        <a:lstStyle/>
        <a:p>
          <a:endParaRPr lang="zh-TW" altLang="en-US" sz="2400"/>
        </a:p>
      </dgm:t>
    </dgm:pt>
    <dgm:pt modelId="{C3EDAE61-6830-46D6-8C56-1C0E9876B9D3}">
      <dgm:prSet phldrT="[文字]" custT="1"/>
      <dgm:spPr/>
      <dgm:t>
        <a:bodyPr/>
        <a:lstStyle/>
        <a:p>
          <a:r>
            <a:rPr lang="zh-TW" altLang="en-US" sz="2400" dirty="0" smtClean="0"/>
            <a:t>社團課程</a:t>
          </a:r>
          <a:endParaRPr lang="zh-TW" altLang="en-US" sz="2400" dirty="0"/>
        </a:p>
      </dgm:t>
    </dgm:pt>
    <dgm:pt modelId="{AF0FE218-3765-4915-96AC-BD4D61BC36C8}" type="parTrans" cxnId="{A08A97BA-E4EC-4514-A966-9D9380532F33}">
      <dgm:prSet/>
      <dgm:spPr/>
      <dgm:t>
        <a:bodyPr/>
        <a:lstStyle/>
        <a:p>
          <a:endParaRPr lang="zh-TW" altLang="en-US" sz="2400"/>
        </a:p>
      </dgm:t>
    </dgm:pt>
    <dgm:pt modelId="{5649145A-49C6-4212-829E-D6AFEA5803E6}" type="sibTrans" cxnId="{A08A97BA-E4EC-4514-A966-9D9380532F33}">
      <dgm:prSet/>
      <dgm:spPr/>
      <dgm:t>
        <a:bodyPr/>
        <a:lstStyle/>
        <a:p>
          <a:endParaRPr lang="zh-TW" altLang="en-US" sz="2400"/>
        </a:p>
      </dgm:t>
    </dgm:pt>
    <dgm:pt modelId="{D3D4AC71-8B45-414B-9F94-92707BE7FEDD}">
      <dgm:prSet phldrT="[文字]" custT="1"/>
      <dgm:spPr/>
      <dgm:t>
        <a:bodyPr/>
        <a:lstStyle/>
        <a:p>
          <a:r>
            <a:rPr lang="zh-TW" altLang="en-US" sz="2400" b="1" dirty="0" smtClean="0">
              <a:solidFill>
                <a:schemeClr val="tx1"/>
              </a:solidFill>
            </a:rPr>
            <a:t>德育群育</a:t>
          </a:r>
          <a:endParaRPr lang="en-US" altLang="zh-TW" sz="2400" b="1" dirty="0" smtClean="0">
            <a:solidFill>
              <a:schemeClr val="tx1"/>
            </a:solidFill>
          </a:endParaRPr>
        </a:p>
        <a:p>
          <a:r>
            <a:rPr lang="zh-TW" altLang="en-US" sz="2400" b="1" dirty="0" smtClean="0">
              <a:solidFill>
                <a:schemeClr val="tx1"/>
              </a:solidFill>
            </a:rPr>
            <a:t>學習</a:t>
          </a:r>
          <a:endParaRPr lang="zh-TW" altLang="en-US" sz="2400" b="1" dirty="0">
            <a:solidFill>
              <a:schemeClr val="tx1"/>
            </a:solidFill>
          </a:endParaRPr>
        </a:p>
      </dgm:t>
    </dgm:pt>
    <dgm:pt modelId="{C5E6B0A6-CDFE-4758-A0FA-392DAE626005}" type="parTrans" cxnId="{FB97D0C3-298B-4B1B-A391-778C214A30FC}">
      <dgm:prSet/>
      <dgm:spPr/>
      <dgm:t>
        <a:bodyPr/>
        <a:lstStyle/>
        <a:p>
          <a:endParaRPr lang="zh-TW" altLang="en-US" sz="2400"/>
        </a:p>
      </dgm:t>
    </dgm:pt>
    <dgm:pt modelId="{316E100E-D923-4AC2-BC97-41D8C2E8A154}" type="sibTrans" cxnId="{FB97D0C3-298B-4B1B-A391-778C214A30FC}">
      <dgm:prSet/>
      <dgm:spPr/>
      <dgm:t>
        <a:bodyPr/>
        <a:lstStyle/>
        <a:p>
          <a:endParaRPr lang="zh-TW" altLang="en-US" sz="2400"/>
        </a:p>
      </dgm:t>
    </dgm:pt>
    <dgm:pt modelId="{A9236781-842F-4760-BA08-3DAC96293C06}">
      <dgm:prSet phldrT="[文字]" custT="1"/>
      <dgm:spPr/>
      <dgm:t>
        <a:bodyPr/>
        <a:lstStyle/>
        <a:p>
          <a:r>
            <a:rPr lang="zh-TW" altLang="en-US" sz="2400" dirty="0" smtClean="0">
              <a:sym typeface="Wingdings" panose="05000000000000000000" pitchFamily="2" charset="2"/>
            </a:rPr>
            <a:t>班級輔導</a:t>
          </a:r>
          <a:endParaRPr lang="zh-TW" altLang="en-US" sz="2400" dirty="0"/>
        </a:p>
      </dgm:t>
    </dgm:pt>
    <dgm:pt modelId="{9C1757CC-0F19-4482-A5A5-D4B56D5168AB}" type="parTrans" cxnId="{E3351459-68B1-42F0-B054-215805AA8590}">
      <dgm:prSet/>
      <dgm:spPr/>
      <dgm:t>
        <a:bodyPr/>
        <a:lstStyle/>
        <a:p>
          <a:endParaRPr lang="zh-TW" altLang="en-US" sz="2400"/>
        </a:p>
      </dgm:t>
    </dgm:pt>
    <dgm:pt modelId="{F524D2F4-1728-4D0D-B6F3-DF8D472344DB}" type="sibTrans" cxnId="{E3351459-68B1-42F0-B054-215805AA8590}">
      <dgm:prSet/>
      <dgm:spPr/>
      <dgm:t>
        <a:bodyPr/>
        <a:lstStyle/>
        <a:p>
          <a:endParaRPr lang="zh-TW" altLang="en-US" sz="2400"/>
        </a:p>
      </dgm:t>
    </dgm:pt>
    <dgm:pt modelId="{81531A25-7FDF-40FD-AAC9-C57BA7E71730}">
      <dgm:prSet phldrT="[文字]" custT="1"/>
      <dgm:spPr/>
      <dgm:t>
        <a:bodyPr/>
        <a:lstStyle/>
        <a:p>
          <a:r>
            <a:rPr lang="zh-TW" altLang="en-US" sz="2400" b="1" dirty="0" smtClean="0">
              <a:solidFill>
                <a:schemeClr val="tx1"/>
              </a:solidFill>
            </a:rPr>
            <a:t>深化</a:t>
          </a:r>
          <a:endParaRPr lang="en-US" altLang="zh-TW" sz="2400" b="1" dirty="0" smtClean="0">
            <a:solidFill>
              <a:schemeClr val="tx1"/>
            </a:solidFill>
          </a:endParaRPr>
        </a:p>
        <a:p>
          <a:r>
            <a:rPr lang="zh-TW" altLang="en-US" sz="2400" b="1" dirty="0" smtClean="0">
              <a:solidFill>
                <a:schemeClr val="tx1"/>
              </a:solidFill>
            </a:rPr>
            <a:t>特定領域學習</a:t>
          </a:r>
          <a:endParaRPr lang="zh-TW" altLang="en-US" sz="2400" b="1" dirty="0">
            <a:solidFill>
              <a:schemeClr val="tx1"/>
            </a:solidFill>
          </a:endParaRPr>
        </a:p>
      </dgm:t>
    </dgm:pt>
    <dgm:pt modelId="{82DDF2AA-C35E-4E36-8555-1E8932EA9B8D}" type="parTrans" cxnId="{72671AA1-08EF-4863-B498-FF2C04238FE6}">
      <dgm:prSet/>
      <dgm:spPr/>
      <dgm:t>
        <a:bodyPr/>
        <a:lstStyle/>
        <a:p>
          <a:endParaRPr lang="zh-TW" altLang="en-US" sz="2400"/>
        </a:p>
      </dgm:t>
    </dgm:pt>
    <dgm:pt modelId="{7E23FCC1-926D-43B8-94F9-B3E7DED6C055}" type="sibTrans" cxnId="{72671AA1-08EF-4863-B498-FF2C04238FE6}">
      <dgm:prSet/>
      <dgm:spPr/>
      <dgm:t>
        <a:bodyPr/>
        <a:lstStyle/>
        <a:p>
          <a:endParaRPr lang="zh-TW" altLang="en-US" sz="2400"/>
        </a:p>
      </dgm:t>
    </dgm:pt>
    <dgm:pt modelId="{15F9D794-9C75-4AED-A0FA-82B66ECD28E8}">
      <dgm:prSet phldrT="[文字]" custT="1"/>
      <dgm:spPr/>
      <dgm:t>
        <a:bodyPr/>
        <a:lstStyle/>
        <a:p>
          <a:endParaRPr lang="zh-TW" altLang="en-US" sz="2400" dirty="0"/>
        </a:p>
      </dgm:t>
    </dgm:pt>
    <dgm:pt modelId="{2991B836-E92D-4B46-B7F2-146E9265E993}" type="parTrans" cxnId="{CB2C2F6E-D241-4606-88D0-D87FF9028354}">
      <dgm:prSet/>
      <dgm:spPr/>
      <dgm:t>
        <a:bodyPr/>
        <a:lstStyle/>
        <a:p>
          <a:endParaRPr lang="zh-TW" altLang="en-US" sz="2400"/>
        </a:p>
      </dgm:t>
    </dgm:pt>
    <dgm:pt modelId="{D2C6A60E-6845-4020-8981-40B3E61ACF2E}" type="sibTrans" cxnId="{CB2C2F6E-D241-4606-88D0-D87FF9028354}">
      <dgm:prSet/>
      <dgm:spPr/>
      <dgm:t>
        <a:bodyPr/>
        <a:lstStyle/>
        <a:p>
          <a:endParaRPr lang="zh-TW" altLang="en-US" sz="2400"/>
        </a:p>
      </dgm:t>
    </dgm:pt>
    <dgm:pt modelId="{CFA86F44-AA83-4AF1-8B33-F210E1182828}">
      <dgm:prSet phldrT="[文字]" custT="1"/>
      <dgm:spPr/>
      <dgm:t>
        <a:bodyPr/>
        <a:lstStyle/>
        <a:p>
          <a:r>
            <a:rPr lang="zh-TW" altLang="en-US" sz="2400" dirty="0" smtClean="0"/>
            <a:t>自主學習</a:t>
          </a:r>
          <a:endParaRPr lang="zh-TW" altLang="en-US" sz="2400" dirty="0"/>
        </a:p>
      </dgm:t>
    </dgm:pt>
    <dgm:pt modelId="{ADE02D37-5728-4A1D-91EC-2F1F0DF74253}" type="parTrans" cxnId="{74F27E19-6D39-4892-AD21-C40913EFD3F6}">
      <dgm:prSet/>
      <dgm:spPr/>
      <dgm:t>
        <a:bodyPr/>
        <a:lstStyle/>
        <a:p>
          <a:endParaRPr lang="zh-TW" altLang="en-US" sz="2400"/>
        </a:p>
      </dgm:t>
    </dgm:pt>
    <dgm:pt modelId="{FCDA5112-C609-4FB3-92CF-B8CCE4252490}" type="sibTrans" cxnId="{74F27E19-6D39-4892-AD21-C40913EFD3F6}">
      <dgm:prSet/>
      <dgm:spPr/>
      <dgm:t>
        <a:bodyPr/>
        <a:lstStyle/>
        <a:p>
          <a:endParaRPr lang="zh-TW" altLang="en-US" sz="2400"/>
        </a:p>
      </dgm:t>
    </dgm:pt>
    <dgm:pt modelId="{E923125E-CC4D-46E2-A9CB-2BC3E19FF06B}">
      <dgm:prSet phldrT="[文字]" custT="1"/>
      <dgm:spPr/>
      <dgm:t>
        <a:bodyPr/>
        <a:lstStyle/>
        <a:p>
          <a:r>
            <a:rPr lang="zh-TW" altLang="en-US" sz="2400" dirty="0" smtClean="0"/>
            <a:t>技藝課程</a:t>
          </a:r>
          <a:endParaRPr lang="zh-TW" altLang="en-US" sz="2400" dirty="0"/>
        </a:p>
      </dgm:t>
    </dgm:pt>
    <dgm:pt modelId="{48BF6D46-4C9D-43DF-869C-473528206246}" type="parTrans" cxnId="{D00C8873-E092-4995-A20E-21D556946254}">
      <dgm:prSet/>
      <dgm:spPr/>
      <dgm:t>
        <a:bodyPr/>
        <a:lstStyle/>
        <a:p>
          <a:endParaRPr lang="zh-TW" altLang="en-US" sz="2400"/>
        </a:p>
      </dgm:t>
    </dgm:pt>
    <dgm:pt modelId="{46EC068C-B30A-4567-8BEA-7746BF842D8A}" type="sibTrans" cxnId="{D00C8873-E092-4995-A20E-21D556946254}">
      <dgm:prSet/>
      <dgm:spPr/>
      <dgm:t>
        <a:bodyPr/>
        <a:lstStyle/>
        <a:p>
          <a:endParaRPr lang="zh-TW" altLang="en-US" sz="2400"/>
        </a:p>
      </dgm:t>
    </dgm:pt>
    <dgm:pt modelId="{845B3BE9-44CB-49D2-8C6A-1C38190AFFC5}">
      <dgm:prSet phldrT="[文字]" custT="1"/>
      <dgm:spPr/>
      <dgm:t>
        <a:bodyPr/>
        <a:lstStyle/>
        <a:p>
          <a:r>
            <a:rPr lang="zh-TW" altLang="en-US" sz="2400" dirty="0" smtClean="0">
              <a:sym typeface="Wingdings" panose="05000000000000000000" pitchFamily="2" charset="2"/>
            </a:rPr>
            <a:t>服務學習</a:t>
          </a:r>
          <a:endParaRPr lang="zh-TW" altLang="en-US" sz="2400" dirty="0"/>
        </a:p>
      </dgm:t>
    </dgm:pt>
    <dgm:pt modelId="{18108AAE-B8C7-4C49-8E85-E42B522A7DE3}" type="parTrans" cxnId="{71B2DACC-E8C6-40F8-8EF7-36DCEC39E4DC}">
      <dgm:prSet/>
      <dgm:spPr/>
      <dgm:t>
        <a:bodyPr/>
        <a:lstStyle/>
        <a:p>
          <a:endParaRPr lang="zh-TW" altLang="en-US" sz="2400"/>
        </a:p>
      </dgm:t>
    </dgm:pt>
    <dgm:pt modelId="{AD629EA5-2293-428D-A9C3-026F771A55F7}" type="sibTrans" cxnId="{71B2DACC-E8C6-40F8-8EF7-36DCEC39E4DC}">
      <dgm:prSet/>
      <dgm:spPr/>
      <dgm:t>
        <a:bodyPr/>
        <a:lstStyle/>
        <a:p>
          <a:endParaRPr lang="zh-TW" altLang="en-US" sz="2400"/>
        </a:p>
      </dgm:t>
    </dgm:pt>
    <dgm:pt modelId="{5540B188-0BA2-4C42-B849-A2798B68938A}">
      <dgm:prSet phldrT="[文字]" custT="1"/>
      <dgm:spPr/>
      <dgm:t>
        <a:bodyPr/>
        <a:lstStyle/>
        <a:p>
          <a:r>
            <a:rPr lang="zh-TW" altLang="en-US" sz="2400" dirty="0" smtClean="0">
              <a:sym typeface="Wingdings" panose="05000000000000000000" pitchFamily="2" charset="2"/>
            </a:rPr>
            <a:t>校際及班際交流</a:t>
          </a:r>
          <a:endParaRPr lang="zh-TW" altLang="en-US" sz="2400" dirty="0"/>
        </a:p>
      </dgm:t>
    </dgm:pt>
    <dgm:pt modelId="{BA672BAF-A620-47BA-9DEC-1F9A5BB86250}" type="parTrans" cxnId="{3E45CE16-9B7A-4EA7-BBB0-2F5CD8FF6371}">
      <dgm:prSet/>
      <dgm:spPr/>
      <dgm:t>
        <a:bodyPr/>
        <a:lstStyle/>
        <a:p>
          <a:endParaRPr lang="zh-TW" altLang="en-US" sz="2400"/>
        </a:p>
      </dgm:t>
    </dgm:pt>
    <dgm:pt modelId="{5E8795DF-07E9-4358-A910-CE099698986D}" type="sibTrans" cxnId="{3E45CE16-9B7A-4EA7-BBB0-2F5CD8FF6371}">
      <dgm:prSet/>
      <dgm:spPr/>
      <dgm:t>
        <a:bodyPr/>
        <a:lstStyle/>
        <a:p>
          <a:endParaRPr lang="zh-TW" altLang="en-US" sz="2400"/>
        </a:p>
      </dgm:t>
    </dgm:pt>
    <dgm:pt modelId="{883AAA93-A01A-444E-8A36-AA169B0486F9}">
      <dgm:prSet phldrT="[文字]" custT="1"/>
      <dgm:spPr/>
      <dgm:t>
        <a:bodyPr/>
        <a:lstStyle/>
        <a:p>
          <a:r>
            <a:rPr lang="zh-TW" altLang="en-US" sz="2400" b="1" dirty="0" smtClean="0">
              <a:solidFill>
                <a:schemeClr val="tx1"/>
              </a:solidFill>
              <a:sym typeface="Wingdings" panose="05000000000000000000" pitchFamily="2" charset="2"/>
            </a:rPr>
            <a:t>學科</a:t>
          </a:r>
          <a:endParaRPr lang="en-US" altLang="zh-TW" sz="2400" b="1" dirty="0" smtClean="0">
            <a:solidFill>
              <a:schemeClr val="tx1"/>
            </a:solidFill>
            <a:sym typeface="Wingdings" panose="05000000000000000000" pitchFamily="2" charset="2"/>
          </a:endParaRPr>
        </a:p>
        <a:p>
          <a:r>
            <a:rPr lang="zh-TW" altLang="en-US" sz="2400" b="1" dirty="0" smtClean="0">
              <a:solidFill>
                <a:schemeClr val="tx1"/>
              </a:solidFill>
              <a:sym typeface="Wingdings" panose="05000000000000000000" pitchFamily="2" charset="2"/>
            </a:rPr>
            <a:t>補救教學</a:t>
          </a:r>
          <a:endParaRPr lang="zh-TW" altLang="en-US" sz="2400" b="1" dirty="0">
            <a:solidFill>
              <a:schemeClr val="tx1"/>
            </a:solidFill>
          </a:endParaRPr>
        </a:p>
      </dgm:t>
    </dgm:pt>
    <dgm:pt modelId="{15771AFA-A579-4C68-8A65-D16C0BE9B72F}" type="parTrans" cxnId="{AE900077-8D1B-4669-A2F0-3337A7E0ED82}">
      <dgm:prSet/>
      <dgm:spPr/>
      <dgm:t>
        <a:bodyPr/>
        <a:lstStyle/>
        <a:p>
          <a:endParaRPr lang="zh-TW" altLang="en-US" sz="2400"/>
        </a:p>
      </dgm:t>
    </dgm:pt>
    <dgm:pt modelId="{D17C4705-C104-445F-9F1E-214DDE2B4906}" type="sibTrans" cxnId="{AE900077-8D1B-4669-A2F0-3337A7E0ED82}">
      <dgm:prSet/>
      <dgm:spPr/>
      <dgm:t>
        <a:bodyPr/>
        <a:lstStyle/>
        <a:p>
          <a:endParaRPr lang="zh-TW" altLang="en-US" sz="2400"/>
        </a:p>
      </dgm:t>
    </dgm:pt>
    <dgm:pt modelId="{87532115-E86A-4B36-B661-CBDA0E105E4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t>領域學習社團</a:t>
          </a:r>
        </a:p>
        <a:p>
          <a:pPr marL="114300" indent="0" defTabSz="533400">
            <a:lnSpc>
              <a:spcPct val="90000"/>
            </a:lnSpc>
            <a:spcBef>
              <a:spcPct val="0"/>
            </a:spcBef>
            <a:spcAft>
              <a:spcPct val="15000"/>
            </a:spcAft>
            <a:buNone/>
          </a:pPr>
          <a:endParaRPr lang="zh-TW" altLang="en-US" sz="2400" dirty="0"/>
        </a:p>
      </dgm:t>
    </dgm:pt>
    <dgm:pt modelId="{410D9510-EF88-4F06-9C0B-FEB917343F89}" type="parTrans" cxnId="{80BD35B9-C666-4E7D-94CD-39B34AB914AD}">
      <dgm:prSet/>
      <dgm:spPr/>
      <dgm:t>
        <a:bodyPr/>
        <a:lstStyle/>
        <a:p>
          <a:endParaRPr lang="zh-TW" altLang="en-US" sz="2400"/>
        </a:p>
      </dgm:t>
    </dgm:pt>
    <dgm:pt modelId="{E6CC6CF8-E958-42C5-818C-40C1E936AEF7}" type="sibTrans" cxnId="{80BD35B9-C666-4E7D-94CD-39B34AB914AD}">
      <dgm:prSet/>
      <dgm:spPr/>
      <dgm:t>
        <a:bodyPr/>
        <a:lstStyle/>
        <a:p>
          <a:endParaRPr lang="zh-TW" altLang="en-US" sz="2400"/>
        </a:p>
      </dgm:t>
    </dgm:pt>
    <dgm:pt modelId="{90950299-B6B6-42DD-92C0-4138C9CB0A6D}" type="pres">
      <dgm:prSet presAssocID="{8B3CE0C7-7EBA-4E90-902C-3A2BF62C2484}" presName="Name0" presStyleCnt="0">
        <dgm:presLayoutVars>
          <dgm:dir/>
          <dgm:animLvl val="lvl"/>
          <dgm:resizeHandles val="exact"/>
        </dgm:presLayoutVars>
      </dgm:prSet>
      <dgm:spPr/>
      <dgm:t>
        <a:bodyPr/>
        <a:lstStyle/>
        <a:p>
          <a:endParaRPr lang="zh-TW" altLang="en-US"/>
        </a:p>
      </dgm:t>
    </dgm:pt>
    <dgm:pt modelId="{112A5D0A-8D63-4FD2-B1C0-3F3AEAFEE3CB}" type="pres">
      <dgm:prSet presAssocID="{FB8FE1BD-9412-44B8-BB64-89FD485FEE91}" presName="composite" presStyleCnt="0"/>
      <dgm:spPr/>
    </dgm:pt>
    <dgm:pt modelId="{93C61B10-B668-4831-8DFE-2F4BB8D09AB6}" type="pres">
      <dgm:prSet presAssocID="{FB8FE1BD-9412-44B8-BB64-89FD485FEE91}" presName="parTx" presStyleLbl="alignNode1" presStyleIdx="0" presStyleCnt="4">
        <dgm:presLayoutVars>
          <dgm:chMax val="0"/>
          <dgm:chPref val="0"/>
          <dgm:bulletEnabled val="1"/>
        </dgm:presLayoutVars>
      </dgm:prSet>
      <dgm:spPr/>
      <dgm:t>
        <a:bodyPr/>
        <a:lstStyle/>
        <a:p>
          <a:endParaRPr lang="zh-TW" altLang="en-US"/>
        </a:p>
      </dgm:t>
    </dgm:pt>
    <dgm:pt modelId="{B9C0F514-E542-4DA2-BAD5-574AC9DF6596}" type="pres">
      <dgm:prSet presAssocID="{FB8FE1BD-9412-44B8-BB64-89FD485FEE91}" presName="desTx" presStyleLbl="alignAccFollowNode1" presStyleIdx="0" presStyleCnt="4">
        <dgm:presLayoutVars>
          <dgm:bulletEnabled val="1"/>
        </dgm:presLayoutVars>
      </dgm:prSet>
      <dgm:spPr/>
      <dgm:t>
        <a:bodyPr/>
        <a:lstStyle/>
        <a:p>
          <a:endParaRPr lang="zh-TW" altLang="en-US"/>
        </a:p>
      </dgm:t>
    </dgm:pt>
    <dgm:pt modelId="{E1816721-16DF-4C8B-82C7-2ADC3FD7A624}" type="pres">
      <dgm:prSet presAssocID="{3A7D1F2E-0966-455A-8AA5-F55E087BD309}" presName="space" presStyleCnt="0"/>
      <dgm:spPr/>
    </dgm:pt>
    <dgm:pt modelId="{E80E80B4-DAC6-4E17-9D1A-6518B86EC7F1}" type="pres">
      <dgm:prSet presAssocID="{D3D4AC71-8B45-414B-9F94-92707BE7FEDD}" presName="composite" presStyleCnt="0"/>
      <dgm:spPr/>
    </dgm:pt>
    <dgm:pt modelId="{F6952D60-31BC-44F2-A734-C08E14BAE300}" type="pres">
      <dgm:prSet presAssocID="{D3D4AC71-8B45-414B-9F94-92707BE7FEDD}" presName="parTx" presStyleLbl="alignNode1" presStyleIdx="1" presStyleCnt="4">
        <dgm:presLayoutVars>
          <dgm:chMax val="0"/>
          <dgm:chPref val="0"/>
          <dgm:bulletEnabled val="1"/>
        </dgm:presLayoutVars>
      </dgm:prSet>
      <dgm:spPr/>
      <dgm:t>
        <a:bodyPr/>
        <a:lstStyle/>
        <a:p>
          <a:endParaRPr lang="zh-TW" altLang="en-US"/>
        </a:p>
      </dgm:t>
    </dgm:pt>
    <dgm:pt modelId="{830F60E0-5B57-495F-8664-5DAE78E796BE}" type="pres">
      <dgm:prSet presAssocID="{D3D4AC71-8B45-414B-9F94-92707BE7FEDD}" presName="desTx" presStyleLbl="alignAccFollowNode1" presStyleIdx="1" presStyleCnt="4">
        <dgm:presLayoutVars>
          <dgm:bulletEnabled val="1"/>
        </dgm:presLayoutVars>
      </dgm:prSet>
      <dgm:spPr/>
      <dgm:t>
        <a:bodyPr/>
        <a:lstStyle/>
        <a:p>
          <a:endParaRPr lang="zh-TW" altLang="en-US"/>
        </a:p>
      </dgm:t>
    </dgm:pt>
    <dgm:pt modelId="{87C12B29-369D-4656-8B8A-637BBE278DFB}" type="pres">
      <dgm:prSet presAssocID="{316E100E-D923-4AC2-BC97-41D8C2E8A154}" presName="space" presStyleCnt="0"/>
      <dgm:spPr/>
    </dgm:pt>
    <dgm:pt modelId="{98EE4A2D-5212-4AFB-A9A6-524A83A8629A}" type="pres">
      <dgm:prSet presAssocID="{81531A25-7FDF-40FD-AAC9-C57BA7E71730}" presName="composite" presStyleCnt="0"/>
      <dgm:spPr/>
    </dgm:pt>
    <dgm:pt modelId="{8A6AFA94-AE23-45B8-B062-6AA0867E5C08}" type="pres">
      <dgm:prSet presAssocID="{81531A25-7FDF-40FD-AAC9-C57BA7E71730}" presName="parTx" presStyleLbl="alignNode1" presStyleIdx="2" presStyleCnt="4" custScaleX="109716">
        <dgm:presLayoutVars>
          <dgm:chMax val="0"/>
          <dgm:chPref val="0"/>
          <dgm:bulletEnabled val="1"/>
        </dgm:presLayoutVars>
      </dgm:prSet>
      <dgm:spPr/>
      <dgm:t>
        <a:bodyPr/>
        <a:lstStyle/>
        <a:p>
          <a:endParaRPr lang="zh-TW" altLang="en-US"/>
        </a:p>
      </dgm:t>
    </dgm:pt>
    <dgm:pt modelId="{50C29B5C-4E6F-4CC8-A184-E38778B30850}" type="pres">
      <dgm:prSet presAssocID="{81531A25-7FDF-40FD-AAC9-C57BA7E71730}" presName="desTx" presStyleLbl="alignAccFollowNode1" presStyleIdx="2" presStyleCnt="4" custScaleX="114908">
        <dgm:presLayoutVars>
          <dgm:bulletEnabled val="1"/>
        </dgm:presLayoutVars>
      </dgm:prSet>
      <dgm:spPr/>
      <dgm:t>
        <a:bodyPr/>
        <a:lstStyle/>
        <a:p>
          <a:endParaRPr lang="zh-TW" altLang="en-US"/>
        </a:p>
      </dgm:t>
    </dgm:pt>
    <dgm:pt modelId="{78E6ABD7-5A14-4F3A-9AD7-96F31878661D}" type="pres">
      <dgm:prSet presAssocID="{7E23FCC1-926D-43B8-94F9-B3E7DED6C055}" presName="space" presStyleCnt="0"/>
      <dgm:spPr/>
    </dgm:pt>
    <dgm:pt modelId="{67CFC19C-3EEF-42E1-9458-FD5AFFD9E318}" type="pres">
      <dgm:prSet presAssocID="{883AAA93-A01A-444E-8A36-AA169B0486F9}" presName="composite" presStyleCnt="0"/>
      <dgm:spPr/>
    </dgm:pt>
    <dgm:pt modelId="{3B6243BA-1E1A-4A45-9DE7-454656AFA7DF}" type="pres">
      <dgm:prSet presAssocID="{883AAA93-A01A-444E-8A36-AA169B0486F9}" presName="parTx" presStyleLbl="alignNode1" presStyleIdx="3" presStyleCnt="4">
        <dgm:presLayoutVars>
          <dgm:chMax val="0"/>
          <dgm:chPref val="0"/>
          <dgm:bulletEnabled val="1"/>
        </dgm:presLayoutVars>
      </dgm:prSet>
      <dgm:spPr/>
      <dgm:t>
        <a:bodyPr/>
        <a:lstStyle/>
        <a:p>
          <a:endParaRPr lang="zh-TW" altLang="en-US"/>
        </a:p>
      </dgm:t>
    </dgm:pt>
    <dgm:pt modelId="{FF350FBA-BE30-4CD1-8216-C2DD0B2657A2}" type="pres">
      <dgm:prSet presAssocID="{883AAA93-A01A-444E-8A36-AA169B0486F9}" presName="desTx" presStyleLbl="alignAccFollowNode1" presStyleIdx="3" presStyleCnt="4">
        <dgm:presLayoutVars>
          <dgm:bulletEnabled val="1"/>
        </dgm:presLayoutVars>
      </dgm:prSet>
      <dgm:spPr/>
      <dgm:t>
        <a:bodyPr/>
        <a:lstStyle/>
        <a:p>
          <a:endParaRPr lang="zh-TW" altLang="en-US"/>
        </a:p>
      </dgm:t>
    </dgm:pt>
  </dgm:ptLst>
  <dgm:cxnLst>
    <dgm:cxn modelId="{74C77C27-3FD6-4732-A9F0-2062348CC221}" type="presOf" srcId="{87532115-E86A-4B36-B661-CBDA0E105E4C}" destId="{50C29B5C-4E6F-4CC8-A184-E38778B30850}" srcOrd="0" destOrd="0" presId="urn:microsoft.com/office/officeart/2005/8/layout/hList1"/>
    <dgm:cxn modelId="{71B2DACC-E8C6-40F8-8EF7-36DCEC39E4DC}" srcId="{D3D4AC71-8B45-414B-9F94-92707BE7FEDD}" destId="{845B3BE9-44CB-49D2-8C6A-1C38190AFFC5}" srcOrd="1" destOrd="0" parTransId="{18108AAE-B8C7-4C49-8E85-E42B522A7DE3}" sibTransId="{AD629EA5-2293-428D-A9C3-026F771A55F7}"/>
    <dgm:cxn modelId="{0C6AC84E-2767-469D-A5F9-F908D8C8EDF7}" type="presOf" srcId="{5540B188-0BA2-4C42-B849-A2798B68938A}" destId="{830F60E0-5B57-495F-8664-5DAE78E796BE}" srcOrd="0" destOrd="2" presId="urn:microsoft.com/office/officeart/2005/8/layout/hList1"/>
    <dgm:cxn modelId="{8C9349D4-D729-4616-AAA2-320B93DE1A4B}" type="presOf" srcId="{81531A25-7FDF-40FD-AAC9-C57BA7E71730}" destId="{8A6AFA94-AE23-45B8-B062-6AA0867E5C08}" srcOrd="0" destOrd="0" presId="urn:microsoft.com/office/officeart/2005/8/layout/hList1"/>
    <dgm:cxn modelId="{FB97D0C3-298B-4B1B-A391-778C214A30FC}" srcId="{8B3CE0C7-7EBA-4E90-902C-3A2BF62C2484}" destId="{D3D4AC71-8B45-414B-9F94-92707BE7FEDD}" srcOrd="1" destOrd="0" parTransId="{C5E6B0A6-CDFE-4758-A0FA-392DAE626005}" sibTransId="{316E100E-D923-4AC2-BC97-41D8C2E8A154}"/>
    <dgm:cxn modelId="{B0EF8F3E-63E6-4F26-A382-5CA62B729C1B}" type="presOf" srcId="{C3EDAE61-6830-46D6-8C56-1C0E9876B9D3}" destId="{B9C0F514-E542-4DA2-BAD5-574AC9DF6596}" srcOrd="0" destOrd="0" presId="urn:microsoft.com/office/officeart/2005/8/layout/hList1"/>
    <dgm:cxn modelId="{DF71C91A-C4B6-429D-9DF7-6ED2316034FD}" type="presOf" srcId="{D3D4AC71-8B45-414B-9F94-92707BE7FEDD}" destId="{F6952D60-31BC-44F2-A734-C08E14BAE300}" srcOrd="0" destOrd="0" presId="urn:microsoft.com/office/officeart/2005/8/layout/hList1"/>
    <dgm:cxn modelId="{10173AD0-5792-444F-9158-E5FCBFF667B4}" type="presOf" srcId="{CFA86F44-AA83-4AF1-8B33-F210E1182828}" destId="{B9C0F514-E542-4DA2-BAD5-574AC9DF6596}" srcOrd="0" destOrd="1" presId="urn:microsoft.com/office/officeart/2005/8/layout/hList1"/>
    <dgm:cxn modelId="{BF4658EA-710B-4D82-885E-63D9470D2E28}" type="presOf" srcId="{E923125E-CC4D-46E2-A9CB-2BC3E19FF06B}" destId="{B9C0F514-E542-4DA2-BAD5-574AC9DF6596}" srcOrd="0" destOrd="2" presId="urn:microsoft.com/office/officeart/2005/8/layout/hList1"/>
    <dgm:cxn modelId="{A08A97BA-E4EC-4514-A966-9D9380532F33}" srcId="{FB8FE1BD-9412-44B8-BB64-89FD485FEE91}" destId="{C3EDAE61-6830-46D6-8C56-1C0E9876B9D3}" srcOrd="0" destOrd="0" parTransId="{AF0FE218-3765-4915-96AC-BD4D61BC36C8}" sibTransId="{5649145A-49C6-4212-829E-D6AFEA5803E6}"/>
    <dgm:cxn modelId="{6DE40BD7-9BA5-4C24-BF4A-1A84FAE3A6E7}" type="presOf" srcId="{FB8FE1BD-9412-44B8-BB64-89FD485FEE91}" destId="{93C61B10-B668-4831-8DFE-2F4BB8D09AB6}" srcOrd="0" destOrd="0" presId="urn:microsoft.com/office/officeart/2005/8/layout/hList1"/>
    <dgm:cxn modelId="{1DBFE3C8-9DE9-487B-BA43-9A05295A0FFD}" srcId="{8B3CE0C7-7EBA-4E90-902C-3A2BF62C2484}" destId="{FB8FE1BD-9412-44B8-BB64-89FD485FEE91}" srcOrd="0" destOrd="0" parTransId="{32F8F458-1DED-4A4B-AA1C-FA0992DF5D23}" sibTransId="{3A7D1F2E-0966-455A-8AA5-F55E087BD309}"/>
    <dgm:cxn modelId="{6BBF4275-AA08-4325-8957-047EE21ED42C}" type="presOf" srcId="{8B3CE0C7-7EBA-4E90-902C-3A2BF62C2484}" destId="{90950299-B6B6-42DD-92C0-4138C9CB0A6D}" srcOrd="0" destOrd="0" presId="urn:microsoft.com/office/officeart/2005/8/layout/hList1"/>
    <dgm:cxn modelId="{80BD35B9-C666-4E7D-94CD-39B34AB914AD}" srcId="{81531A25-7FDF-40FD-AAC9-C57BA7E71730}" destId="{87532115-E86A-4B36-B661-CBDA0E105E4C}" srcOrd="0" destOrd="0" parTransId="{410D9510-EF88-4F06-9C0B-FEB917343F89}" sibTransId="{E6CC6CF8-E958-42C5-818C-40C1E936AEF7}"/>
    <dgm:cxn modelId="{74F27E19-6D39-4892-AD21-C40913EFD3F6}" srcId="{FB8FE1BD-9412-44B8-BB64-89FD485FEE91}" destId="{CFA86F44-AA83-4AF1-8B33-F210E1182828}" srcOrd="1" destOrd="0" parTransId="{ADE02D37-5728-4A1D-91EC-2F1F0DF74253}" sibTransId="{FCDA5112-C609-4FB3-92CF-B8CCE4252490}"/>
    <dgm:cxn modelId="{A6CE377E-7DC2-472B-9E2B-C225B5097203}" type="presOf" srcId="{883AAA93-A01A-444E-8A36-AA169B0486F9}" destId="{3B6243BA-1E1A-4A45-9DE7-454656AFA7DF}" srcOrd="0" destOrd="0" presId="urn:microsoft.com/office/officeart/2005/8/layout/hList1"/>
    <dgm:cxn modelId="{CB2C2F6E-D241-4606-88D0-D87FF9028354}" srcId="{883AAA93-A01A-444E-8A36-AA169B0486F9}" destId="{15F9D794-9C75-4AED-A0FA-82B66ECD28E8}" srcOrd="0" destOrd="0" parTransId="{2991B836-E92D-4B46-B7F2-146E9265E993}" sibTransId="{D2C6A60E-6845-4020-8981-40B3E61ACF2E}"/>
    <dgm:cxn modelId="{D00C8873-E092-4995-A20E-21D556946254}" srcId="{FB8FE1BD-9412-44B8-BB64-89FD485FEE91}" destId="{E923125E-CC4D-46E2-A9CB-2BC3E19FF06B}" srcOrd="2" destOrd="0" parTransId="{48BF6D46-4C9D-43DF-869C-473528206246}" sibTransId="{46EC068C-B30A-4567-8BEA-7746BF842D8A}"/>
    <dgm:cxn modelId="{AE900077-8D1B-4669-A2F0-3337A7E0ED82}" srcId="{8B3CE0C7-7EBA-4E90-902C-3A2BF62C2484}" destId="{883AAA93-A01A-444E-8A36-AA169B0486F9}" srcOrd="3" destOrd="0" parTransId="{15771AFA-A579-4C68-8A65-D16C0BE9B72F}" sibTransId="{D17C4705-C104-445F-9F1E-214DDE2B4906}"/>
    <dgm:cxn modelId="{3E45CE16-9B7A-4EA7-BBB0-2F5CD8FF6371}" srcId="{D3D4AC71-8B45-414B-9F94-92707BE7FEDD}" destId="{5540B188-0BA2-4C42-B849-A2798B68938A}" srcOrd="2" destOrd="0" parTransId="{BA672BAF-A620-47BA-9DEC-1F9A5BB86250}" sibTransId="{5E8795DF-07E9-4358-A910-CE099698986D}"/>
    <dgm:cxn modelId="{E3351459-68B1-42F0-B054-215805AA8590}" srcId="{D3D4AC71-8B45-414B-9F94-92707BE7FEDD}" destId="{A9236781-842F-4760-BA08-3DAC96293C06}" srcOrd="0" destOrd="0" parTransId="{9C1757CC-0F19-4482-A5A5-D4B56D5168AB}" sibTransId="{F524D2F4-1728-4D0D-B6F3-DF8D472344DB}"/>
    <dgm:cxn modelId="{C1D0ADC0-025E-4594-B8FF-BB627E300160}" type="presOf" srcId="{15F9D794-9C75-4AED-A0FA-82B66ECD28E8}" destId="{FF350FBA-BE30-4CD1-8216-C2DD0B2657A2}" srcOrd="0" destOrd="0" presId="urn:microsoft.com/office/officeart/2005/8/layout/hList1"/>
    <dgm:cxn modelId="{72671AA1-08EF-4863-B498-FF2C04238FE6}" srcId="{8B3CE0C7-7EBA-4E90-902C-3A2BF62C2484}" destId="{81531A25-7FDF-40FD-AAC9-C57BA7E71730}" srcOrd="2" destOrd="0" parTransId="{82DDF2AA-C35E-4E36-8555-1E8932EA9B8D}" sibTransId="{7E23FCC1-926D-43B8-94F9-B3E7DED6C055}"/>
    <dgm:cxn modelId="{9BD8B2FF-4FEE-45FA-A9A9-5327799791FC}" type="presOf" srcId="{845B3BE9-44CB-49D2-8C6A-1C38190AFFC5}" destId="{830F60E0-5B57-495F-8664-5DAE78E796BE}" srcOrd="0" destOrd="1" presId="urn:microsoft.com/office/officeart/2005/8/layout/hList1"/>
    <dgm:cxn modelId="{50629C80-80D8-43E8-BB4B-64A7C7B4E98D}" type="presOf" srcId="{A9236781-842F-4760-BA08-3DAC96293C06}" destId="{830F60E0-5B57-495F-8664-5DAE78E796BE}" srcOrd="0" destOrd="0" presId="urn:microsoft.com/office/officeart/2005/8/layout/hList1"/>
    <dgm:cxn modelId="{E7F24A28-DD05-4893-A27C-25F77B3A7589}" type="presParOf" srcId="{90950299-B6B6-42DD-92C0-4138C9CB0A6D}" destId="{112A5D0A-8D63-4FD2-B1C0-3F3AEAFEE3CB}" srcOrd="0" destOrd="0" presId="urn:microsoft.com/office/officeart/2005/8/layout/hList1"/>
    <dgm:cxn modelId="{FB330BA6-A0E7-4424-9087-0D013D690977}" type="presParOf" srcId="{112A5D0A-8D63-4FD2-B1C0-3F3AEAFEE3CB}" destId="{93C61B10-B668-4831-8DFE-2F4BB8D09AB6}" srcOrd="0" destOrd="0" presId="urn:microsoft.com/office/officeart/2005/8/layout/hList1"/>
    <dgm:cxn modelId="{F8DF489E-7DCB-47BC-B39C-FD2376E68AF0}" type="presParOf" srcId="{112A5D0A-8D63-4FD2-B1C0-3F3AEAFEE3CB}" destId="{B9C0F514-E542-4DA2-BAD5-574AC9DF6596}" srcOrd="1" destOrd="0" presId="urn:microsoft.com/office/officeart/2005/8/layout/hList1"/>
    <dgm:cxn modelId="{85F3129E-CE73-485C-9FDA-DFFE6A1064B5}" type="presParOf" srcId="{90950299-B6B6-42DD-92C0-4138C9CB0A6D}" destId="{E1816721-16DF-4C8B-82C7-2ADC3FD7A624}" srcOrd="1" destOrd="0" presId="urn:microsoft.com/office/officeart/2005/8/layout/hList1"/>
    <dgm:cxn modelId="{02516697-DED1-4E88-8F51-48EEAAAB6EF7}" type="presParOf" srcId="{90950299-B6B6-42DD-92C0-4138C9CB0A6D}" destId="{E80E80B4-DAC6-4E17-9D1A-6518B86EC7F1}" srcOrd="2" destOrd="0" presId="urn:microsoft.com/office/officeart/2005/8/layout/hList1"/>
    <dgm:cxn modelId="{C9AC18C3-DE8A-4ADB-AE89-56F984A886A3}" type="presParOf" srcId="{E80E80B4-DAC6-4E17-9D1A-6518B86EC7F1}" destId="{F6952D60-31BC-44F2-A734-C08E14BAE300}" srcOrd="0" destOrd="0" presId="urn:microsoft.com/office/officeart/2005/8/layout/hList1"/>
    <dgm:cxn modelId="{578FE350-73CF-4703-AF89-CA56477B5EAE}" type="presParOf" srcId="{E80E80B4-DAC6-4E17-9D1A-6518B86EC7F1}" destId="{830F60E0-5B57-495F-8664-5DAE78E796BE}" srcOrd="1" destOrd="0" presId="urn:microsoft.com/office/officeart/2005/8/layout/hList1"/>
    <dgm:cxn modelId="{A5514084-C34E-44E4-8418-639445D14612}" type="presParOf" srcId="{90950299-B6B6-42DD-92C0-4138C9CB0A6D}" destId="{87C12B29-369D-4656-8B8A-637BBE278DFB}" srcOrd="3" destOrd="0" presId="urn:microsoft.com/office/officeart/2005/8/layout/hList1"/>
    <dgm:cxn modelId="{418E722B-64C1-4CB7-8E32-A62A94B7D5CF}" type="presParOf" srcId="{90950299-B6B6-42DD-92C0-4138C9CB0A6D}" destId="{98EE4A2D-5212-4AFB-A9A6-524A83A8629A}" srcOrd="4" destOrd="0" presId="urn:microsoft.com/office/officeart/2005/8/layout/hList1"/>
    <dgm:cxn modelId="{52DB5465-26BA-4196-9C3C-B7C38A8EE1E1}" type="presParOf" srcId="{98EE4A2D-5212-4AFB-A9A6-524A83A8629A}" destId="{8A6AFA94-AE23-45B8-B062-6AA0867E5C08}" srcOrd="0" destOrd="0" presId="urn:microsoft.com/office/officeart/2005/8/layout/hList1"/>
    <dgm:cxn modelId="{D8BBC287-FAA7-4B5D-88B9-E63960E13263}" type="presParOf" srcId="{98EE4A2D-5212-4AFB-A9A6-524A83A8629A}" destId="{50C29B5C-4E6F-4CC8-A184-E38778B30850}" srcOrd="1" destOrd="0" presId="urn:microsoft.com/office/officeart/2005/8/layout/hList1"/>
    <dgm:cxn modelId="{1A7A1845-53BB-4ECB-8787-7BCF3AFE11CA}" type="presParOf" srcId="{90950299-B6B6-42DD-92C0-4138C9CB0A6D}" destId="{78E6ABD7-5A14-4F3A-9AD7-96F31878661D}" srcOrd="5" destOrd="0" presId="urn:microsoft.com/office/officeart/2005/8/layout/hList1"/>
    <dgm:cxn modelId="{BEF6875A-7F92-460E-9183-57370648FD22}" type="presParOf" srcId="{90950299-B6B6-42DD-92C0-4138C9CB0A6D}" destId="{67CFC19C-3EEF-42E1-9458-FD5AFFD9E318}" srcOrd="6" destOrd="0" presId="urn:microsoft.com/office/officeart/2005/8/layout/hList1"/>
    <dgm:cxn modelId="{5CA99F49-110E-4CF5-A627-71403C96D6E9}" type="presParOf" srcId="{67CFC19C-3EEF-42E1-9458-FD5AFFD9E318}" destId="{3B6243BA-1E1A-4A45-9DE7-454656AFA7DF}" srcOrd="0" destOrd="0" presId="urn:microsoft.com/office/officeart/2005/8/layout/hList1"/>
    <dgm:cxn modelId="{D23B4AAE-E744-446A-BF5C-8D6B3CDC3B75}" type="presParOf" srcId="{67CFC19C-3EEF-42E1-9458-FD5AFFD9E318}" destId="{FF350FBA-BE30-4CD1-8216-C2DD0B2657A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7F9F05B-D5C6-48BE-95A1-608ADD1FB099}">
      <dgm:prSet phldrT="[文字]"/>
      <dgm:spPr/>
      <dgm:t>
        <a:bodyPr/>
        <a:lstStyle/>
        <a:p>
          <a:r>
            <a:rPr lang="zh-TW" altLang="en-US" dirty="0" smtClean="0"/>
            <a:t>能力導向</a:t>
          </a:r>
          <a:endParaRPr lang="zh-TW" altLang="en-US" dirty="0"/>
        </a:p>
      </dgm:t>
    </dgm:pt>
    <dgm:pt modelId="{7F9259B6-132D-441B-A0C3-812E5AEA49E8}" type="parTrans" cxnId="{2BAEEE1A-8BD6-4183-9432-E03EB6BD417D}">
      <dgm:prSet/>
      <dgm:spPr/>
      <dgm:t>
        <a:bodyPr/>
        <a:lstStyle/>
        <a:p>
          <a:endParaRPr lang="zh-TW" altLang="en-US"/>
        </a:p>
      </dgm:t>
    </dgm:pt>
    <dgm:pt modelId="{18359109-9F22-44B4-B095-E1005937D4D9}" type="sibTrans" cxnId="{2BAEEE1A-8BD6-4183-9432-E03EB6BD417D}">
      <dgm:prSet/>
      <dgm:spPr/>
      <dgm:t>
        <a:bodyPr/>
        <a:lstStyle/>
        <a:p>
          <a:endParaRPr lang="zh-TW" altLang="en-US"/>
        </a:p>
      </dgm:t>
    </dgm:pt>
    <dgm:pt modelId="{EE3A2B65-D9AB-466E-B9FB-AC5415018496}">
      <dgm:prSet phldrT="[文字]"/>
      <dgm:spPr/>
      <dgm:t>
        <a:bodyPr/>
        <a:lstStyle/>
        <a:p>
          <a:r>
            <a:rPr lang="zh-TW" altLang="en-US" dirty="0" smtClean="0"/>
            <a:t>十二年國教</a:t>
          </a:r>
          <a:endParaRPr lang="zh-TW" altLang="en-US" dirty="0"/>
        </a:p>
      </dgm:t>
    </dgm:pt>
    <dgm:pt modelId="{C0EB98DB-CD9B-40AF-A65E-4EB00D76EEFE}" type="parTrans" cxnId="{5D0BD980-9865-4B5E-9873-E90C578D1EE7}">
      <dgm:prSet/>
      <dgm:spPr/>
      <dgm:t>
        <a:bodyPr/>
        <a:lstStyle/>
        <a:p>
          <a:endParaRPr lang="zh-TW" altLang="en-US"/>
        </a:p>
      </dgm:t>
    </dgm:pt>
    <dgm:pt modelId="{3EF6D9C8-72BF-41F0-862E-84C08AC0A818}" type="sibTrans" cxnId="{5D0BD980-9865-4B5E-9873-E90C578D1EE7}">
      <dgm:prSet/>
      <dgm:spPr/>
      <dgm:t>
        <a:bodyPr/>
        <a:lstStyle/>
        <a:p>
          <a:endParaRPr lang="zh-TW" altLang="en-US"/>
        </a:p>
      </dgm:t>
    </dgm:pt>
    <dgm:pt modelId="{2D8CC946-07FD-4922-8E0A-A2348AD86587}">
      <dgm:prSet phldrT="[文字]"/>
      <dgm:spPr/>
      <dgm:t>
        <a:bodyPr/>
        <a:lstStyle/>
        <a:p>
          <a:r>
            <a:rPr lang="zh-TW" altLang="en-US" dirty="0" smtClean="0"/>
            <a:t>素養導向</a:t>
          </a:r>
          <a:endParaRPr lang="zh-TW" altLang="en-US" dirty="0"/>
        </a:p>
      </dgm:t>
    </dgm:pt>
    <dgm:pt modelId="{F5CE31DA-76CD-4FB5-8D4F-2BC28C6A2FA9}" type="parTrans" cxnId="{A93AA469-22DA-4209-99DF-D68A99E24115}">
      <dgm:prSet/>
      <dgm:spPr/>
      <dgm:t>
        <a:bodyPr/>
        <a:lstStyle/>
        <a:p>
          <a:endParaRPr lang="zh-TW" altLang="en-US"/>
        </a:p>
      </dgm:t>
    </dgm:pt>
    <dgm:pt modelId="{BB0024E9-F3DB-4997-81C6-F439032921B4}" type="sibTrans" cxnId="{A93AA469-22DA-4209-99DF-D68A99E24115}">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E14CAD16-5210-4F3C-8DFE-DBE32E63DBC2}" type="pres">
      <dgm:prSet presAssocID="{5F1593E1-4F2E-45D9-9937-1065CA3F9EE4}" presName="balance_11" presStyleLbl="alignAccFollowNode1" presStyleIdx="3" presStyleCnt="4">
        <dgm:presLayoutVars>
          <dgm:bulletEnabled val="1"/>
        </dgm:presLayoutVars>
      </dgm:prSet>
      <dgm:spPr/>
    </dgm:pt>
    <dgm:pt modelId="{1CD7378E-EB13-4CD4-BF8A-6CE220ECE8A7}" type="pres">
      <dgm:prSet presAssocID="{5F1593E1-4F2E-45D9-9937-1065CA3F9EE4}" presName="left_11_1" presStyleLbl="node1" presStyleIdx="0" presStyleCnt="2">
        <dgm:presLayoutVars>
          <dgm:bulletEnabled val="1"/>
        </dgm:presLayoutVars>
      </dgm:prSet>
      <dgm:spPr/>
      <dgm:t>
        <a:bodyPr/>
        <a:lstStyle/>
        <a:p>
          <a:endParaRPr lang="zh-TW" altLang="en-US"/>
        </a:p>
      </dgm:t>
    </dgm:pt>
    <dgm:pt modelId="{A7268947-32AC-4AD0-A905-181018D22967}" type="pres">
      <dgm:prSet presAssocID="{5F1593E1-4F2E-45D9-9937-1065CA3F9EE4}" presName="right_11_1" presStyleLbl="node1" presStyleIdx="1" presStyleCnt="2">
        <dgm:presLayoutVars>
          <dgm:bulletEnabled val="1"/>
        </dgm:presLayoutVars>
      </dgm:prSet>
      <dgm:spPr/>
      <dgm:t>
        <a:bodyPr/>
        <a:lstStyle/>
        <a:p>
          <a:endParaRPr lang="zh-TW" altLang="en-US"/>
        </a:p>
      </dgm:t>
    </dgm:pt>
  </dgm:ptLst>
  <dgm:cxnLst>
    <dgm:cxn modelId="{F8ACEB88-1009-43DD-9FF4-CD5D1206A406}" type="presOf" srcId="{2D8CC946-07FD-4922-8E0A-A2348AD86587}" destId="{A7268947-32AC-4AD0-A905-181018D22967}" srcOrd="0" destOrd="0" presId="urn:microsoft.com/office/officeart/2005/8/layout/balance1"/>
    <dgm:cxn modelId="{3CC88B87-8DAA-4B3E-AEFC-FD9E597DA05B}" type="presOf" srcId="{1F66C70E-7CFE-4BDE-979B-BE1A2123E9DC}" destId="{C7C87F1D-BA6F-4514-B595-25D74114898C}" srcOrd="0" destOrd="0" presId="urn:microsoft.com/office/officeart/2005/8/layout/balance1"/>
    <dgm:cxn modelId="{34BBC2EE-30C9-4F82-A43A-7C2D05744E7D}" type="presOf" srcId="{EE3A2B65-D9AB-466E-B9FB-AC5415018496}" destId="{52EAA457-D0EB-4E98-ACB3-7EA88F2A1002}" srcOrd="0" destOrd="0" presId="urn:microsoft.com/office/officeart/2005/8/layout/balance1"/>
    <dgm:cxn modelId="{878C5F50-3C34-4EE6-BEEA-CAB070935F47}" type="presOf" srcId="{07F9F05B-D5C6-48BE-95A1-608ADD1FB099}" destId="{1CD7378E-EB13-4CD4-BF8A-6CE220ECE8A7}" srcOrd="0" destOrd="0" presId="urn:microsoft.com/office/officeart/2005/8/layout/balance1"/>
    <dgm:cxn modelId="{5D0BD980-9865-4B5E-9873-E90C578D1EE7}" srcId="{5F1593E1-4F2E-45D9-9937-1065CA3F9EE4}" destId="{EE3A2B65-D9AB-466E-B9FB-AC5415018496}" srcOrd="1" destOrd="0" parTransId="{C0EB98DB-CD9B-40AF-A65E-4EB00D76EEFE}" sibTransId="{3EF6D9C8-72BF-41F0-862E-84C08AC0A818}"/>
    <dgm:cxn modelId="{2BAEEE1A-8BD6-4183-9432-E03EB6BD417D}" srcId="{1F66C70E-7CFE-4BDE-979B-BE1A2123E9DC}" destId="{07F9F05B-D5C6-48BE-95A1-608ADD1FB099}" srcOrd="0" destOrd="0" parTransId="{7F9259B6-132D-441B-A0C3-812E5AEA49E8}" sibTransId="{18359109-9F22-44B4-B095-E1005937D4D9}"/>
    <dgm:cxn modelId="{A93AA469-22DA-4209-99DF-D68A99E24115}" srcId="{EE3A2B65-D9AB-466E-B9FB-AC5415018496}" destId="{2D8CC946-07FD-4922-8E0A-A2348AD86587}" srcOrd="0" destOrd="0" parTransId="{F5CE31DA-76CD-4FB5-8D4F-2BC28C6A2FA9}" sibTransId="{BB0024E9-F3DB-4997-81C6-F439032921B4}"/>
    <dgm:cxn modelId="{2F869BE3-F116-438C-85A9-75FBB8941E41}" type="presOf" srcId="{5F1593E1-4F2E-45D9-9937-1065CA3F9EE4}" destId="{D2AC3E07-B092-49D1-864C-7AB7D1A0FD26}"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5A5B5F10-F005-471C-844B-33F097A454CF}" type="presParOf" srcId="{D2AC3E07-B092-49D1-864C-7AB7D1A0FD26}" destId="{2F14CDC1-293D-4951-9D90-24FDF76DB0DF}" srcOrd="0" destOrd="0" presId="urn:microsoft.com/office/officeart/2005/8/layout/balance1"/>
    <dgm:cxn modelId="{61D9D08C-DD56-41B7-B9FC-70BEF55E48B6}" type="presParOf" srcId="{D2AC3E07-B092-49D1-864C-7AB7D1A0FD26}" destId="{7A5D64D7-F535-4BD9-BBD1-1F9577A741DA}" srcOrd="1" destOrd="0" presId="urn:microsoft.com/office/officeart/2005/8/layout/balance1"/>
    <dgm:cxn modelId="{38C0BF60-2088-4625-AC90-A8B69117EC6E}" type="presParOf" srcId="{7A5D64D7-F535-4BD9-BBD1-1F9577A741DA}" destId="{C7C87F1D-BA6F-4514-B595-25D74114898C}" srcOrd="0" destOrd="0" presId="urn:microsoft.com/office/officeart/2005/8/layout/balance1"/>
    <dgm:cxn modelId="{4714EE84-AE68-4FC9-B2AF-E7093F4C4380}" type="presParOf" srcId="{7A5D64D7-F535-4BD9-BBD1-1F9577A741DA}" destId="{52EAA457-D0EB-4E98-ACB3-7EA88F2A1002}" srcOrd="1" destOrd="0" presId="urn:microsoft.com/office/officeart/2005/8/layout/balance1"/>
    <dgm:cxn modelId="{1BF63755-62FD-4C19-8FA4-C8B41AA16A35}" type="presParOf" srcId="{D2AC3E07-B092-49D1-864C-7AB7D1A0FD26}" destId="{8BECC752-051D-4630-BA82-BBCC79E0584C}" srcOrd="2" destOrd="0" presId="urn:microsoft.com/office/officeart/2005/8/layout/balance1"/>
    <dgm:cxn modelId="{C67E0927-1E61-458F-981D-62ECD22A7B5B}" type="presParOf" srcId="{8BECC752-051D-4630-BA82-BBCC79E0584C}" destId="{EC7D1637-9740-4461-8106-4AF2D0B5F4B7}" srcOrd="0" destOrd="0" presId="urn:microsoft.com/office/officeart/2005/8/layout/balance1"/>
    <dgm:cxn modelId="{40C70F05-449D-4AE7-85EC-F3FB78254B77}" type="presParOf" srcId="{8BECC752-051D-4630-BA82-BBCC79E0584C}" destId="{51FB3BB1-E395-4782-A0D4-CCB2CB96D60D}" srcOrd="1" destOrd="0" presId="urn:microsoft.com/office/officeart/2005/8/layout/balance1"/>
    <dgm:cxn modelId="{58C03DAF-4243-4381-8C11-3A0C10CD0EF0}" type="presParOf" srcId="{8BECC752-051D-4630-BA82-BBCC79E0584C}" destId="{E14CAD16-5210-4F3C-8DFE-DBE32E63DBC2}" srcOrd="2" destOrd="0" presId="urn:microsoft.com/office/officeart/2005/8/layout/balance1"/>
    <dgm:cxn modelId="{145BE71F-38EB-403F-8FE1-D85EF2086B66}" type="presParOf" srcId="{8BECC752-051D-4630-BA82-BBCC79E0584C}" destId="{1CD7378E-EB13-4CD4-BF8A-6CE220ECE8A7}" srcOrd="3" destOrd="0" presId="urn:microsoft.com/office/officeart/2005/8/layout/balance1"/>
    <dgm:cxn modelId="{21A5B0F1-F732-4784-A3D3-6EB92B19A6BF}" type="presParOf" srcId="{8BECC752-051D-4630-BA82-BBCC79E0584C}" destId="{A7268947-32AC-4AD0-A905-181018D22967}"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7F9F05B-D5C6-48BE-95A1-608ADD1FB099}">
      <dgm:prSet phldrT="[文字]"/>
      <dgm:spPr/>
      <dgm:t>
        <a:bodyPr/>
        <a:lstStyle/>
        <a:p>
          <a:r>
            <a:rPr lang="zh-TW" altLang="en-US" dirty="0" smtClean="0"/>
            <a:t>彈性學習</a:t>
          </a:r>
          <a:r>
            <a:rPr lang="zh-TW" altLang="en-US" b="1" dirty="0" smtClean="0">
              <a:solidFill>
                <a:srgbClr val="FFFF00"/>
              </a:solidFill>
            </a:rPr>
            <a:t>節數</a:t>
          </a:r>
          <a:endParaRPr lang="zh-TW" altLang="en-US" b="1" dirty="0">
            <a:solidFill>
              <a:srgbClr val="FFFF00"/>
            </a:solidFill>
          </a:endParaRPr>
        </a:p>
      </dgm:t>
    </dgm:pt>
    <dgm:pt modelId="{7F9259B6-132D-441B-A0C3-812E5AEA49E8}" type="parTrans" cxnId="{2BAEEE1A-8BD6-4183-9432-E03EB6BD417D}">
      <dgm:prSet/>
      <dgm:spPr/>
      <dgm:t>
        <a:bodyPr/>
        <a:lstStyle/>
        <a:p>
          <a:endParaRPr lang="zh-TW" altLang="en-US"/>
        </a:p>
      </dgm:t>
    </dgm:pt>
    <dgm:pt modelId="{18359109-9F22-44B4-B095-E1005937D4D9}" type="sibTrans" cxnId="{2BAEEE1A-8BD6-4183-9432-E03EB6BD417D}">
      <dgm:prSet/>
      <dgm:spPr/>
      <dgm:t>
        <a:bodyPr/>
        <a:lstStyle/>
        <a:p>
          <a:endParaRPr lang="zh-TW" altLang="en-US"/>
        </a:p>
      </dgm:t>
    </dgm:pt>
    <dgm:pt modelId="{EE3A2B65-D9AB-466E-B9FB-AC5415018496}">
      <dgm:prSet phldrT="[文字]"/>
      <dgm:spPr/>
      <dgm:t>
        <a:bodyPr/>
        <a:lstStyle/>
        <a:p>
          <a:r>
            <a:rPr lang="zh-TW" altLang="en-US" dirty="0" smtClean="0"/>
            <a:t>十二年國教</a:t>
          </a:r>
          <a:endParaRPr lang="zh-TW" altLang="en-US" dirty="0"/>
        </a:p>
      </dgm:t>
    </dgm:pt>
    <dgm:pt modelId="{C0EB98DB-CD9B-40AF-A65E-4EB00D76EEFE}" type="parTrans" cxnId="{5D0BD980-9865-4B5E-9873-E90C578D1EE7}">
      <dgm:prSet/>
      <dgm:spPr/>
      <dgm:t>
        <a:bodyPr/>
        <a:lstStyle/>
        <a:p>
          <a:endParaRPr lang="zh-TW" altLang="en-US"/>
        </a:p>
      </dgm:t>
    </dgm:pt>
    <dgm:pt modelId="{3EF6D9C8-72BF-41F0-862E-84C08AC0A818}" type="sibTrans" cxnId="{5D0BD980-9865-4B5E-9873-E90C578D1EE7}">
      <dgm:prSet/>
      <dgm:spPr/>
      <dgm:t>
        <a:bodyPr/>
        <a:lstStyle/>
        <a:p>
          <a:endParaRPr lang="zh-TW" altLang="en-US"/>
        </a:p>
      </dgm:t>
    </dgm:pt>
    <dgm:pt modelId="{2D8CC946-07FD-4922-8E0A-A2348AD86587}">
      <dgm:prSet phldrT="[文字]"/>
      <dgm:spPr/>
      <dgm:t>
        <a:bodyPr/>
        <a:lstStyle/>
        <a:p>
          <a:r>
            <a:rPr lang="zh-TW" altLang="en-US" dirty="0" smtClean="0"/>
            <a:t>彈性學習</a:t>
          </a:r>
          <a:r>
            <a:rPr lang="zh-TW" altLang="en-US" b="1" dirty="0" smtClean="0">
              <a:solidFill>
                <a:srgbClr val="FFFF00"/>
              </a:solidFill>
            </a:rPr>
            <a:t>課程</a:t>
          </a:r>
          <a:endParaRPr lang="zh-TW" altLang="en-US" b="1" dirty="0">
            <a:solidFill>
              <a:srgbClr val="FFFF00"/>
            </a:solidFill>
          </a:endParaRPr>
        </a:p>
      </dgm:t>
    </dgm:pt>
    <dgm:pt modelId="{F5CE31DA-76CD-4FB5-8D4F-2BC28C6A2FA9}" type="parTrans" cxnId="{A93AA469-22DA-4209-99DF-D68A99E24115}">
      <dgm:prSet/>
      <dgm:spPr/>
      <dgm:t>
        <a:bodyPr/>
        <a:lstStyle/>
        <a:p>
          <a:endParaRPr lang="zh-TW" altLang="en-US"/>
        </a:p>
      </dgm:t>
    </dgm:pt>
    <dgm:pt modelId="{BB0024E9-F3DB-4997-81C6-F439032921B4}" type="sibTrans" cxnId="{A93AA469-22DA-4209-99DF-D68A99E24115}">
      <dgm:prSet/>
      <dgm:spPr/>
      <dgm:t>
        <a:bodyPr/>
        <a:lstStyle/>
        <a:p>
          <a:endParaRPr lang="zh-TW" altLang="en-US"/>
        </a:p>
      </dgm:t>
    </dgm:pt>
    <dgm:pt modelId="{D05E00B0-760D-4AEB-85F6-65D936F5F298}">
      <dgm:prSet phldrT="[文字]"/>
      <dgm:spPr/>
      <dgm:t>
        <a:bodyPr/>
        <a:lstStyle/>
        <a:p>
          <a:r>
            <a:rPr lang="zh-TW" altLang="en-US" b="1" dirty="0" smtClean="0">
              <a:solidFill>
                <a:schemeClr val="bg1"/>
              </a:solidFill>
            </a:rPr>
            <a:t>重大議題</a:t>
          </a:r>
          <a:r>
            <a:rPr lang="en-US" altLang="zh-TW" b="1" dirty="0" smtClean="0">
              <a:solidFill>
                <a:schemeClr val="bg1"/>
              </a:solidFill>
            </a:rPr>
            <a:t/>
          </a:r>
          <a:br>
            <a:rPr lang="en-US" altLang="zh-TW" b="1" dirty="0" smtClean="0">
              <a:solidFill>
                <a:schemeClr val="bg1"/>
              </a:solidFill>
            </a:rPr>
          </a:br>
          <a:r>
            <a:rPr lang="zh-TW" altLang="en-US" b="1" dirty="0" smtClean="0">
              <a:solidFill>
                <a:schemeClr val="bg1"/>
              </a:solidFill>
            </a:rPr>
            <a:t>設置課綱</a:t>
          </a:r>
          <a:endParaRPr lang="zh-TW" altLang="en-US" b="1" dirty="0">
            <a:solidFill>
              <a:schemeClr val="bg1"/>
            </a:solidFill>
          </a:endParaRPr>
        </a:p>
      </dgm:t>
    </dgm:pt>
    <dgm:pt modelId="{0E033A3E-AA0C-4A61-A29B-E83FEE7C7B87}" type="parTrans" cxnId="{8A2FB0AE-3415-49E5-9105-53E09162832B}">
      <dgm:prSet/>
      <dgm:spPr/>
      <dgm:t>
        <a:bodyPr/>
        <a:lstStyle/>
        <a:p>
          <a:endParaRPr lang="zh-TW" altLang="en-US"/>
        </a:p>
      </dgm:t>
    </dgm:pt>
    <dgm:pt modelId="{E6DB237A-BD1C-4558-A9CB-D64F4A589BEA}" type="sibTrans" cxnId="{8A2FB0AE-3415-49E5-9105-53E09162832B}">
      <dgm:prSet/>
      <dgm:spPr/>
      <dgm:t>
        <a:bodyPr/>
        <a:lstStyle/>
        <a:p>
          <a:endParaRPr lang="zh-TW" altLang="en-US"/>
        </a:p>
      </dgm:t>
    </dgm:pt>
    <dgm:pt modelId="{82A25E9B-CF47-4E98-96FC-A50940E19F9E}">
      <dgm:prSet phldrT="[文字]"/>
      <dgm:spPr/>
      <dgm:t>
        <a:bodyPr/>
        <a:lstStyle/>
        <a:p>
          <a:r>
            <a:rPr lang="zh-TW" altLang="en-US" b="1" dirty="0" smtClean="0">
              <a:solidFill>
                <a:schemeClr val="bg1"/>
              </a:solidFill>
            </a:rPr>
            <a:t>重大議題</a:t>
          </a:r>
          <a:r>
            <a:rPr lang="en-US" altLang="zh-TW" b="1" dirty="0" smtClean="0">
              <a:solidFill>
                <a:schemeClr val="bg1"/>
              </a:solidFill>
            </a:rPr>
            <a:t/>
          </a:r>
          <a:br>
            <a:rPr lang="en-US" altLang="zh-TW" b="1" dirty="0" smtClean="0">
              <a:solidFill>
                <a:schemeClr val="bg1"/>
              </a:solidFill>
            </a:rPr>
          </a:br>
          <a:r>
            <a:rPr lang="zh-TW" altLang="en-US" b="1" dirty="0" smtClean="0">
              <a:solidFill>
                <a:schemeClr val="bg1"/>
              </a:solidFill>
            </a:rPr>
            <a:t>融入各領域</a:t>
          </a:r>
          <a:endParaRPr lang="zh-TW" altLang="en-US" b="1" dirty="0">
            <a:solidFill>
              <a:schemeClr val="bg1"/>
            </a:solidFill>
          </a:endParaRPr>
        </a:p>
      </dgm:t>
    </dgm:pt>
    <dgm:pt modelId="{2D12059F-52DE-4E22-AA8F-41975CF53D90}" type="parTrans" cxnId="{5EF33C23-9305-44A6-B5BD-45F064B52A34}">
      <dgm:prSet/>
      <dgm:spPr/>
      <dgm:t>
        <a:bodyPr/>
        <a:lstStyle/>
        <a:p>
          <a:endParaRPr lang="zh-TW" altLang="en-US"/>
        </a:p>
      </dgm:t>
    </dgm:pt>
    <dgm:pt modelId="{73ACE33E-82A1-4922-8BFF-70FA16F83548}" type="sibTrans" cxnId="{5EF33C23-9305-44A6-B5BD-45F064B52A34}">
      <dgm:prSet/>
      <dgm:spPr/>
      <dgm:t>
        <a:bodyPr/>
        <a:lstStyle/>
        <a:p>
          <a:endParaRPr lang="zh-TW" altLang="en-US"/>
        </a:p>
      </dgm:t>
    </dgm:pt>
    <dgm:pt modelId="{9D6FC77E-27F1-4FE9-9AC7-F8CF23FE3C2B}">
      <dgm:prSet phldrT="[文字]"/>
      <dgm:spPr/>
      <dgm:t>
        <a:bodyPr/>
        <a:lstStyle/>
        <a:p>
          <a:r>
            <a:rPr lang="zh-TW" altLang="en-US" b="1" dirty="0" smtClean="0">
              <a:solidFill>
                <a:schemeClr val="bg1"/>
              </a:solidFill>
            </a:rPr>
            <a:t>各領域學習階段</a:t>
          </a:r>
          <a:r>
            <a:rPr lang="en-US" altLang="zh-TW" b="1" dirty="0" smtClean="0">
              <a:solidFill>
                <a:schemeClr val="bg1"/>
              </a:solidFill>
            </a:rPr>
            <a:t/>
          </a:r>
          <a:br>
            <a:rPr lang="en-US" altLang="zh-TW" b="1" dirty="0" smtClean="0">
              <a:solidFill>
                <a:schemeClr val="bg1"/>
              </a:solidFill>
            </a:rPr>
          </a:br>
          <a:r>
            <a:rPr lang="zh-TW" altLang="en-US" b="1" dirty="0" smtClean="0">
              <a:solidFill>
                <a:schemeClr val="bg1"/>
              </a:solidFill>
            </a:rPr>
            <a:t>劃分不一</a:t>
          </a:r>
          <a:endParaRPr lang="zh-TW" altLang="en-US" b="1" dirty="0">
            <a:solidFill>
              <a:schemeClr val="bg1"/>
            </a:solidFill>
          </a:endParaRPr>
        </a:p>
      </dgm:t>
    </dgm:pt>
    <dgm:pt modelId="{6E01A4AC-E282-4CCD-B7BC-5E8460070646}" type="parTrans" cxnId="{39411AC5-5504-4C65-A8EF-601F68747373}">
      <dgm:prSet/>
      <dgm:spPr/>
      <dgm:t>
        <a:bodyPr/>
        <a:lstStyle/>
        <a:p>
          <a:endParaRPr lang="zh-TW" altLang="en-US"/>
        </a:p>
      </dgm:t>
    </dgm:pt>
    <dgm:pt modelId="{7A723BA8-B356-42E4-AC96-8734C28091BF}" type="sibTrans" cxnId="{39411AC5-5504-4C65-A8EF-601F68747373}">
      <dgm:prSet/>
      <dgm:spPr/>
      <dgm:t>
        <a:bodyPr/>
        <a:lstStyle/>
        <a:p>
          <a:endParaRPr lang="zh-TW" altLang="en-US"/>
        </a:p>
      </dgm:t>
    </dgm:pt>
    <dgm:pt modelId="{A64EEBC6-8F6C-4174-B838-9069420F12F5}">
      <dgm:prSet phldrT="[文字]"/>
      <dgm:spPr/>
      <dgm:t>
        <a:bodyPr/>
        <a:lstStyle/>
        <a:p>
          <a:r>
            <a:rPr lang="zh-TW" altLang="en-US" b="1" dirty="0" smtClean="0">
              <a:solidFill>
                <a:schemeClr val="bg1"/>
              </a:solidFill>
            </a:rPr>
            <a:t>各領域學習階段</a:t>
          </a:r>
          <a:r>
            <a:rPr lang="en-US" altLang="zh-TW" b="1" dirty="0" smtClean="0">
              <a:solidFill>
                <a:schemeClr val="bg1"/>
              </a:solidFill>
            </a:rPr>
            <a:t/>
          </a:r>
          <a:br>
            <a:rPr lang="en-US" altLang="zh-TW" b="1" dirty="0" smtClean="0">
              <a:solidFill>
                <a:schemeClr val="bg1"/>
              </a:solidFill>
            </a:rPr>
          </a:br>
          <a:r>
            <a:rPr lang="zh-TW" altLang="en-US" b="1" dirty="0" smtClean="0">
              <a:solidFill>
                <a:schemeClr val="bg1"/>
              </a:solidFill>
            </a:rPr>
            <a:t>劃分統一</a:t>
          </a:r>
          <a:endParaRPr lang="zh-TW" altLang="en-US" b="1" dirty="0">
            <a:solidFill>
              <a:schemeClr val="bg1"/>
            </a:solidFill>
          </a:endParaRPr>
        </a:p>
      </dgm:t>
    </dgm:pt>
    <dgm:pt modelId="{D68AA143-4E28-4926-9BCB-D2AF4B1BCA68}" type="parTrans" cxnId="{BDFE8935-9DFC-466D-952A-67DF7D38A369}">
      <dgm:prSet/>
      <dgm:spPr/>
      <dgm:t>
        <a:bodyPr/>
        <a:lstStyle/>
        <a:p>
          <a:endParaRPr lang="zh-TW" altLang="en-US"/>
        </a:p>
      </dgm:t>
    </dgm:pt>
    <dgm:pt modelId="{63076A04-2B2D-4AE9-8E82-D6ACE520549F}" type="sibTrans" cxnId="{BDFE8935-9DFC-466D-952A-67DF7D38A369}">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custScaleX="116411">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custScaleX="114176">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96851466-62FB-421B-93C1-B609624E7703}" type="pres">
      <dgm:prSet presAssocID="{5F1593E1-4F2E-45D9-9937-1065CA3F9EE4}" presName="balance_33" presStyleLbl="alignAccFollowNode1" presStyleIdx="3" presStyleCnt="4">
        <dgm:presLayoutVars>
          <dgm:bulletEnabled val="1"/>
        </dgm:presLayoutVars>
      </dgm:prSet>
      <dgm:spPr/>
    </dgm:pt>
    <dgm:pt modelId="{D3A3FA1E-3689-48A3-BBB7-4FB9A953543A}" type="pres">
      <dgm:prSet presAssocID="{5F1593E1-4F2E-45D9-9937-1065CA3F9EE4}" presName="right_33_1" presStyleLbl="node1" presStyleIdx="0" presStyleCnt="6" custScaleX="121872">
        <dgm:presLayoutVars>
          <dgm:bulletEnabled val="1"/>
        </dgm:presLayoutVars>
      </dgm:prSet>
      <dgm:spPr/>
      <dgm:t>
        <a:bodyPr/>
        <a:lstStyle/>
        <a:p>
          <a:endParaRPr lang="zh-TW" altLang="en-US"/>
        </a:p>
      </dgm:t>
    </dgm:pt>
    <dgm:pt modelId="{7733C3BF-B9CE-4DDB-8ED8-C5523206912D}" type="pres">
      <dgm:prSet presAssocID="{5F1593E1-4F2E-45D9-9937-1065CA3F9EE4}" presName="right_33_2" presStyleLbl="node1" presStyleIdx="1" presStyleCnt="6" custScaleX="121872">
        <dgm:presLayoutVars>
          <dgm:bulletEnabled val="1"/>
        </dgm:presLayoutVars>
      </dgm:prSet>
      <dgm:spPr/>
      <dgm:t>
        <a:bodyPr/>
        <a:lstStyle/>
        <a:p>
          <a:endParaRPr lang="zh-TW" altLang="en-US"/>
        </a:p>
      </dgm:t>
    </dgm:pt>
    <dgm:pt modelId="{055337A1-AF48-476C-A121-8C083773A5A6}" type="pres">
      <dgm:prSet presAssocID="{5F1593E1-4F2E-45D9-9937-1065CA3F9EE4}" presName="right_33_3" presStyleLbl="node1" presStyleIdx="2" presStyleCnt="6" custScaleX="121872">
        <dgm:presLayoutVars>
          <dgm:bulletEnabled val="1"/>
        </dgm:presLayoutVars>
      </dgm:prSet>
      <dgm:spPr/>
      <dgm:t>
        <a:bodyPr/>
        <a:lstStyle/>
        <a:p>
          <a:endParaRPr lang="zh-TW" altLang="en-US"/>
        </a:p>
      </dgm:t>
    </dgm:pt>
    <dgm:pt modelId="{82288D6A-3F17-4BB1-A200-8A5DD73D5EBE}" type="pres">
      <dgm:prSet presAssocID="{5F1593E1-4F2E-45D9-9937-1065CA3F9EE4}" presName="left_33_1" presStyleLbl="node1" presStyleIdx="3" presStyleCnt="6" custScaleX="117307">
        <dgm:presLayoutVars>
          <dgm:bulletEnabled val="1"/>
        </dgm:presLayoutVars>
      </dgm:prSet>
      <dgm:spPr/>
      <dgm:t>
        <a:bodyPr/>
        <a:lstStyle/>
        <a:p>
          <a:endParaRPr lang="zh-TW" altLang="en-US"/>
        </a:p>
      </dgm:t>
    </dgm:pt>
    <dgm:pt modelId="{0AA139AB-17FC-4335-B433-BF929B0B9334}" type="pres">
      <dgm:prSet presAssocID="{5F1593E1-4F2E-45D9-9937-1065CA3F9EE4}" presName="left_33_2" presStyleLbl="node1" presStyleIdx="4" presStyleCnt="6" custScaleX="117307">
        <dgm:presLayoutVars>
          <dgm:bulletEnabled val="1"/>
        </dgm:presLayoutVars>
      </dgm:prSet>
      <dgm:spPr/>
      <dgm:t>
        <a:bodyPr/>
        <a:lstStyle/>
        <a:p>
          <a:endParaRPr lang="zh-TW" altLang="en-US"/>
        </a:p>
      </dgm:t>
    </dgm:pt>
    <dgm:pt modelId="{39FCBFF9-316A-44EA-A4B6-7D257D77ED40}" type="pres">
      <dgm:prSet presAssocID="{5F1593E1-4F2E-45D9-9937-1065CA3F9EE4}" presName="left_33_3" presStyleLbl="node1" presStyleIdx="5" presStyleCnt="6" custScaleX="117307">
        <dgm:presLayoutVars>
          <dgm:bulletEnabled val="1"/>
        </dgm:presLayoutVars>
      </dgm:prSet>
      <dgm:spPr/>
      <dgm:t>
        <a:bodyPr/>
        <a:lstStyle/>
        <a:p>
          <a:endParaRPr lang="zh-TW" altLang="en-US"/>
        </a:p>
      </dgm:t>
    </dgm:pt>
  </dgm:ptLst>
  <dgm:cxnLst>
    <dgm:cxn modelId="{D1A42410-BD10-44D3-A3DE-802336AF3AD9}" type="presOf" srcId="{2D8CC946-07FD-4922-8E0A-A2348AD86587}" destId="{D3A3FA1E-3689-48A3-BBB7-4FB9A953543A}" srcOrd="0" destOrd="0" presId="urn:microsoft.com/office/officeart/2005/8/layout/balance1"/>
    <dgm:cxn modelId="{5EF33C23-9305-44A6-B5BD-45F064B52A34}" srcId="{EE3A2B65-D9AB-466E-B9FB-AC5415018496}" destId="{82A25E9B-CF47-4E98-96FC-A50940E19F9E}" srcOrd="1" destOrd="0" parTransId="{2D12059F-52DE-4E22-AA8F-41975CF53D90}" sibTransId="{73ACE33E-82A1-4922-8BFF-70FA16F83548}"/>
    <dgm:cxn modelId="{8A31CCD0-1909-4D02-B4D0-484D49485100}" type="presOf" srcId="{1F66C70E-7CFE-4BDE-979B-BE1A2123E9DC}" destId="{C7C87F1D-BA6F-4514-B595-25D74114898C}" srcOrd="0" destOrd="0" presId="urn:microsoft.com/office/officeart/2005/8/layout/balance1"/>
    <dgm:cxn modelId="{88B10FF8-FDF9-489E-BD36-3E2F6BA9BF31}" type="presOf" srcId="{A64EEBC6-8F6C-4174-B838-9069420F12F5}" destId="{055337A1-AF48-476C-A121-8C083773A5A6}" srcOrd="0" destOrd="0" presId="urn:microsoft.com/office/officeart/2005/8/layout/balance1"/>
    <dgm:cxn modelId="{DC2A5104-3940-4985-B1E3-E4A04F5AE62F}" type="presOf" srcId="{82A25E9B-CF47-4E98-96FC-A50940E19F9E}" destId="{7733C3BF-B9CE-4DDB-8ED8-C5523206912D}" srcOrd="0" destOrd="0" presId="urn:microsoft.com/office/officeart/2005/8/layout/balance1"/>
    <dgm:cxn modelId="{BDFE8935-9DFC-466D-952A-67DF7D38A369}" srcId="{EE3A2B65-D9AB-466E-B9FB-AC5415018496}" destId="{A64EEBC6-8F6C-4174-B838-9069420F12F5}" srcOrd="2" destOrd="0" parTransId="{D68AA143-4E28-4926-9BCB-D2AF4B1BCA68}" sibTransId="{63076A04-2B2D-4AE9-8E82-D6ACE520549F}"/>
    <dgm:cxn modelId="{ACF66200-9D1F-4B2C-B7AE-C6B003EDB9C6}" type="presOf" srcId="{9D6FC77E-27F1-4FE9-9AC7-F8CF23FE3C2B}" destId="{39FCBFF9-316A-44EA-A4B6-7D257D77ED40}" srcOrd="0" destOrd="0" presId="urn:microsoft.com/office/officeart/2005/8/layout/balance1"/>
    <dgm:cxn modelId="{7DD5FD9A-BA16-415D-ABE6-1A8D2ECFD141}" type="presOf" srcId="{07F9F05B-D5C6-48BE-95A1-608ADD1FB099}" destId="{82288D6A-3F17-4BB1-A200-8A5DD73D5EBE}" srcOrd="0" destOrd="0" presId="urn:microsoft.com/office/officeart/2005/8/layout/balance1"/>
    <dgm:cxn modelId="{68AF4AD3-B8B6-4EFE-B222-8CC5F8482E94}" type="presOf" srcId="{EE3A2B65-D9AB-466E-B9FB-AC5415018496}" destId="{52EAA457-D0EB-4E98-ACB3-7EA88F2A1002}" srcOrd="0" destOrd="0" presId="urn:microsoft.com/office/officeart/2005/8/layout/balance1"/>
    <dgm:cxn modelId="{8A2FB0AE-3415-49E5-9105-53E09162832B}" srcId="{1F66C70E-7CFE-4BDE-979B-BE1A2123E9DC}" destId="{D05E00B0-760D-4AEB-85F6-65D936F5F298}" srcOrd="1" destOrd="0" parTransId="{0E033A3E-AA0C-4A61-A29B-E83FEE7C7B87}" sibTransId="{E6DB237A-BD1C-4558-A9CB-D64F4A589BEA}"/>
    <dgm:cxn modelId="{5D0BD980-9865-4B5E-9873-E90C578D1EE7}" srcId="{5F1593E1-4F2E-45D9-9937-1065CA3F9EE4}" destId="{EE3A2B65-D9AB-466E-B9FB-AC5415018496}" srcOrd="1" destOrd="0" parTransId="{C0EB98DB-CD9B-40AF-A65E-4EB00D76EEFE}" sibTransId="{3EF6D9C8-72BF-41F0-862E-84C08AC0A818}"/>
    <dgm:cxn modelId="{6D9BE302-C0C5-4A8B-9B2D-643C73C547AE}" type="presOf" srcId="{5F1593E1-4F2E-45D9-9937-1065CA3F9EE4}" destId="{D2AC3E07-B092-49D1-864C-7AB7D1A0FD26}" srcOrd="0" destOrd="0" presId="urn:microsoft.com/office/officeart/2005/8/layout/balance1"/>
    <dgm:cxn modelId="{2BAEEE1A-8BD6-4183-9432-E03EB6BD417D}" srcId="{1F66C70E-7CFE-4BDE-979B-BE1A2123E9DC}" destId="{07F9F05B-D5C6-48BE-95A1-608ADD1FB099}" srcOrd="0" destOrd="0" parTransId="{7F9259B6-132D-441B-A0C3-812E5AEA49E8}" sibTransId="{18359109-9F22-44B4-B095-E1005937D4D9}"/>
    <dgm:cxn modelId="{A93AA469-22DA-4209-99DF-D68A99E24115}" srcId="{EE3A2B65-D9AB-466E-B9FB-AC5415018496}" destId="{2D8CC946-07FD-4922-8E0A-A2348AD86587}" srcOrd="0" destOrd="0" parTransId="{F5CE31DA-76CD-4FB5-8D4F-2BC28C6A2FA9}" sibTransId="{BB0024E9-F3DB-4997-81C6-F439032921B4}"/>
    <dgm:cxn modelId="{39411AC5-5504-4C65-A8EF-601F68747373}" srcId="{1F66C70E-7CFE-4BDE-979B-BE1A2123E9DC}" destId="{9D6FC77E-27F1-4FE9-9AC7-F8CF23FE3C2B}" srcOrd="2" destOrd="0" parTransId="{6E01A4AC-E282-4CCD-B7BC-5E8460070646}" sibTransId="{7A723BA8-B356-42E4-AC96-8734C28091BF}"/>
    <dgm:cxn modelId="{89908A64-ED3D-4004-A4B8-0407C1AAFF8F}" type="presOf" srcId="{D05E00B0-760D-4AEB-85F6-65D936F5F298}" destId="{0AA139AB-17FC-4335-B433-BF929B0B9334}"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3E5C650B-3F1C-44B6-8E1C-D240746C3C11}" type="presParOf" srcId="{D2AC3E07-B092-49D1-864C-7AB7D1A0FD26}" destId="{2F14CDC1-293D-4951-9D90-24FDF76DB0DF}" srcOrd="0" destOrd="0" presId="urn:microsoft.com/office/officeart/2005/8/layout/balance1"/>
    <dgm:cxn modelId="{7D7D5BB7-DEA5-4C52-A083-923451B77AB6}" type="presParOf" srcId="{D2AC3E07-B092-49D1-864C-7AB7D1A0FD26}" destId="{7A5D64D7-F535-4BD9-BBD1-1F9577A741DA}" srcOrd="1" destOrd="0" presId="urn:microsoft.com/office/officeart/2005/8/layout/balance1"/>
    <dgm:cxn modelId="{FB317DC8-0311-4C01-9072-97BFD2F6F3AA}" type="presParOf" srcId="{7A5D64D7-F535-4BD9-BBD1-1F9577A741DA}" destId="{C7C87F1D-BA6F-4514-B595-25D74114898C}" srcOrd="0" destOrd="0" presId="urn:microsoft.com/office/officeart/2005/8/layout/balance1"/>
    <dgm:cxn modelId="{56721254-23A0-4D3E-B946-DDF42F7489B9}" type="presParOf" srcId="{7A5D64D7-F535-4BD9-BBD1-1F9577A741DA}" destId="{52EAA457-D0EB-4E98-ACB3-7EA88F2A1002}" srcOrd="1" destOrd="0" presId="urn:microsoft.com/office/officeart/2005/8/layout/balance1"/>
    <dgm:cxn modelId="{38416DCF-79C3-4CD0-8CAD-72CD642AAD26}" type="presParOf" srcId="{D2AC3E07-B092-49D1-864C-7AB7D1A0FD26}" destId="{8BECC752-051D-4630-BA82-BBCC79E0584C}" srcOrd="2" destOrd="0" presId="urn:microsoft.com/office/officeart/2005/8/layout/balance1"/>
    <dgm:cxn modelId="{5FB7F31D-0576-427C-ADAE-681F12F5869C}" type="presParOf" srcId="{8BECC752-051D-4630-BA82-BBCC79E0584C}" destId="{EC7D1637-9740-4461-8106-4AF2D0B5F4B7}" srcOrd="0" destOrd="0" presId="urn:microsoft.com/office/officeart/2005/8/layout/balance1"/>
    <dgm:cxn modelId="{DC99189D-443A-4706-99B8-972D840B4F8F}" type="presParOf" srcId="{8BECC752-051D-4630-BA82-BBCC79E0584C}" destId="{51FB3BB1-E395-4782-A0D4-CCB2CB96D60D}" srcOrd="1" destOrd="0" presId="urn:microsoft.com/office/officeart/2005/8/layout/balance1"/>
    <dgm:cxn modelId="{35EB8511-D976-4620-ACBF-EDFDEB356B9E}" type="presParOf" srcId="{8BECC752-051D-4630-BA82-BBCC79E0584C}" destId="{96851466-62FB-421B-93C1-B609624E7703}" srcOrd="2" destOrd="0" presId="urn:microsoft.com/office/officeart/2005/8/layout/balance1"/>
    <dgm:cxn modelId="{BF3EFDEA-EB12-4FDC-BC6A-96BE985377C9}" type="presParOf" srcId="{8BECC752-051D-4630-BA82-BBCC79E0584C}" destId="{D3A3FA1E-3689-48A3-BBB7-4FB9A953543A}" srcOrd="3" destOrd="0" presId="urn:microsoft.com/office/officeart/2005/8/layout/balance1"/>
    <dgm:cxn modelId="{8B266484-D6F4-4E44-AF5B-9440E112F14D}" type="presParOf" srcId="{8BECC752-051D-4630-BA82-BBCC79E0584C}" destId="{7733C3BF-B9CE-4DDB-8ED8-C5523206912D}" srcOrd="4" destOrd="0" presId="urn:microsoft.com/office/officeart/2005/8/layout/balance1"/>
    <dgm:cxn modelId="{DFE4118E-AFA2-4BDB-9987-3F77C0F764D3}" type="presParOf" srcId="{8BECC752-051D-4630-BA82-BBCC79E0584C}" destId="{055337A1-AF48-476C-A121-8C083773A5A6}" srcOrd="5" destOrd="0" presId="urn:microsoft.com/office/officeart/2005/8/layout/balance1"/>
    <dgm:cxn modelId="{C4267867-01C5-41CC-B1F1-380D58F8670D}" type="presParOf" srcId="{8BECC752-051D-4630-BA82-BBCC79E0584C}" destId="{82288D6A-3F17-4BB1-A200-8A5DD73D5EBE}" srcOrd="6" destOrd="0" presId="urn:microsoft.com/office/officeart/2005/8/layout/balance1"/>
    <dgm:cxn modelId="{81C81A86-5812-4F0B-9B77-4B3FA746D16C}" type="presParOf" srcId="{8BECC752-051D-4630-BA82-BBCC79E0584C}" destId="{0AA139AB-17FC-4335-B433-BF929B0B9334}" srcOrd="7" destOrd="0" presId="urn:microsoft.com/office/officeart/2005/8/layout/balance1"/>
    <dgm:cxn modelId="{EAF0C39D-732D-4AB2-A1B2-284C5769096C}" type="presParOf" srcId="{8BECC752-051D-4630-BA82-BBCC79E0584C}" destId="{39FCBFF9-316A-44EA-A4B6-7D257D77ED40}"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1593E1-4F2E-45D9-9937-1065CA3F9EE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zh-TW" altLang="en-US"/>
        </a:p>
      </dgm:t>
    </dgm:pt>
    <dgm:pt modelId="{1F66C70E-7CFE-4BDE-979B-BE1A2123E9DC}">
      <dgm:prSet phldrT="[文字]"/>
      <dgm:spPr/>
      <dgm:t>
        <a:bodyPr/>
        <a:lstStyle/>
        <a:p>
          <a:r>
            <a:rPr lang="zh-TW" altLang="en-US" dirty="0" smtClean="0"/>
            <a:t>九年一貫</a:t>
          </a:r>
          <a:endParaRPr lang="zh-TW" altLang="en-US" dirty="0"/>
        </a:p>
      </dgm:t>
    </dgm:pt>
    <dgm:pt modelId="{BB411DDF-0315-4998-B745-69534A496CCE}" type="parTrans" cxnId="{54002E1E-E4C4-4E65-8C44-5A3EC154DB3C}">
      <dgm:prSet/>
      <dgm:spPr/>
      <dgm:t>
        <a:bodyPr/>
        <a:lstStyle/>
        <a:p>
          <a:endParaRPr lang="zh-TW" altLang="en-US"/>
        </a:p>
      </dgm:t>
    </dgm:pt>
    <dgm:pt modelId="{010433DA-903A-4980-8F94-201128A713BD}" type="sibTrans" cxnId="{54002E1E-E4C4-4E65-8C44-5A3EC154DB3C}">
      <dgm:prSet/>
      <dgm:spPr/>
      <dgm:t>
        <a:bodyPr/>
        <a:lstStyle/>
        <a:p>
          <a:endParaRPr lang="zh-TW" altLang="en-US"/>
        </a:p>
      </dgm:t>
    </dgm:pt>
    <dgm:pt modelId="{0E096F6F-F1BC-4CB8-8126-C3746A1F492B}">
      <dgm:prSet phldrT="[文字]" custT="1"/>
      <dgm:spPr/>
      <dgm:t>
        <a:bodyPr/>
        <a:lstStyle/>
        <a:p>
          <a:r>
            <a:rPr lang="zh-TW" altLang="en-US" sz="2800" dirty="0" smtClean="0"/>
            <a:t>七大領域</a:t>
          </a:r>
          <a:endParaRPr lang="zh-TW" altLang="en-US" sz="2800" dirty="0"/>
        </a:p>
      </dgm:t>
    </dgm:pt>
    <dgm:pt modelId="{C340D4E5-0E9E-4B8D-88CE-CBDC6784D28F}" type="parTrans" cxnId="{CDAD594A-F8B6-4602-A188-302A2625B27F}">
      <dgm:prSet/>
      <dgm:spPr/>
      <dgm:t>
        <a:bodyPr/>
        <a:lstStyle/>
        <a:p>
          <a:endParaRPr lang="zh-TW" altLang="en-US"/>
        </a:p>
      </dgm:t>
    </dgm:pt>
    <dgm:pt modelId="{5660C1D5-A09E-42C4-AAF6-125DE3CE5AED}" type="sibTrans" cxnId="{CDAD594A-F8B6-4602-A188-302A2625B27F}">
      <dgm:prSet/>
      <dgm:spPr/>
      <dgm:t>
        <a:bodyPr/>
        <a:lstStyle/>
        <a:p>
          <a:endParaRPr lang="zh-TW" altLang="en-US"/>
        </a:p>
      </dgm:t>
    </dgm:pt>
    <dgm:pt modelId="{FA5B23F5-D0E8-483A-A053-8A002F8A1FCC}">
      <dgm:prSet phldrT="[文字]" custT="1"/>
      <dgm:spPr/>
      <dgm:t>
        <a:bodyPr/>
        <a:lstStyle/>
        <a:p>
          <a:r>
            <a:rPr lang="zh-TW" altLang="en-US" sz="2800" dirty="0" smtClean="0"/>
            <a:t>八大領域</a:t>
          </a:r>
          <a:endParaRPr lang="zh-TW" altLang="en-US" sz="2800" dirty="0"/>
        </a:p>
      </dgm:t>
    </dgm:pt>
    <dgm:pt modelId="{8E602F4B-60FD-4B2B-85C8-1F9898EB9731}" type="parTrans" cxnId="{9C6F808B-6DFC-4854-A589-8280A27FC786}">
      <dgm:prSet/>
      <dgm:spPr/>
      <dgm:t>
        <a:bodyPr/>
        <a:lstStyle/>
        <a:p>
          <a:endParaRPr lang="zh-TW" altLang="en-US"/>
        </a:p>
      </dgm:t>
    </dgm:pt>
    <dgm:pt modelId="{F58CEE5D-8A30-440E-B946-CEBDEC6C371B}" type="sibTrans" cxnId="{9C6F808B-6DFC-4854-A589-8280A27FC786}">
      <dgm:prSet/>
      <dgm:spPr/>
      <dgm:t>
        <a:bodyPr/>
        <a:lstStyle/>
        <a:p>
          <a:endParaRPr lang="zh-TW" altLang="en-US"/>
        </a:p>
      </dgm:t>
    </dgm:pt>
    <dgm:pt modelId="{9B33EF36-C5F7-42E3-A812-9484280403EB}">
      <dgm:prSet phldrT="[文字]"/>
      <dgm:spPr/>
      <dgm:t>
        <a:bodyPr/>
        <a:lstStyle/>
        <a:p>
          <a:r>
            <a:rPr lang="zh-TW" altLang="en-US" dirty="0" smtClean="0"/>
            <a:t>彈性學習節數</a:t>
          </a:r>
          <a:endParaRPr lang="zh-TW" altLang="en-US" dirty="0"/>
        </a:p>
      </dgm:t>
    </dgm:pt>
    <dgm:pt modelId="{3E70B1DB-FE4B-4FB0-BF26-6C1E4E6B9B1A}" type="parTrans" cxnId="{E6C3AB0D-5F1E-4861-B423-EC5BD3FE2ABC}">
      <dgm:prSet/>
      <dgm:spPr/>
      <dgm:t>
        <a:bodyPr/>
        <a:lstStyle/>
        <a:p>
          <a:endParaRPr lang="zh-TW" altLang="en-US"/>
        </a:p>
      </dgm:t>
    </dgm:pt>
    <dgm:pt modelId="{79E6ECF6-EC6B-4470-A028-6A928C22CA05}" type="sibTrans" cxnId="{E6C3AB0D-5F1E-4861-B423-EC5BD3FE2ABC}">
      <dgm:prSet/>
      <dgm:spPr/>
      <dgm:t>
        <a:bodyPr/>
        <a:lstStyle/>
        <a:p>
          <a:endParaRPr lang="zh-TW" altLang="en-US"/>
        </a:p>
      </dgm:t>
    </dgm:pt>
    <dgm:pt modelId="{426C69E9-B08A-488A-87C0-77646B46869F}">
      <dgm:prSet phldrT="[文字]"/>
      <dgm:spPr/>
      <dgm:t>
        <a:bodyPr/>
        <a:lstStyle/>
        <a:p>
          <a:r>
            <a:rPr lang="zh-TW" altLang="en-US" dirty="0" smtClean="0"/>
            <a:t>十二年國教</a:t>
          </a:r>
          <a:endParaRPr lang="zh-TW" altLang="en-US" dirty="0"/>
        </a:p>
      </dgm:t>
    </dgm:pt>
    <dgm:pt modelId="{80106D20-C98B-4B61-988D-98AD43500D6B}" type="parTrans" cxnId="{49F9CF7A-95F2-44C0-8005-F13E8FDED4C7}">
      <dgm:prSet/>
      <dgm:spPr/>
      <dgm:t>
        <a:bodyPr/>
        <a:lstStyle/>
        <a:p>
          <a:endParaRPr lang="zh-TW" altLang="en-US"/>
        </a:p>
      </dgm:t>
    </dgm:pt>
    <dgm:pt modelId="{C3992204-B57E-46DA-BEEF-D0235E7605C6}" type="sibTrans" cxnId="{49F9CF7A-95F2-44C0-8005-F13E8FDED4C7}">
      <dgm:prSet/>
      <dgm:spPr/>
      <dgm:t>
        <a:bodyPr/>
        <a:lstStyle/>
        <a:p>
          <a:endParaRPr lang="zh-TW" altLang="en-US"/>
        </a:p>
      </dgm:t>
    </dgm:pt>
    <dgm:pt modelId="{B20D4BFE-0383-4C33-AFB6-EF1C3332AD9A}">
      <dgm:prSet phldrT="[文字]"/>
      <dgm:spPr/>
      <dgm:t>
        <a:bodyPr/>
        <a:lstStyle/>
        <a:p>
          <a:r>
            <a:rPr lang="zh-TW" altLang="en-US" dirty="0" smtClean="0"/>
            <a:t>彈性學習課程</a:t>
          </a:r>
          <a:endParaRPr lang="zh-TW" altLang="en-US" dirty="0"/>
        </a:p>
      </dgm:t>
    </dgm:pt>
    <dgm:pt modelId="{95271768-C11C-4D00-ADC7-8B04A46667CF}" type="parTrans" cxnId="{24F70BBF-E490-4819-B190-443580E35738}">
      <dgm:prSet/>
      <dgm:spPr/>
      <dgm:t>
        <a:bodyPr/>
        <a:lstStyle/>
        <a:p>
          <a:endParaRPr lang="zh-TW" altLang="en-US"/>
        </a:p>
      </dgm:t>
    </dgm:pt>
    <dgm:pt modelId="{70A15121-47D7-489B-9BBC-4A8383401656}" type="sibTrans" cxnId="{24F70BBF-E490-4819-B190-443580E35738}">
      <dgm:prSet/>
      <dgm:spPr/>
      <dgm:t>
        <a:bodyPr/>
        <a:lstStyle/>
        <a:p>
          <a:endParaRPr lang="zh-TW" altLang="en-US"/>
        </a:p>
      </dgm:t>
    </dgm:pt>
    <dgm:pt modelId="{D2AC3E07-B092-49D1-864C-7AB7D1A0FD26}" type="pres">
      <dgm:prSet presAssocID="{5F1593E1-4F2E-45D9-9937-1065CA3F9EE4}" presName="outerComposite" presStyleCnt="0">
        <dgm:presLayoutVars>
          <dgm:chMax val="2"/>
          <dgm:animLvl val="lvl"/>
          <dgm:resizeHandles val="exact"/>
        </dgm:presLayoutVars>
      </dgm:prSet>
      <dgm:spPr/>
      <dgm:t>
        <a:bodyPr/>
        <a:lstStyle/>
        <a:p>
          <a:endParaRPr lang="zh-TW" altLang="en-US"/>
        </a:p>
      </dgm:t>
    </dgm:pt>
    <dgm:pt modelId="{2F14CDC1-293D-4951-9D90-24FDF76DB0DF}" type="pres">
      <dgm:prSet presAssocID="{5F1593E1-4F2E-45D9-9937-1065CA3F9EE4}" presName="dummyMaxCanvas" presStyleCnt="0"/>
      <dgm:spPr/>
    </dgm:pt>
    <dgm:pt modelId="{7A5D64D7-F535-4BD9-BBD1-1F9577A741DA}" type="pres">
      <dgm:prSet presAssocID="{5F1593E1-4F2E-45D9-9937-1065CA3F9EE4}" presName="parentComposite" presStyleCnt="0"/>
      <dgm:spPr/>
    </dgm:pt>
    <dgm:pt modelId="{C7C87F1D-BA6F-4514-B595-25D74114898C}" type="pres">
      <dgm:prSet presAssocID="{5F1593E1-4F2E-45D9-9937-1065CA3F9EE4}" presName="parent1" presStyleLbl="alignAccFollowNode1" presStyleIdx="0" presStyleCnt="4">
        <dgm:presLayoutVars>
          <dgm:chMax val="4"/>
        </dgm:presLayoutVars>
      </dgm:prSet>
      <dgm:spPr/>
      <dgm:t>
        <a:bodyPr/>
        <a:lstStyle/>
        <a:p>
          <a:endParaRPr lang="zh-TW" altLang="en-US"/>
        </a:p>
      </dgm:t>
    </dgm:pt>
    <dgm:pt modelId="{52EAA457-D0EB-4E98-ACB3-7EA88F2A1002}" type="pres">
      <dgm:prSet presAssocID="{5F1593E1-4F2E-45D9-9937-1065CA3F9EE4}" presName="parent2" presStyleLbl="alignAccFollowNode1" presStyleIdx="1" presStyleCnt="4">
        <dgm:presLayoutVars>
          <dgm:chMax val="4"/>
        </dgm:presLayoutVars>
      </dgm:prSet>
      <dgm:spPr/>
      <dgm:t>
        <a:bodyPr/>
        <a:lstStyle/>
        <a:p>
          <a:endParaRPr lang="zh-TW" altLang="en-US"/>
        </a:p>
      </dgm:t>
    </dgm:pt>
    <dgm:pt modelId="{8BECC752-051D-4630-BA82-BBCC79E0584C}" type="pres">
      <dgm:prSet presAssocID="{5F1593E1-4F2E-45D9-9937-1065CA3F9EE4}" presName="childrenComposite" presStyleCnt="0"/>
      <dgm:spPr/>
    </dgm:pt>
    <dgm:pt modelId="{EC7D1637-9740-4461-8106-4AF2D0B5F4B7}" type="pres">
      <dgm:prSet presAssocID="{5F1593E1-4F2E-45D9-9937-1065CA3F9EE4}" presName="dummyMaxCanvas_ChildArea" presStyleCnt="0"/>
      <dgm:spPr/>
    </dgm:pt>
    <dgm:pt modelId="{51FB3BB1-E395-4782-A0D4-CCB2CB96D60D}" type="pres">
      <dgm:prSet presAssocID="{5F1593E1-4F2E-45D9-9937-1065CA3F9EE4}" presName="fulcrum" presStyleLbl="alignAccFollowNode1" presStyleIdx="2" presStyleCnt="4"/>
      <dgm:spPr/>
    </dgm:pt>
    <dgm:pt modelId="{BA8558E1-6FC1-4F05-874A-C9B09A81F032}" type="pres">
      <dgm:prSet presAssocID="{5F1593E1-4F2E-45D9-9937-1065CA3F9EE4}" presName="balance_22" presStyleLbl="alignAccFollowNode1" presStyleIdx="3" presStyleCnt="4">
        <dgm:presLayoutVars>
          <dgm:bulletEnabled val="1"/>
        </dgm:presLayoutVars>
      </dgm:prSet>
      <dgm:spPr/>
    </dgm:pt>
    <dgm:pt modelId="{8FE0DC06-CCD0-4E5F-A15F-D89A72EFC292}" type="pres">
      <dgm:prSet presAssocID="{5F1593E1-4F2E-45D9-9937-1065CA3F9EE4}" presName="right_22_1" presStyleLbl="node1" presStyleIdx="0" presStyleCnt="4">
        <dgm:presLayoutVars>
          <dgm:bulletEnabled val="1"/>
        </dgm:presLayoutVars>
      </dgm:prSet>
      <dgm:spPr/>
      <dgm:t>
        <a:bodyPr/>
        <a:lstStyle/>
        <a:p>
          <a:endParaRPr lang="zh-TW" altLang="en-US"/>
        </a:p>
      </dgm:t>
    </dgm:pt>
    <dgm:pt modelId="{CF8882F5-9809-41AE-9B9E-1AE0FDA01546}" type="pres">
      <dgm:prSet presAssocID="{5F1593E1-4F2E-45D9-9937-1065CA3F9EE4}" presName="right_22_2" presStyleLbl="node1" presStyleIdx="1" presStyleCnt="4">
        <dgm:presLayoutVars>
          <dgm:bulletEnabled val="1"/>
        </dgm:presLayoutVars>
      </dgm:prSet>
      <dgm:spPr/>
      <dgm:t>
        <a:bodyPr/>
        <a:lstStyle/>
        <a:p>
          <a:endParaRPr lang="zh-TW" altLang="en-US"/>
        </a:p>
      </dgm:t>
    </dgm:pt>
    <dgm:pt modelId="{FBAFC01D-7929-4DCA-BEE8-9CDEC56FA416}" type="pres">
      <dgm:prSet presAssocID="{5F1593E1-4F2E-45D9-9937-1065CA3F9EE4}" presName="left_22_1" presStyleLbl="node1" presStyleIdx="2" presStyleCnt="4">
        <dgm:presLayoutVars>
          <dgm:bulletEnabled val="1"/>
        </dgm:presLayoutVars>
      </dgm:prSet>
      <dgm:spPr/>
      <dgm:t>
        <a:bodyPr/>
        <a:lstStyle/>
        <a:p>
          <a:endParaRPr lang="zh-TW" altLang="en-US"/>
        </a:p>
      </dgm:t>
    </dgm:pt>
    <dgm:pt modelId="{6630EDB5-6E2F-45C7-AA2E-64C86C820403}" type="pres">
      <dgm:prSet presAssocID="{5F1593E1-4F2E-45D9-9937-1065CA3F9EE4}" presName="left_22_2" presStyleLbl="node1" presStyleIdx="3" presStyleCnt="4" custScaleX="95758" custScaleY="102604">
        <dgm:presLayoutVars>
          <dgm:bulletEnabled val="1"/>
        </dgm:presLayoutVars>
      </dgm:prSet>
      <dgm:spPr/>
      <dgm:t>
        <a:bodyPr/>
        <a:lstStyle/>
        <a:p>
          <a:endParaRPr lang="zh-TW" altLang="en-US"/>
        </a:p>
      </dgm:t>
    </dgm:pt>
  </dgm:ptLst>
  <dgm:cxnLst>
    <dgm:cxn modelId="{A0DBB882-73EF-4DA9-AD2D-97AF2E88450C}" type="presOf" srcId="{B20D4BFE-0383-4C33-AFB6-EF1C3332AD9A}" destId="{8FE0DC06-CCD0-4E5F-A15F-D89A72EFC292}" srcOrd="0" destOrd="0" presId="urn:microsoft.com/office/officeart/2005/8/layout/balance1"/>
    <dgm:cxn modelId="{24F70BBF-E490-4819-B190-443580E35738}" srcId="{426C69E9-B08A-488A-87C0-77646B46869F}" destId="{B20D4BFE-0383-4C33-AFB6-EF1C3332AD9A}" srcOrd="0" destOrd="0" parTransId="{95271768-C11C-4D00-ADC7-8B04A46667CF}" sibTransId="{70A15121-47D7-489B-9BBC-4A8383401656}"/>
    <dgm:cxn modelId="{9F4962C9-52E9-4A7D-B59A-FB78FB416DF3}" type="presOf" srcId="{1F66C70E-7CFE-4BDE-979B-BE1A2123E9DC}" destId="{C7C87F1D-BA6F-4514-B595-25D74114898C}" srcOrd="0" destOrd="0" presId="urn:microsoft.com/office/officeart/2005/8/layout/balance1"/>
    <dgm:cxn modelId="{D25F4ADD-5AF8-4541-8C47-542B543D9000}" type="presOf" srcId="{0E096F6F-F1BC-4CB8-8126-C3746A1F492B}" destId="{6630EDB5-6E2F-45C7-AA2E-64C86C820403}" srcOrd="0" destOrd="0" presId="urn:microsoft.com/office/officeart/2005/8/layout/balance1"/>
    <dgm:cxn modelId="{02FA0A5B-8763-4CD2-8E54-C9FAA8FE9676}" type="presOf" srcId="{FA5B23F5-D0E8-483A-A053-8A002F8A1FCC}" destId="{CF8882F5-9809-41AE-9B9E-1AE0FDA01546}" srcOrd="0" destOrd="0" presId="urn:microsoft.com/office/officeart/2005/8/layout/balance1"/>
    <dgm:cxn modelId="{CDAD594A-F8B6-4602-A188-302A2625B27F}" srcId="{1F66C70E-7CFE-4BDE-979B-BE1A2123E9DC}" destId="{0E096F6F-F1BC-4CB8-8126-C3746A1F492B}" srcOrd="1" destOrd="0" parTransId="{C340D4E5-0E9E-4B8D-88CE-CBDC6784D28F}" sibTransId="{5660C1D5-A09E-42C4-AAF6-125DE3CE5AED}"/>
    <dgm:cxn modelId="{9C6F808B-6DFC-4854-A589-8280A27FC786}" srcId="{426C69E9-B08A-488A-87C0-77646B46869F}" destId="{FA5B23F5-D0E8-483A-A053-8A002F8A1FCC}" srcOrd="1" destOrd="0" parTransId="{8E602F4B-60FD-4B2B-85C8-1F9898EB9731}" sibTransId="{F58CEE5D-8A30-440E-B946-CEBDEC6C371B}"/>
    <dgm:cxn modelId="{C1CBE895-EB1D-4D7C-8CED-F020E6EDCBEC}" type="presOf" srcId="{9B33EF36-C5F7-42E3-A812-9484280403EB}" destId="{FBAFC01D-7929-4DCA-BEE8-9CDEC56FA416}" srcOrd="0" destOrd="0" presId="urn:microsoft.com/office/officeart/2005/8/layout/balance1"/>
    <dgm:cxn modelId="{E6C3AB0D-5F1E-4861-B423-EC5BD3FE2ABC}" srcId="{1F66C70E-7CFE-4BDE-979B-BE1A2123E9DC}" destId="{9B33EF36-C5F7-42E3-A812-9484280403EB}" srcOrd="0" destOrd="0" parTransId="{3E70B1DB-FE4B-4FB0-BF26-6C1E4E6B9B1A}" sibTransId="{79E6ECF6-EC6B-4470-A028-6A928C22CA05}"/>
    <dgm:cxn modelId="{7D98CAB7-7CC4-4BE3-8A74-40D9114B0576}" type="presOf" srcId="{5F1593E1-4F2E-45D9-9937-1065CA3F9EE4}" destId="{D2AC3E07-B092-49D1-864C-7AB7D1A0FD26}" srcOrd="0" destOrd="0" presId="urn:microsoft.com/office/officeart/2005/8/layout/balance1"/>
    <dgm:cxn modelId="{49F9CF7A-95F2-44C0-8005-F13E8FDED4C7}" srcId="{5F1593E1-4F2E-45D9-9937-1065CA3F9EE4}" destId="{426C69E9-B08A-488A-87C0-77646B46869F}" srcOrd="1" destOrd="0" parTransId="{80106D20-C98B-4B61-988D-98AD43500D6B}" sibTransId="{C3992204-B57E-46DA-BEEF-D0235E7605C6}"/>
    <dgm:cxn modelId="{C6C8A6FA-7A25-4054-9D46-AA7223F96E94}" type="presOf" srcId="{426C69E9-B08A-488A-87C0-77646B46869F}" destId="{52EAA457-D0EB-4E98-ACB3-7EA88F2A1002}" srcOrd="0" destOrd="0" presId="urn:microsoft.com/office/officeart/2005/8/layout/balance1"/>
    <dgm:cxn modelId="{54002E1E-E4C4-4E65-8C44-5A3EC154DB3C}" srcId="{5F1593E1-4F2E-45D9-9937-1065CA3F9EE4}" destId="{1F66C70E-7CFE-4BDE-979B-BE1A2123E9DC}" srcOrd="0" destOrd="0" parTransId="{BB411DDF-0315-4998-B745-69534A496CCE}" sibTransId="{010433DA-903A-4980-8F94-201128A713BD}"/>
    <dgm:cxn modelId="{BAB891B4-B1F5-4278-B39F-59214EF32ED9}" type="presParOf" srcId="{D2AC3E07-B092-49D1-864C-7AB7D1A0FD26}" destId="{2F14CDC1-293D-4951-9D90-24FDF76DB0DF}" srcOrd="0" destOrd="0" presId="urn:microsoft.com/office/officeart/2005/8/layout/balance1"/>
    <dgm:cxn modelId="{1B8BD36E-CF1C-4328-ADD8-863EBA505DF9}" type="presParOf" srcId="{D2AC3E07-B092-49D1-864C-7AB7D1A0FD26}" destId="{7A5D64D7-F535-4BD9-BBD1-1F9577A741DA}" srcOrd="1" destOrd="0" presId="urn:microsoft.com/office/officeart/2005/8/layout/balance1"/>
    <dgm:cxn modelId="{325A40C5-37B4-4443-BB83-1471FC295E9C}" type="presParOf" srcId="{7A5D64D7-F535-4BD9-BBD1-1F9577A741DA}" destId="{C7C87F1D-BA6F-4514-B595-25D74114898C}" srcOrd="0" destOrd="0" presId="urn:microsoft.com/office/officeart/2005/8/layout/balance1"/>
    <dgm:cxn modelId="{FCBE6D5B-29E9-43A9-B725-F504824056DF}" type="presParOf" srcId="{7A5D64D7-F535-4BD9-BBD1-1F9577A741DA}" destId="{52EAA457-D0EB-4E98-ACB3-7EA88F2A1002}" srcOrd="1" destOrd="0" presId="urn:microsoft.com/office/officeart/2005/8/layout/balance1"/>
    <dgm:cxn modelId="{EFDBADD9-983D-414A-A5CA-BC7E73D5CEE6}" type="presParOf" srcId="{D2AC3E07-B092-49D1-864C-7AB7D1A0FD26}" destId="{8BECC752-051D-4630-BA82-BBCC79E0584C}" srcOrd="2" destOrd="0" presId="urn:microsoft.com/office/officeart/2005/8/layout/balance1"/>
    <dgm:cxn modelId="{BE45F5B8-C0D9-4C4E-A3BA-3EEC03D98D00}" type="presParOf" srcId="{8BECC752-051D-4630-BA82-BBCC79E0584C}" destId="{EC7D1637-9740-4461-8106-4AF2D0B5F4B7}" srcOrd="0" destOrd="0" presId="urn:microsoft.com/office/officeart/2005/8/layout/balance1"/>
    <dgm:cxn modelId="{70387745-EDE7-4D5D-B5E7-3FE2A8200A02}" type="presParOf" srcId="{8BECC752-051D-4630-BA82-BBCC79E0584C}" destId="{51FB3BB1-E395-4782-A0D4-CCB2CB96D60D}" srcOrd="1" destOrd="0" presId="urn:microsoft.com/office/officeart/2005/8/layout/balance1"/>
    <dgm:cxn modelId="{0277C295-5203-4A0A-9AB8-DF69B5168DDE}" type="presParOf" srcId="{8BECC752-051D-4630-BA82-BBCC79E0584C}" destId="{BA8558E1-6FC1-4F05-874A-C9B09A81F032}" srcOrd="2" destOrd="0" presId="urn:microsoft.com/office/officeart/2005/8/layout/balance1"/>
    <dgm:cxn modelId="{DFB148EE-B33C-4092-A6D8-5B1C138E3ED5}" type="presParOf" srcId="{8BECC752-051D-4630-BA82-BBCC79E0584C}" destId="{8FE0DC06-CCD0-4E5F-A15F-D89A72EFC292}" srcOrd="3" destOrd="0" presId="urn:microsoft.com/office/officeart/2005/8/layout/balance1"/>
    <dgm:cxn modelId="{2BA191DE-C452-4301-B9B8-F77C4020B7EC}" type="presParOf" srcId="{8BECC752-051D-4630-BA82-BBCC79E0584C}" destId="{CF8882F5-9809-41AE-9B9E-1AE0FDA01546}" srcOrd="4" destOrd="0" presId="urn:microsoft.com/office/officeart/2005/8/layout/balance1"/>
    <dgm:cxn modelId="{40C5C8EA-15F9-48FF-BFE8-B22CAB8503C9}" type="presParOf" srcId="{8BECC752-051D-4630-BA82-BBCC79E0584C}" destId="{FBAFC01D-7929-4DCA-BEE8-9CDEC56FA416}" srcOrd="5" destOrd="0" presId="urn:microsoft.com/office/officeart/2005/8/layout/balance1"/>
    <dgm:cxn modelId="{A5BA93AC-11F6-414B-82A7-17A2A312E6DA}" type="presParOf" srcId="{8BECC752-051D-4630-BA82-BBCC79E0584C}" destId="{6630EDB5-6E2F-45C7-AA2E-64C86C82040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151"/>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127450" y="33781"/>
          <a:ext cx="1987803" cy="1104335"/>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九年一貫</a:t>
          </a:r>
          <a:endParaRPr lang="zh-TW" altLang="en-US" sz="2700" kern="1200" dirty="0"/>
        </a:p>
      </dsp:txBody>
      <dsp:txXfrm>
        <a:off x="2159795" y="66126"/>
        <a:ext cx="1923113" cy="1039645"/>
      </dsp:txXfrm>
    </dsp:sp>
    <dsp:sp modelId="{52EAA457-D0EB-4E98-ACB3-7EA88F2A1002}">
      <dsp:nvSpPr>
        <dsp:cNvPr id="0" name=""/>
        <dsp:cNvSpPr/>
      </dsp:nvSpPr>
      <dsp:spPr>
        <a:xfrm>
          <a:off x="4998722" y="33781"/>
          <a:ext cx="1987803" cy="1104335"/>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十二年國教</a:t>
          </a:r>
          <a:endParaRPr lang="zh-TW" altLang="en-US" sz="2700" kern="1200" dirty="0"/>
        </a:p>
      </dsp:txBody>
      <dsp:txXfrm>
        <a:off x="5031067" y="66126"/>
        <a:ext cx="1923113" cy="1039645"/>
      </dsp:txXfrm>
    </dsp:sp>
    <dsp:sp modelId="{51FB3BB1-E395-4782-A0D4-CCB2CB96D60D}">
      <dsp:nvSpPr>
        <dsp:cNvPr id="0" name=""/>
        <dsp:cNvSpPr/>
      </dsp:nvSpPr>
      <dsp:spPr>
        <a:xfrm>
          <a:off x="4075299" y="4727206"/>
          <a:ext cx="828251" cy="828251"/>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004670" y="4380445"/>
          <a:ext cx="4969508" cy="33571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4464730" y="2927140"/>
          <a:ext cx="2920659" cy="1413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科技領域   </a:t>
          </a:r>
          <a:endParaRPr lang="en-US" altLang="zh-TW" sz="2200" kern="1200" dirty="0" smtClean="0"/>
        </a:p>
        <a:p>
          <a:pPr lvl="0" algn="ctr" defTabSz="977900">
            <a:lnSpc>
              <a:spcPct val="90000"/>
            </a:lnSpc>
            <a:spcBef>
              <a:spcPct val="0"/>
            </a:spcBef>
            <a:spcAft>
              <a:spcPct val="35000"/>
            </a:spcAft>
          </a:pPr>
          <a:r>
            <a:rPr lang="zh-TW" altLang="en-US" sz="2200" kern="1200" dirty="0" smtClean="0"/>
            <a:t> </a:t>
          </a:r>
          <a:r>
            <a:rPr lang="en-US" altLang="zh-TW" sz="2200" kern="1200" dirty="0" smtClean="0"/>
            <a:t>(</a:t>
          </a:r>
          <a:r>
            <a:rPr lang="zh-TW" altLang="en-US" sz="2200" kern="1200" dirty="0" smtClean="0"/>
            <a:t>資訊教育</a:t>
          </a:r>
          <a:r>
            <a:rPr lang="en-US" altLang="zh-TW" sz="2200" kern="1200" dirty="0" smtClean="0"/>
            <a:t>+</a:t>
          </a:r>
          <a:r>
            <a:rPr lang="zh-TW" altLang="en-US" sz="2200" kern="1200" dirty="0" smtClean="0"/>
            <a:t>生活科技</a:t>
          </a:r>
          <a:r>
            <a:rPr lang="en-US" altLang="zh-TW" sz="2200" kern="1200" dirty="0" smtClean="0"/>
            <a:t>)</a:t>
          </a:r>
          <a:endParaRPr lang="zh-TW" altLang="en-US" sz="2200" kern="1200" dirty="0"/>
        </a:p>
      </dsp:txBody>
      <dsp:txXfrm>
        <a:off x="4533734" y="2996144"/>
        <a:ext cx="2782651" cy="1275541"/>
      </dsp:txXfrm>
    </dsp:sp>
    <dsp:sp modelId="{CF8882F5-9809-41AE-9B9E-1AE0FDA01546}">
      <dsp:nvSpPr>
        <dsp:cNvPr id="0" name=""/>
        <dsp:cNvSpPr/>
      </dsp:nvSpPr>
      <dsp:spPr>
        <a:xfrm>
          <a:off x="4568026" y="1447331"/>
          <a:ext cx="2714067" cy="14135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語文領域 新增本土語文、     新住民語文</a:t>
          </a:r>
          <a:endParaRPr lang="zh-TW" altLang="en-US" sz="2800" kern="1200" dirty="0"/>
        </a:p>
      </dsp:txBody>
      <dsp:txXfrm>
        <a:off x="4637030" y="1516335"/>
        <a:ext cx="2576059" cy="1275541"/>
      </dsp:txXfrm>
    </dsp:sp>
    <dsp:sp modelId="{FBAFC01D-7929-4DCA-BEE8-9CDEC56FA416}">
      <dsp:nvSpPr>
        <dsp:cNvPr id="0" name=""/>
        <dsp:cNvSpPr/>
      </dsp:nvSpPr>
      <dsp:spPr>
        <a:xfrm>
          <a:off x="2059887" y="2927140"/>
          <a:ext cx="1987803" cy="141354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自然與生活科技領域</a:t>
          </a:r>
          <a:endParaRPr lang="zh-TW" altLang="en-US" sz="2200" kern="1200" dirty="0"/>
        </a:p>
      </dsp:txBody>
      <dsp:txXfrm>
        <a:off x="2128891" y="2996144"/>
        <a:ext cx="1849795" cy="1275541"/>
      </dsp:txXfrm>
    </dsp:sp>
    <dsp:sp modelId="{6630EDB5-6E2F-45C7-AA2E-64C86C820403}">
      <dsp:nvSpPr>
        <dsp:cNvPr id="0" name=""/>
        <dsp:cNvSpPr/>
      </dsp:nvSpPr>
      <dsp:spPr>
        <a:xfrm>
          <a:off x="2102048" y="1428926"/>
          <a:ext cx="1903480" cy="145035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語文領域</a:t>
          </a:r>
          <a:endParaRPr lang="zh-TW" altLang="en-US" sz="2800" kern="1200" dirty="0"/>
        </a:p>
      </dsp:txBody>
      <dsp:txXfrm>
        <a:off x="2172849" y="1499727"/>
        <a:ext cx="1761878" cy="13087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182190" y="31609"/>
          <a:ext cx="2800699" cy="1211492"/>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九年一貫</a:t>
          </a:r>
          <a:endParaRPr lang="zh-TW" altLang="en-US" sz="3500" kern="1200" dirty="0"/>
        </a:p>
      </dsp:txBody>
      <dsp:txXfrm>
        <a:off x="2217673" y="67092"/>
        <a:ext cx="2729733" cy="1140526"/>
      </dsp:txXfrm>
    </dsp:sp>
    <dsp:sp modelId="{52EAA457-D0EB-4E98-ACB3-7EA88F2A1002}">
      <dsp:nvSpPr>
        <dsp:cNvPr id="0" name=""/>
        <dsp:cNvSpPr/>
      </dsp:nvSpPr>
      <dsp:spPr>
        <a:xfrm>
          <a:off x="5349886" y="31609"/>
          <a:ext cx="2765066" cy="1211492"/>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十二年國教</a:t>
          </a:r>
          <a:endParaRPr lang="zh-TW" altLang="en-US" sz="3500" kern="1200" dirty="0"/>
        </a:p>
      </dsp:txBody>
      <dsp:txXfrm>
        <a:off x="5385369" y="67092"/>
        <a:ext cx="2694100" cy="1140526"/>
      </dsp:txXfrm>
    </dsp:sp>
    <dsp:sp modelId="{51FB3BB1-E395-4782-A0D4-CCB2CB96D60D}">
      <dsp:nvSpPr>
        <dsp:cNvPr id="0" name=""/>
        <dsp:cNvSpPr/>
      </dsp:nvSpPr>
      <dsp:spPr>
        <a:xfrm>
          <a:off x="4757480" y="5180451"/>
          <a:ext cx="908619" cy="908619"/>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5FC91A-D3B1-4710-8C47-99549777C60B}">
      <dsp:nvSpPr>
        <dsp:cNvPr id="0" name=""/>
        <dsp:cNvSpPr/>
      </dsp:nvSpPr>
      <dsp:spPr>
        <a:xfrm>
          <a:off x="2485932" y="4800043"/>
          <a:ext cx="5451715" cy="368293"/>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61D5BA-DA49-48C9-934E-0C1F954AB9A6}">
      <dsp:nvSpPr>
        <dsp:cNvPr id="0" name=""/>
        <dsp:cNvSpPr/>
      </dsp:nvSpPr>
      <dsp:spPr>
        <a:xfrm>
          <a:off x="5292960" y="3738775"/>
          <a:ext cx="2987540" cy="10176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健康教育與體育</a:t>
          </a:r>
          <a:endParaRPr lang="zh-TW" altLang="en-US" sz="2300" kern="1200" dirty="0"/>
        </a:p>
      </dsp:txBody>
      <dsp:txXfrm>
        <a:off x="5342638" y="3788453"/>
        <a:ext cx="2888184" cy="918297"/>
      </dsp:txXfrm>
    </dsp:sp>
    <dsp:sp modelId="{1A4ADAE9-8F0A-4118-A538-527EA07A047B}">
      <dsp:nvSpPr>
        <dsp:cNvPr id="0" name=""/>
        <dsp:cNvSpPr/>
      </dsp:nvSpPr>
      <dsp:spPr>
        <a:xfrm>
          <a:off x="5294661" y="2648432"/>
          <a:ext cx="2984138" cy="101765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國小第一階段整併    生活課程</a:t>
          </a:r>
          <a:r>
            <a:rPr lang="en-US" altLang="zh-TW" sz="2300" kern="1200" dirty="0" smtClean="0"/>
            <a:t>+</a:t>
          </a:r>
          <a:r>
            <a:rPr lang="zh-TW" altLang="en-US" sz="2300" kern="1200" dirty="0" smtClean="0"/>
            <a:t>綜合活動</a:t>
          </a:r>
          <a:endParaRPr lang="zh-TW" altLang="en-US" sz="2300" kern="1200" dirty="0"/>
        </a:p>
      </dsp:txBody>
      <dsp:txXfrm>
        <a:off x="5344339" y="2698110"/>
        <a:ext cx="2884782" cy="918297"/>
      </dsp:txXfrm>
    </dsp:sp>
    <dsp:sp modelId="{B1361A00-0B0F-4E9B-89D7-E7F603F24291}">
      <dsp:nvSpPr>
        <dsp:cNvPr id="0" name=""/>
        <dsp:cNvSpPr/>
      </dsp:nvSpPr>
      <dsp:spPr>
        <a:xfrm>
          <a:off x="5301639" y="1471197"/>
          <a:ext cx="2970181" cy="119143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藝術領域</a:t>
          </a:r>
          <a:endParaRPr lang="zh-TW" altLang="en-US" sz="2800" kern="1200" dirty="0"/>
        </a:p>
      </dsp:txBody>
      <dsp:txXfrm>
        <a:off x="5359800" y="1529358"/>
        <a:ext cx="2853859" cy="1075116"/>
      </dsp:txXfrm>
    </dsp:sp>
    <dsp:sp modelId="{FA33489F-F0D4-4EA2-9F7C-7A556F89EAD8}">
      <dsp:nvSpPr>
        <dsp:cNvPr id="0" name=""/>
        <dsp:cNvSpPr/>
      </dsp:nvSpPr>
      <dsp:spPr>
        <a:xfrm>
          <a:off x="2017112" y="3738775"/>
          <a:ext cx="3239474" cy="101765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健康與體育</a:t>
          </a:r>
          <a:endParaRPr lang="zh-TW" altLang="en-US" sz="2300" kern="1200" dirty="0"/>
        </a:p>
      </dsp:txBody>
      <dsp:txXfrm>
        <a:off x="2066790" y="3788453"/>
        <a:ext cx="3140118" cy="918297"/>
      </dsp:txXfrm>
    </dsp:sp>
    <dsp:sp modelId="{78449E31-D863-4E47-B882-862580D4E015}">
      <dsp:nvSpPr>
        <dsp:cNvPr id="0" name=""/>
        <dsp:cNvSpPr/>
      </dsp:nvSpPr>
      <dsp:spPr>
        <a:xfrm>
          <a:off x="2016643" y="2642158"/>
          <a:ext cx="3240412" cy="103020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生活課程與綜合活動  分開</a:t>
          </a:r>
          <a:endParaRPr lang="zh-TW" altLang="en-US" sz="2300" kern="1200" dirty="0"/>
        </a:p>
      </dsp:txBody>
      <dsp:txXfrm>
        <a:off x="2066933" y="2692448"/>
        <a:ext cx="3139832" cy="929621"/>
      </dsp:txXfrm>
    </dsp:sp>
    <dsp:sp modelId="{9A457154-725E-4535-9E14-8DC1DB288758}">
      <dsp:nvSpPr>
        <dsp:cNvPr id="0" name=""/>
        <dsp:cNvSpPr/>
      </dsp:nvSpPr>
      <dsp:spPr>
        <a:xfrm>
          <a:off x="2026271" y="1465447"/>
          <a:ext cx="3221157" cy="12029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藝術與人文領域</a:t>
          </a:r>
          <a:endParaRPr lang="zh-TW" altLang="en-US" sz="2800" kern="1200" dirty="0"/>
        </a:p>
      </dsp:txBody>
      <dsp:txXfrm>
        <a:off x="2084994" y="1524170"/>
        <a:ext cx="3103711" cy="10854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151232" y="0"/>
          <a:ext cx="2829928" cy="1224136"/>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smtClean="0"/>
            <a:t>九年一貫</a:t>
          </a:r>
          <a:endParaRPr lang="zh-TW" altLang="en-US" sz="3700" kern="1200" dirty="0"/>
        </a:p>
      </dsp:txBody>
      <dsp:txXfrm>
        <a:off x="2187086" y="35854"/>
        <a:ext cx="2758220" cy="1152428"/>
      </dsp:txXfrm>
    </dsp:sp>
    <dsp:sp modelId="{52EAA457-D0EB-4E98-ACB3-7EA88F2A1002}">
      <dsp:nvSpPr>
        <dsp:cNvPr id="0" name=""/>
        <dsp:cNvSpPr/>
      </dsp:nvSpPr>
      <dsp:spPr>
        <a:xfrm>
          <a:off x="5351987" y="0"/>
          <a:ext cx="2793923" cy="1224136"/>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smtClean="0"/>
            <a:t>十二年國教</a:t>
          </a:r>
          <a:endParaRPr lang="zh-TW" altLang="en-US" sz="3700" kern="1200" dirty="0"/>
        </a:p>
      </dsp:txBody>
      <dsp:txXfrm>
        <a:off x="5387841" y="35854"/>
        <a:ext cx="2722215" cy="1152428"/>
      </dsp:txXfrm>
    </dsp:sp>
    <dsp:sp modelId="{51FB3BB1-E395-4782-A0D4-CCB2CB96D60D}">
      <dsp:nvSpPr>
        <dsp:cNvPr id="0" name=""/>
        <dsp:cNvSpPr/>
      </dsp:nvSpPr>
      <dsp:spPr>
        <a:xfrm>
          <a:off x="4614627" y="5202577"/>
          <a:ext cx="918102" cy="918102"/>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319372" y="4818199"/>
          <a:ext cx="5508612" cy="37213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5046305" y="3207236"/>
          <a:ext cx="3237499" cy="15668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t>國小第一階段</a:t>
          </a:r>
          <a:r>
            <a:rPr lang="en-US" altLang="zh-TW" sz="2400" kern="1200" dirty="0" smtClean="0"/>
            <a:t/>
          </a:r>
          <a:br>
            <a:rPr lang="en-US" altLang="zh-TW" sz="2400" kern="1200" dirty="0" smtClean="0"/>
          </a:br>
          <a:r>
            <a:rPr lang="zh-TW" altLang="en-US" sz="2400" b="1" kern="1200" dirty="0" smtClean="0">
              <a:solidFill>
                <a:srgbClr val="FFFF00"/>
              </a:solidFill>
            </a:rPr>
            <a:t>國語文</a:t>
          </a:r>
          <a:r>
            <a:rPr lang="zh-TW" altLang="en-US" sz="2400" kern="1200" dirty="0" smtClean="0"/>
            <a:t>增加為</a:t>
          </a:r>
          <a:r>
            <a:rPr lang="en-US" altLang="zh-TW" sz="2400" kern="1200" dirty="0" smtClean="0"/>
            <a:t>6</a:t>
          </a:r>
          <a:r>
            <a:rPr lang="zh-TW" altLang="en-US" sz="2400" kern="1200" dirty="0" smtClean="0"/>
            <a:t>節課</a:t>
          </a:r>
          <a:endParaRPr lang="zh-TW" altLang="en-US" sz="2400" kern="1200" dirty="0"/>
        </a:p>
      </dsp:txBody>
      <dsp:txXfrm>
        <a:off x="5122794" y="3283725"/>
        <a:ext cx="3084521" cy="1413916"/>
      </dsp:txXfrm>
    </dsp:sp>
    <dsp:sp modelId="{CF8882F5-9809-41AE-9B9E-1AE0FDA01546}">
      <dsp:nvSpPr>
        <dsp:cNvPr id="0" name=""/>
        <dsp:cNvSpPr/>
      </dsp:nvSpPr>
      <dsp:spPr>
        <a:xfrm>
          <a:off x="5049192" y="1566894"/>
          <a:ext cx="3231726" cy="156689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固定學習節數</a:t>
          </a:r>
          <a:endParaRPr lang="zh-TW" altLang="en-US" sz="2800" kern="1200" dirty="0"/>
        </a:p>
      </dsp:txBody>
      <dsp:txXfrm>
        <a:off x="5125681" y="1643383"/>
        <a:ext cx="3078748" cy="1413916"/>
      </dsp:txXfrm>
    </dsp:sp>
    <dsp:sp modelId="{FBAFC01D-7929-4DCA-BEE8-9CDEC56FA416}">
      <dsp:nvSpPr>
        <dsp:cNvPr id="0" name=""/>
        <dsp:cNvSpPr/>
      </dsp:nvSpPr>
      <dsp:spPr>
        <a:xfrm>
          <a:off x="2140062" y="3207236"/>
          <a:ext cx="2684478" cy="156689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smtClean="0"/>
            <a:t>國小第一階段</a:t>
          </a:r>
          <a:r>
            <a:rPr lang="en-US" altLang="zh-TW" sz="2400" kern="1200" dirty="0" smtClean="0"/>
            <a:t/>
          </a:r>
          <a:br>
            <a:rPr lang="en-US" altLang="zh-TW" sz="2400" kern="1200" dirty="0" smtClean="0"/>
          </a:br>
          <a:r>
            <a:rPr lang="zh-TW" altLang="en-US" sz="2400" b="1" kern="1200" dirty="0" smtClean="0">
              <a:solidFill>
                <a:srgbClr val="FFFF00"/>
              </a:solidFill>
            </a:rPr>
            <a:t>國語文</a:t>
          </a:r>
          <a:r>
            <a:rPr lang="zh-TW" altLang="en-US" sz="2400" kern="1200" dirty="0" smtClean="0"/>
            <a:t>最高</a:t>
          </a:r>
          <a:r>
            <a:rPr lang="en-US" altLang="zh-TW" sz="2400" kern="1200" dirty="0" smtClean="0"/>
            <a:t>5</a:t>
          </a:r>
          <a:r>
            <a:rPr lang="zh-TW" altLang="en-US" sz="2400" kern="1200" dirty="0" smtClean="0"/>
            <a:t>節課</a:t>
          </a:r>
          <a:endParaRPr lang="zh-TW" altLang="en-US" sz="2400" kern="1200" dirty="0"/>
        </a:p>
      </dsp:txBody>
      <dsp:txXfrm>
        <a:off x="2216551" y="3283725"/>
        <a:ext cx="2531500" cy="1413916"/>
      </dsp:txXfrm>
    </dsp:sp>
    <dsp:sp modelId="{6630EDB5-6E2F-45C7-AA2E-64C86C820403}">
      <dsp:nvSpPr>
        <dsp:cNvPr id="0" name=""/>
        <dsp:cNvSpPr/>
      </dsp:nvSpPr>
      <dsp:spPr>
        <a:xfrm>
          <a:off x="2140062" y="1546493"/>
          <a:ext cx="2684478" cy="16076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彈性比例制</a:t>
          </a:r>
          <a:endParaRPr lang="zh-TW" altLang="en-US" sz="2800" kern="1200" dirty="0"/>
        </a:p>
      </dsp:txBody>
      <dsp:txXfrm>
        <a:off x="2218543" y="1624974"/>
        <a:ext cx="2527516" cy="145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277264" y="12720"/>
          <a:ext cx="2455747" cy="1062277"/>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smtClean="0"/>
            <a:t>九年一貫</a:t>
          </a:r>
          <a:endParaRPr lang="zh-TW" altLang="en-US" sz="3000" kern="1200" dirty="0"/>
        </a:p>
      </dsp:txBody>
      <dsp:txXfrm>
        <a:off x="2308377" y="43833"/>
        <a:ext cx="2393521" cy="1000051"/>
      </dsp:txXfrm>
    </dsp:sp>
    <dsp:sp modelId="{52EAA457-D0EB-4E98-ACB3-7EA88F2A1002}">
      <dsp:nvSpPr>
        <dsp:cNvPr id="0" name=""/>
        <dsp:cNvSpPr/>
      </dsp:nvSpPr>
      <dsp:spPr>
        <a:xfrm>
          <a:off x="5054807" y="12720"/>
          <a:ext cx="2424503" cy="1062277"/>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smtClean="0"/>
            <a:t>十二年國教</a:t>
          </a:r>
          <a:endParaRPr lang="zh-TW" altLang="en-US" sz="3000" kern="1200" dirty="0"/>
        </a:p>
      </dsp:txBody>
      <dsp:txXfrm>
        <a:off x="5085920" y="43833"/>
        <a:ext cx="2362277" cy="1000051"/>
      </dsp:txXfrm>
    </dsp:sp>
    <dsp:sp modelId="{51FB3BB1-E395-4782-A0D4-CCB2CB96D60D}">
      <dsp:nvSpPr>
        <dsp:cNvPr id="0" name=""/>
        <dsp:cNvSpPr/>
      </dsp:nvSpPr>
      <dsp:spPr>
        <a:xfrm>
          <a:off x="4454493" y="4527399"/>
          <a:ext cx="796708" cy="796708"/>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462723" y="4193844"/>
          <a:ext cx="4780248" cy="32293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4829093" y="2795887"/>
          <a:ext cx="2809428" cy="13597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國小第一階段</a:t>
          </a:r>
          <a:r>
            <a:rPr lang="en-US" altLang="zh-TW" sz="2300" kern="1200" dirty="0" smtClean="0"/>
            <a:t/>
          </a:r>
          <a:br>
            <a:rPr lang="en-US" altLang="zh-TW" sz="2300" kern="1200" dirty="0" smtClean="0"/>
          </a:br>
          <a:r>
            <a:rPr lang="zh-TW" altLang="en-US" sz="2300" b="1" kern="1200" dirty="0" smtClean="0">
              <a:solidFill>
                <a:srgbClr val="FFFF00"/>
              </a:solidFill>
            </a:rPr>
            <a:t>國語文</a:t>
          </a:r>
          <a:r>
            <a:rPr lang="zh-TW" altLang="en-US" sz="2300" kern="1200" dirty="0" smtClean="0"/>
            <a:t>增加為</a:t>
          </a:r>
          <a:r>
            <a:rPr lang="en-US" altLang="zh-TW" sz="2300" kern="1200" dirty="0" smtClean="0"/>
            <a:t>6</a:t>
          </a:r>
          <a:r>
            <a:rPr lang="zh-TW" altLang="en-US" sz="2300" kern="1200" dirty="0" smtClean="0"/>
            <a:t>節課</a:t>
          </a:r>
          <a:endParaRPr lang="zh-TW" altLang="en-US" sz="2300" kern="1200" dirty="0"/>
        </a:p>
      </dsp:txBody>
      <dsp:txXfrm>
        <a:off x="4895469" y="2862263"/>
        <a:ext cx="2676676" cy="1226963"/>
      </dsp:txXfrm>
    </dsp:sp>
    <dsp:sp modelId="{CF8882F5-9809-41AE-9B9E-1AE0FDA01546}">
      <dsp:nvSpPr>
        <dsp:cNvPr id="0" name=""/>
        <dsp:cNvSpPr/>
      </dsp:nvSpPr>
      <dsp:spPr>
        <a:xfrm>
          <a:off x="4880013" y="1372435"/>
          <a:ext cx="2707590" cy="135971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固定學習節數</a:t>
          </a:r>
          <a:endParaRPr lang="zh-TW" altLang="en-US" sz="2800" kern="1200" dirty="0"/>
        </a:p>
      </dsp:txBody>
      <dsp:txXfrm>
        <a:off x="4946389" y="1438811"/>
        <a:ext cx="2574838" cy="1226963"/>
      </dsp:txXfrm>
    </dsp:sp>
    <dsp:sp modelId="{FBAFC01D-7929-4DCA-BEE8-9CDEC56FA416}">
      <dsp:nvSpPr>
        <dsp:cNvPr id="0" name=""/>
        <dsp:cNvSpPr/>
      </dsp:nvSpPr>
      <dsp:spPr>
        <a:xfrm>
          <a:off x="2118053" y="2795887"/>
          <a:ext cx="2707666" cy="135971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國小第一階段</a:t>
          </a:r>
          <a:r>
            <a:rPr lang="en-US" altLang="zh-TW" sz="2200" kern="1200" dirty="0" smtClean="0"/>
            <a:t/>
          </a:r>
          <a:br>
            <a:rPr lang="en-US" altLang="zh-TW" sz="2200" kern="1200" dirty="0" smtClean="0"/>
          </a:br>
          <a:r>
            <a:rPr lang="zh-TW" altLang="en-US" sz="2200" b="1" kern="1200" dirty="0" smtClean="0">
              <a:solidFill>
                <a:srgbClr val="FFFF00"/>
              </a:solidFill>
            </a:rPr>
            <a:t>國語文</a:t>
          </a:r>
          <a:r>
            <a:rPr lang="zh-TW" altLang="en-US" sz="2200" kern="1200" dirty="0" smtClean="0"/>
            <a:t>最高</a:t>
          </a:r>
          <a:r>
            <a:rPr lang="en-US" altLang="zh-TW" sz="2200" kern="1200" dirty="0" smtClean="0"/>
            <a:t>5</a:t>
          </a:r>
          <a:r>
            <a:rPr lang="zh-TW" altLang="en-US" sz="2200" kern="1200" dirty="0" smtClean="0"/>
            <a:t>節課</a:t>
          </a:r>
          <a:endParaRPr lang="zh-TW" altLang="en-US" sz="2200" kern="1200" dirty="0"/>
        </a:p>
      </dsp:txBody>
      <dsp:txXfrm>
        <a:off x="2184429" y="2862263"/>
        <a:ext cx="2574914" cy="1226963"/>
      </dsp:txXfrm>
    </dsp:sp>
    <dsp:sp modelId="{6630EDB5-6E2F-45C7-AA2E-64C86C820403}">
      <dsp:nvSpPr>
        <dsp:cNvPr id="0" name=""/>
        <dsp:cNvSpPr/>
      </dsp:nvSpPr>
      <dsp:spPr>
        <a:xfrm>
          <a:off x="2151094" y="1354731"/>
          <a:ext cx="2641584" cy="139512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彈性比例制</a:t>
          </a:r>
          <a:endParaRPr lang="zh-TW" altLang="en-US" sz="2800" kern="1200" dirty="0"/>
        </a:p>
      </dsp:txBody>
      <dsp:txXfrm>
        <a:off x="2219198" y="1422835"/>
        <a:ext cx="2505376" cy="12589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265464" y="672"/>
          <a:ext cx="2466888" cy="1067096"/>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smtClean="0"/>
            <a:t>九年一貫</a:t>
          </a:r>
          <a:endParaRPr lang="zh-TW" altLang="en-US" sz="3000" kern="1200" dirty="0"/>
        </a:p>
      </dsp:txBody>
      <dsp:txXfrm>
        <a:off x="2296718" y="31926"/>
        <a:ext cx="2404380" cy="1004588"/>
      </dsp:txXfrm>
    </dsp:sp>
    <dsp:sp modelId="{52EAA457-D0EB-4E98-ACB3-7EA88F2A1002}">
      <dsp:nvSpPr>
        <dsp:cNvPr id="0" name=""/>
        <dsp:cNvSpPr/>
      </dsp:nvSpPr>
      <dsp:spPr>
        <a:xfrm>
          <a:off x="5055608" y="672"/>
          <a:ext cx="2435503" cy="1067096"/>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smtClean="0"/>
            <a:t>十二年國教</a:t>
          </a:r>
          <a:endParaRPr lang="zh-TW" altLang="en-US" sz="3000" kern="1200" dirty="0"/>
        </a:p>
      </dsp:txBody>
      <dsp:txXfrm>
        <a:off x="5086862" y="31926"/>
        <a:ext cx="2372995" cy="1004588"/>
      </dsp:txXfrm>
    </dsp:sp>
    <dsp:sp modelId="{51FB3BB1-E395-4782-A0D4-CCB2CB96D60D}">
      <dsp:nvSpPr>
        <dsp:cNvPr id="0" name=""/>
        <dsp:cNvSpPr/>
      </dsp:nvSpPr>
      <dsp:spPr>
        <a:xfrm>
          <a:off x="4479471" y="4535833"/>
          <a:ext cx="800322" cy="800322"/>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478664" y="4200764"/>
          <a:ext cx="4801935" cy="32439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4855771" y="2796465"/>
          <a:ext cx="2822174" cy="136588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國小一二階段</a:t>
          </a:r>
          <a:r>
            <a:rPr lang="en-US" altLang="zh-TW" sz="2800" kern="1200" dirty="0" smtClean="0"/>
            <a:t/>
          </a:r>
          <a:br>
            <a:rPr lang="en-US" altLang="zh-TW" sz="2800" kern="1200" dirty="0" smtClean="0"/>
          </a:br>
          <a:r>
            <a:rPr lang="zh-TW" altLang="en-US" sz="2800" kern="1200" dirty="0" smtClean="0"/>
            <a:t>數學增加為</a:t>
          </a:r>
          <a:r>
            <a:rPr lang="en-US" altLang="zh-TW" sz="2800" kern="1200" dirty="0" smtClean="0"/>
            <a:t>4</a:t>
          </a:r>
          <a:r>
            <a:rPr lang="zh-TW" altLang="en-US" sz="2800" kern="1200" dirty="0" smtClean="0"/>
            <a:t>節</a:t>
          </a:r>
          <a:endParaRPr lang="zh-TW" altLang="en-US" sz="2800" kern="1200" dirty="0"/>
        </a:p>
      </dsp:txBody>
      <dsp:txXfrm>
        <a:off x="4922448" y="2863142"/>
        <a:ext cx="2688820" cy="1232529"/>
      </dsp:txXfrm>
    </dsp:sp>
    <dsp:sp modelId="{CF8882F5-9809-41AE-9B9E-1AE0FDA01546}">
      <dsp:nvSpPr>
        <dsp:cNvPr id="0" name=""/>
        <dsp:cNvSpPr/>
      </dsp:nvSpPr>
      <dsp:spPr>
        <a:xfrm>
          <a:off x="4889365" y="1366556"/>
          <a:ext cx="2754985" cy="136588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國中新增</a:t>
          </a:r>
          <a:r>
            <a:rPr lang="en-US" altLang="zh-TW" sz="2800" kern="1200" dirty="0" smtClean="0"/>
            <a:t/>
          </a:r>
          <a:br>
            <a:rPr lang="en-US" altLang="zh-TW" sz="2800" kern="1200" dirty="0" smtClean="0"/>
          </a:br>
          <a:r>
            <a:rPr lang="zh-TW" altLang="en-US" sz="2800" kern="1200" dirty="0" smtClean="0"/>
            <a:t>科技領域</a:t>
          </a:r>
          <a:r>
            <a:rPr lang="en-US" altLang="zh-TW" sz="2800" kern="1200" dirty="0" smtClean="0"/>
            <a:t>2</a:t>
          </a:r>
          <a:r>
            <a:rPr lang="zh-TW" altLang="en-US" sz="2800" kern="1200" dirty="0" smtClean="0"/>
            <a:t>節課</a:t>
          </a:r>
          <a:endParaRPr lang="zh-TW" altLang="en-US" sz="2800" kern="1200" dirty="0"/>
        </a:p>
      </dsp:txBody>
      <dsp:txXfrm>
        <a:off x="4956042" y="1433233"/>
        <a:ext cx="2621631" cy="1232529"/>
      </dsp:txXfrm>
    </dsp:sp>
    <dsp:sp modelId="{FBAFC01D-7929-4DCA-BEE8-9CDEC56FA416}">
      <dsp:nvSpPr>
        <dsp:cNvPr id="0" name=""/>
        <dsp:cNvSpPr/>
      </dsp:nvSpPr>
      <dsp:spPr>
        <a:xfrm>
          <a:off x="2078630" y="2796465"/>
          <a:ext cx="2827552" cy="136588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國小一二階段</a:t>
          </a:r>
          <a:r>
            <a:rPr lang="en-US" altLang="zh-TW" sz="2700" kern="1200" dirty="0" smtClean="0"/>
            <a:t/>
          </a:r>
          <a:br>
            <a:rPr lang="en-US" altLang="zh-TW" sz="2700" kern="1200" dirty="0" smtClean="0"/>
          </a:br>
          <a:r>
            <a:rPr lang="zh-TW" altLang="en-US" sz="2700" kern="1200" dirty="0" smtClean="0"/>
            <a:t>數學最高</a:t>
          </a:r>
          <a:r>
            <a:rPr lang="en-US" altLang="zh-TW" sz="2700" kern="1200" dirty="0" smtClean="0"/>
            <a:t>3</a:t>
          </a:r>
          <a:r>
            <a:rPr lang="zh-TW" altLang="en-US" sz="2700" kern="1200" dirty="0" smtClean="0"/>
            <a:t>節課</a:t>
          </a:r>
          <a:endParaRPr lang="zh-TW" altLang="en-US" sz="2700" kern="1200" dirty="0"/>
        </a:p>
      </dsp:txBody>
      <dsp:txXfrm>
        <a:off x="2145307" y="2863142"/>
        <a:ext cx="2694198" cy="1232529"/>
      </dsp:txXfrm>
    </dsp:sp>
    <dsp:sp modelId="{6630EDB5-6E2F-45C7-AA2E-64C86C820403}">
      <dsp:nvSpPr>
        <dsp:cNvPr id="0" name=""/>
        <dsp:cNvSpPr/>
      </dsp:nvSpPr>
      <dsp:spPr>
        <a:xfrm>
          <a:off x="2108297" y="1348772"/>
          <a:ext cx="2768219" cy="140145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國中實施</a:t>
          </a:r>
          <a:r>
            <a:rPr lang="en-US" altLang="zh-TW" sz="2800" kern="1200" dirty="0" smtClean="0"/>
            <a:t/>
          </a:r>
          <a:br>
            <a:rPr lang="en-US" altLang="zh-TW" sz="2800" kern="1200" dirty="0" smtClean="0"/>
          </a:br>
          <a:r>
            <a:rPr lang="zh-TW" altLang="en-US" sz="2800" kern="1200" dirty="0" smtClean="0"/>
            <a:t>資訊科技</a:t>
          </a:r>
          <a:r>
            <a:rPr lang="en-US" altLang="zh-TW" sz="2800" kern="1200" dirty="0" smtClean="0"/>
            <a:t>1</a:t>
          </a:r>
          <a:r>
            <a:rPr lang="zh-TW" altLang="en-US" sz="2800" kern="1200" dirty="0" smtClean="0"/>
            <a:t>節課</a:t>
          </a:r>
          <a:endParaRPr lang="zh-TW" altLang="en-US" sz="2800" kern="1200" dirty="0"/>
        </a:p>
      </dsp:txBody>
      <dsp:txXfrm>
        <a:off x="2176710" y="1417185"/>
        <a:ext cx="2631393" cy="12646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036773" y="27907"/>
          <a:ext cx="2904001" cy="1256177"/>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smtClean="0"/>
            <a:t>九年一貫</a:t>
          </a:r>
          <a:endParaRPr lang="zh-TW" altLang="en-US" sz="3700" kern="1200" dirty="0"/>
        </a:p>
      </dsp:txBody>
      <dsp:txXfrm>
        <a:off x="2073565" y="64699"/>
        <a:ext cx="2830417" cy="1182593"/>
      </dsp:txXfrm>
    </dsp:sp>
    <dsp:sp modelId="{52EAA457-D0EB-4E98-ACB3-7EA88F2A1002}">
      <dsp:nvSpPr>
        <dsp:cNvPr id="0" name=""/>
        <dsp:cNvSpPr/>
      </dsp:nvSpPr>
      <dsp:spPr>
        <a:xfrm>
          <a:off x="5321308" y="27907"/>
          <a:ext cx="2867054" cy="1256177"/>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smtClean="0"/>
            <a:t>十二年國教</a:t>
          </a:r>
          <a:endParaRPr lang="zh-TW" altLang="en-US" sz="3700" kern="1200" dirty="0"/>
        </a:p>
      </dsp:txBody>
      <dsp:txXfrm>
        <a:off x="5358100" y="64699"/>
        <a:ext cx="2793470" cy="1182593"/>
      </dsp:txXfrm>
    </dsp:sp>
    <dsp:sp modelId="{51FB3BB1-E395-4782-A0D4-CCB2CB96D60D}">
      <dsp:nvSpPr>
        <dsp:cNvPr id="0" name=""/>
        <dsp:cNvSpPr/>
      </dsp:nvSpPr>
      <dsp:spPr>
        <a:xfrm>
          <a:off x="4585685" y="5366662"/>
          <a:ext cx="942133" cy="942133"/>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230352" y="4972223"/>
          <a:ext cx="5652799" cy="381878"/>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5028662" y="3319093"/>
          <a:ext cx="3322240" cy="160790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t>議題以有機編織方式融入各領域</a:t>
          </a:r>
          <a:endParaRPr lang="zh-TW" altLang="en-US" sz="3200" kern="1200" dirty="0"/>
        </a:p>
      </dsp:txBody>
      <dsp:txXfrm>
        <a:off x="5107154" y="3397585"/>
        <a:ext cx="3165256" cy="1450923"/>
      </dsp:txXfrm>
    </dsp:sp>
    <dsp:sp modelId="{CF8882F5-9809-41AE-9B9E-1AE0FDA01546}">
      <dsp:nvSpPr>
        <dsp:cNvPr id="0" name=""/>
        <dsp:cNvSpPr/>
      </dsp:nvSpPr>
      <dsp:spPr>
        <a:xfrm>
          <a:off x="5131600" y="1635815"/>
          <a:ext cx="3116365" cy="16079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FF0000"/>
              </a:solidFill>
            </a:rPr>
            <a:t>有</a:t>
          </a:r>
          <a:r>
            <a:rPr lang="zh-TW" altLang="en-US" sz="2200" kern="1200" dirty="0" smtClean="0"/>
            <a:t>「教師專業發展」</a:t>
          </a:r>
          <a:r>
            <a:rPr lang="en-US" altLang="zh-TW" sz="2200" kern="1200" dirty="0" smtClean="0"/>
            <a:t/>
          </a:r>
          <a:br>
            <a:rPr lang="en-US" altLang="zh-TW" sz="2200" kern="1200" dirty="0" smtClean="0"/>
          </a:br>
          <a:r>
            <a:rPr lang="zh-TW" altLang="en-US" sz="2200" kern="1200" dirty="0" smtClean="0"/>
            <a:t>與</a:t>
          </a:r>
          <a:r>
            <a:rPr lang="zh-TW" altLang="zh-TW" sz="2200" kern="1200" dirty="0" smtClean="0"/>
            <a:t>「家長及民間參與」</a:t>
          </a:r>
          <a:endParaRPr lang="zh-TW" altLang="en-US" sz="2200" kern="1200" dirty="0"/>
        </a:p>
      </dsp:txBody>
      <dsp:txXfrm>
        <a:off x="5210092" y="1714307"/>
        <a:ext cx="2959381" cy="1450923"/>
      </dsp:txXfrm>
    </dsp:sp>
    <dsp:sp modelId="{FBAFC01D-7929-4DCA-BEE8-9CDEC56FA416}">
      <dsp:nvSpPr>
        <dsp:cNvPr id="0" name=""/>
        <dsp:cNvSpPr/>
      </dsp:nvSpPr>
      <dsp:spPr>
        <a:xfrm>
          <a:off x="1874232" y="3319093"/>
          <a:ext cx="3098977" cy="160790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t>議題融入</a:t>
          </a:r>
          <a:endParaRPr lang="zh-TW" altLang="en-US" sz="3200" kern="1200" dirty="0"/>
        </a:p>
      </dsp:txBody>
      <dsp:txXfrm>
        <a:off x="1952724" y="3397585"/>
        <a:ext cx="2941993" cy="1450923"/>
      </dsp:txXfrm>
    </dsp:sp>
    <dsp:sp modelId="{6630EDB5-6E2F-45C7-AA2E-64C86C820403}">
      <dsp:nvSpPr>
        <dsp:cNvPr id="0" name=""/>
        <dsp:cNvSpPr/>
      </dsp:nvSpPr>
      <dsp:spPr>
        <a:xfrm>
          <a:off x="1938493" y="1656235"/>
          <a:ext cx="3082426" cy="164977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FF0000"/>
              </a:solidFill>
            </a:rPr>
            <a:t>沒有</a:t>
          </a:r>
          <a:r>
            <a:rPr lang="zh-TW" altLang="en-US" sz="2200" kern="1200" dirty="0" smtClean="0"/>
            <a:t>「教師專業發展」</a:t>
          </a:r>
          <a:r>
            <a:rPr lang="en-US" altLang="zh-TW" sz="2200" kern="1200" dirty="0" smtClean="0"/>
            <a:t/>
          </a:r>
          <a:br>
            <a:rPr lang="en-US" altLang="zh-TW" sz="2200" kern="1200" dirty="0" smtClean="0"/>
          </a:br>
          <a:r>
            <a:rPr lang="zh-TW" altLang="en-US" sz="2200" kern="1200" dirty="0" smtClean="0"/>
            <a:t>與</a:t>
          </a:r>
          <a:r>
            <a:rPr lang="zh-TW" altLang="zh-TW" sz="2200" kern="1200" dirty="0" smtClean="0"/>
            <a:t>「家長及民間參與」</a:t>
          </a:r>
          <a:endParaRPr lang="zh-TW" altLang="en-US" sz="2200" kern="1200" dirty="0"/>
        </a:p>
      </dsp:txBody>
      <dsp:txXfrm>
        <a:off x="2019028" y="1736770"/>
        <a:ext cx="2921356" cy="14887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872C2-002A-4491-9FCC-F5E90B5970F0}">
      <dsp:nvSpPr>
        <dsp:cNvPr id="0" name=""/>
        <dsp:cNvSpPr/>
      </dsp:nvSpPr>
      <dsp:spPr>
        <a:xfrm>
          <a:off x="2341595" y="20234"/>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A4356-3750-4E01-AADF-A7CC3776321A}">
      <dsp:nvSpPr>
        <dsp:cNvPr id="0" name=""/>
        <dsp:cNvSpPr/>
      </dsp:nvSpPr>
      <dsp:spPr>
        <a:xfrm>
          <a:off x="2773960" y="72655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中央</a:t>
          </a:r>
        </a:p>
      </dsp:txBody>
      <dsp:txXfrm>
        <a:off x="2773960" y="726557"/>
        <a:ext cx="1086973" cy="543356"/>
      </dsp:txXfrm>
    </dsp:sp>
    <dsp:sp modelId="{C9983C7E-6233-4E5D-8C28-27C4826E3E8F}">
      <dsp:nvSpPr>
        <dsp:cNvPr id="0" name=""/>
        <dsp:cNvSpPr/>
      </dsp:nvSpPr>
      <dsp:spPr>
        <a:xfrm>
          <a:off x="1798292" y="1144336"/>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0D5A4-B246-48E6-B6C7-8974FF7BF252}">
      <dsp:nvSpPr>
        <dsp:cNvPr id="0" name=""/>
        <dsp:cNvSpPr/>
      </dsp:nvSpPr>
      <dsp:spPr>
        <a:xfrm>
          <a:off x="2140947" y="1685901"/>
          <a:ext cx="1086973" cy="52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地方</a:t>
          </a:r>
        </a:p>
      </dsp:txBody>
      <dsp:txXfrm>
        <a:off x="2140947" y="1685901"/>
        <a:ext cx="1086973" cy="528501"/>
      </dsp:txXfrm>
    </dsp:sp>
    <dsp:sp modelId="{9CCE8D3C-3225-4747-9398-6C074A30EEFC}">
      <dsp:nvSpPr>
        <dsp:cNvPr id="0" name=""/>
        <dsp:cNvSpPr/>
      </dsp:nvSpPr>
      <dsp:spPr>
        <a:xfrm rot="18318291" flipH="1" flipV="1">
          <a:off x="2291121" y="3263829"/>
          <a:ext cx="1564255" cy="160034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FAC24-3790-4388-A423-720F9EB66D21}">
      <dsp:nvSpPr>
        <dsp:cNvPr id="0" name=""/>
        <dsp:cNvSpPr/>
      </dsp:nvSpPr>
      <dsp:spPr>
        <a:xfrm>
          <a:off x="2874164" y="2588292"/>
          <a:ext cx="1086973" cy="59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學校</a:t>
          </a:r>
        </a:p>
      </dsp:txBody>
      <dsp:txXfrm>
        <a:off x="2874164" y="2588292"/>
        <a:ext cx="1086973" cy="59156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DDAC1-23FC-4B82-B67F-16B37512E4C1}">
      <dsp:nvSpPr>
        <dsp:cNvPr id="0" name=""/>
        <dsp:cNvSpPr/>
      </dsp:nvSpPr>
      <dsp:spPr>
        <a:xfrm>
          <a:off x="887758"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增能中央及</a:t>
          </a:r>
          <a:endParaRPr lang="en-US" altLang="zh-TW" sz="2300" kern="1200" dirty="0">
            <a:solidFill>
              <a:srgbClr val="0000FF"/>
            </a:solidFill>
            <a:latin typeface="標楷體" panose="03000509000000000000" pitchFamily="65" charset="-120"/>
            <a:ea typeface="標楷體" panose="03000509000000000000" pitchFamily="65" charset="-120"/>
          </a:endParaRPr>
        </a:p>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地方輔導人才</a:t>
          </a:r>
          <a:endParaRPr lang="en-US" altLang="zh-TW" sz="2300" kern="1200" dirty="0">
            <a:solidFill>
              <a:srgbClr val="0000FF"/>
            </a:solidFill>
            <a:latin typeface="標楷體" panose="03000509000000000000" pitchFamily="65" charset="-120"/>
            <a:ea typeface="標楷體" panose="03000509000000000000" pitchFamily="65" charset="-120"/>
          </a:endParaRPr>
        </a:p>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新課綱知能</a:t>
          </a:r>
        </a:p>
      </dsp:txBody>
      <dsp:txXfrm>
        <a:off x="887758" y="1455934"/>
        <a:ext cx="2030015" cy="1218009"/>
      </dsp:txXfrm>
    </dsp:sp>
    <dsp:sp modelId="{3B9BC394-F960-46EC-B2C3-24DA01280602}">
      <dsp:nvSpPr>
        <dsp:cNvPr id="0" name=""/>
        <dsp:cNvSpPr/>
      </dsp:nvSpPr>
      <dsp:spPr>
        <a:xfrm>
          <a:off x="3120004"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培訓總綱種子講師</a:t>
          </a:r>
        </a:p>
      </dsp:txBody>
      <dsp:txXfrm>
        <a:off x="3120004" y="1455934"/>
        <a:ext cx="2030015" cy="1218009"/>
      </dsp:txXfrm>
    </dsp:sp>
    <dsp:sp modelId="{684101C7-14F2-442D-8071-0D2AA09FE05C}">
      <dsp:nvSpPr>
        <dsp:cNvPr id="0" name=""/>
        <dsp:cNvSpPr/>
      </dsp:nvSpPr>
      <dsp:spPr>
        <a:xfrm>
          <a:off x="887758"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辦理教育行政人員研習</a:t>
          </a:r>
        </a:p>
      </dsp:txBody>
      <dsp:txXfrm>
        <a:off x="887758" y="2752074"/>
        <a:ext cx="2030015" cy="1218009"/>
      </dsp:txXfrm>
    </dsp:sp>
    <dsp:sp modelId="{049B04C5-386C-4CC6-94C0-E5FAE0970A78}">
      <dsp:nvSpPr>
        <dsp:cNvPr id="0" name=""/>
        <dsp:cNvSpPr/>
      </dsp:nvSpPr>
      <dsp:spPr>
        <a:xfrm>
          <a:off x="3120004"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辦理家長宣講座談</a:t>
          </a:r>
        </a:p>
      </dsp:txBody>
      <dsp:txXfrm>
        <a:off x="3120004" y="2752074"/>
        <a:ext cx="2030015" cy="1218009"/>
      </dsp:txXfrm>
    </dsp:sp>
    <dsp:sp modelId="{2154F358-E3E4-4F6A-94E8-0B4D4EE0478B}">
      <dsp:nvSpPr>
        <dsp:cNvPr id="0" name=""/>
        <dsp:cNvSpPr/>
      </dsp:nvSpPr>
      <dsp:spPr>
        <a:xfrm>
          <a:off x="2039894" y="1577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300" kern="1200" dirty="0">
              <a:solidFill>
                <a:srgbClr val="0000FF"/>
              </a:solidFill>
              <a:latin typeface="標楷體" panose="03000509000000000000" pitchFamily="65" charset="-120"/>
              <a:ea typeface="標楷體" panose="03000509000000000000" pitchFamily="65" charset="-120"/>
            </a:rPr>
            <a:t>辦理新課程</a:t>
          </a:r>
          <a:endParaRPr lang="en-US" altLang="zh-TW" sz="2300" kern="1200" dirty="0">
            <a:solidFill>
              <a:srgbClr val="0000FF"/>
            </a:solidFill>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300" kern="1200" dirty="0">
              <a:solidFill>
                <a:srgbClr val="0000FF"/>
              </a:solidFill>
              <a:latin typeface="標楷體" panose="03000509000000000000" pitchFamily="65" charset="-120"/>
              <a:ea typeface="標楷體" panose="03000509000000000000" pitchFamily="65" charset="-120"/>
            </a:rPr>
            <a:t>前導型學校</a:t>
          </a:r>
        </a:p>
      </dsp:txBody>
      <dsp:txXfrm>
        <a:off x="2039894" y="15776"/>
        <a:ext cx="2030015" cy="12180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100E6-F50C-4320-982A-52275959A5DE}">
      <dsp:nvSpPr>
        <dsp:cNvPr id="0" name=""/>
        <dsp:cNvSpPr/>
      </dsp:nvSpPr>
      <dsp:spPr>
        <a:xfrm>
          <a:off x="0" y="-10838"/>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一、因應國教署之配套提出</a:t>
          </a:r>
          <a:endParaRPr lang="en-US" altLang="zh-TW" sz="2800" kern="1200" dirty="0">
            <a:latin typeface="標楷體" panose="03000509000000000000" pitchFamily="65" charset="-120"/>
            <a:ea typeface="標楷體" panose="03000509000000000000" pitchFamily="65" charset="-120"/>
          </a:endParaRPr>
        </a:p>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    準備規劃。</a:t>
          </a:r>
        </a:p>
      </dsp:txBody>
      <dsp:txXfrm>
        <a:off x="35709" y="24871"/>
        <a:ext cx="4499034" cy="1147782"/>
      </dsp:txXfrm>
    </dsp:sp>
    <dsp:sp modelId="{48DB1975-B268-4F1F-B699-7A4727351B8F}">
      <dsp:nvSpPr>
        <dsp:cNvPr id="0" name=""/>
        <dsp:cNvSpPr/>
      </dsp:nvSpPr>
      <dsp:spPr>
        <a:xfrm>
          <a:off x="513056" y="1411561"/>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a:solidFill>
                <a:schemeClr val="bg1"/>
              </a:solidFill>
              <a:latin typeface="標楷體" panose="03000509000000000000" pitchFamily="65" charset="-120"/>
              <a:ea typeface="標楷體" panose="03000509000000000000" pitchFamily="65" charset="-120"/>
            </a:rPr>
            <a:t>二、借重前導型學校的經</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a:solidFill>
                <a:schemeClr val="bg1"/>
              </a:solidFill>
              <a:latin typeface="標楷體" panose="03000509000000000000" pitchFamily="65" charset="-120"/>
              <a:ea typeface="標楷體" panose="03000509000000000000" pitchFamily="65" charset="-120"/>
            </a:rPr>
            <a:t>    驗及案例。</a:t>
          </a:r>
          <a:endParaRPr lang="en-US" altLang="zh-TW" sz="2800" kern="1200" dirty="0">
            <a:solidFill>
              <a:schemeClr val="bg1"/>
            </a:solidFill>
            <a:latin typeface="標楷體" panose="03000509000000000000" pitchFamily="65" charset="-120"/>
            <a:ea typeface="標楷體" panose="03000509000000000000" pitchFamily="65" charset="-120"/>
          </a:endParaRPr>
        </a:p>
        <a:p>
          <a:pPr lvl="0" algn="l" defTabSz="977900">
            <a:lnSpc>
              <a:spcPct val="90000"/>
            </a:lnSpc>
            <a:spcBef>
              <a:spcPct val="0"/>
            </a:spcBef>
            <a:spcAft>
              <a:spcPct val="35000"/>
            </a:spcAft>
          </a:pPr>
          <a:endParaRPr lang="zh-TW" altLang="en-US" kern="1200" dirty="0"/>
        </a:p>
      </dsp:txBody>
      <dsp:txXfrm>
        <a:off x="548765" y="1447270"/>
        <a:ext cx="4437691" cy="1147782"/>
      </dsp:txXfrm>
    </dsp:sp>
    <dsp:sp modelId="{B6761EFE-6EFD-495F-84F6-A4B45BA0C95D}">
      <dsp:nvSpPr>
        <dsp:cNvPr id="0" name=""/>
        <dsp:cNvSpPr/>
      </dsp:nvSpPr>
      <dsp:spPr>
        <a:xfrm>
          <a:off x="1026113" y="2812283"/>
          <a:ext cx="5814646" cy="1262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三、提供學校、教師及家</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    長了解新課綱的核心</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    理念和實踐之機會</a:t>
          </a:r>
          <a:r>
            <a:rPr lang="zh-TW" altLang="en-US" sz="2800" kern="1200" dirty="0">
              <a:solidFill>
                <a:schemeClr val="bg1"/>
              </a:solidFill>
              <a:latin typeface="新細明體" panose="02020500000000000000" pitchFamily="18" charset="-120"/>
              <a:ea typeface="新細明體" panose="02020500000000000000" pitchFamily="18" charset="-120"/>
            </a:rPr>
            <a:t>。</a:t>
          </a:r>
          <a:endParaRPr lang="zh-TW" altLang="en-US" kern="1200" dirty="0"/>
        </a:p>
      </dsp:txBody>
      <dsp:txXfrm>
        <a:off x="1063092" y="2849262"/>
        <a:ext cx="4435151" cy="1188596"/>
      </dsp:txXfrm>
    </dsp:sp>
    <dsp:sp modelId="{78801D7E-CB9F-499D-ABC3-87DAD646BBE0}">
      <dsp:nvSpPr>
        <dsp:cNvPr id="0" name=""/>
        <dsp:cNvSpPr/>
      </dsp:nvSpPr>
      <dsp:spPr>
        <a:xfrm>
          <a:off x="5022166" y="913721"/>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200474" y="913721"/>
        <a:ext cx="435864" cy="596341"/>
      </dsp:txXfrm>
    </dsp:sp>
    <dsp:sp modelId="{B4A0BE8B-A7E6-4B5B-8D18-79FC8CDA776D}">
      <dsp:nvSpPr>
        <dsp:cNvPr id="0" name=""/>
        <dsp:cNvSpPr/>
      </dsp:nvSpPr>
      <dsp:spPr>
        <a:xfrm>
          <a:off x="5535223" y="2327993"/>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713531" y="2327993"/>
        <a:ext cx="435864" cy="5963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E0273-85B1-4C5D-874C-8C53D927D5BB}">
      <dsp:nvSpPr>
        <dsp:cNvPr id="0" name=""/>
        <dsp:cNvSpPr/>
      </dsp:nvSpPr>
      <dsp:spPr>
        <a:xfrm>
          <a:off x="0" y="0"/>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kern="1200" dirty="0">
              <a:solidFill>
                <a:schemeClr val="bg1"/>
              </a:solidFill>
              <a:latin typeface="標楷體" panose="03000509000000000000" pitchFamily="65" charset="-120"/>
              <a:ea typeface="標楷體" panose="03000509000000000000" pitchFamily="65" charset="-120"/>
            </a:rPr>
            <a:t>四、鼓勵教師多元教學及適</a:t>
          </a:r>
          <a:endParaRPr lang="en-US" altLang="zh-TW" sz="2400" kern="1200" dirty="0">
            <a:solidFill>
              <a:schemeClr val="bg1"/>
            </a:solidFill>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性評量之作法</a:t>
          </a:r>
          <a:endParaRPr lang="zh-TW" altLang="en-US" sz="2400" kern="1200" dirty="0">
            <a:solidFill>
              <a:schemeClr val="bg1"/>
            </a:solidFill>
          </a:endParaRPr>
        </a:p>
      </dsp:txBody>
      <dsp:txXfrm>
        <a:off x="30897" y="30897"/>
        <a:ext cx="4014710" cy="993118"/>
      </dsp:txXfrm>
    </dsp:sp>
    <dsp:sp modelId="{B44980D4-6964-4F3A-877A-08E018527516}">
      <dsp:nvSpPr>
        <dsp:cNvPr id="0" name=""/>
        <dsp:cNvSpPr/>
      </dsp:nvSpPr>
      <dsp:spPr>
        <a:xfrm>
          <a:off x="439032" y="1246714"/>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五、積極推動教師第二專長</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進修與增能</a:t>
          </a:r>
          <a:endParaRPr lang="en-US" altLang="zh-TW" sz="2400" kern="1200" dirty="0">
            <a:solidFill>
              <a:schemeClr val="bg1"/>
            </a:solidFill>
            <a:latin typeface="標楷體" panose="03000509000000000000" pitchFamily="65" charset="-120"/>
            <a:ea typeface="標楷體" panose="03000509000000000000" pitchFamily="65" charset="-120"/>
          </a:endParaRPr>
        </a:p>
        <a:p>
          <a:pPr algn="l" defTabSz="666750">
            <a:lnSpc>
              <a:spcPct val="90000"/>
            </a:lnSpc>
            <a:spcBef>
              <a:spcPct val="0"/>
            </a:spcBef>
            <a:spcAft>
              <a:spcPct val="35000"/>
            </a:spcAft>
          </a:pPr>
          <a:endParaRPr lang="zh-TW" altLang="en-US" kern="1200" dirty="0"/>
        </a:p>
      </dsp:txBody>
      <dsp:txXfrm>
        <a:off x="469929" y="1277611"/>
        <a:ext cx="4055662" cy="993118"/>
      </dsp:txXfrm>
    </dsp:sp>
    <dsp:sp modelId="{515B1A1E-DFDA-4657-AFBB-3A4D5E81D7C2}">
      <dsp:nvSpPr>
        <dsp:cNvPr id="0" name=""/>
        <dsp:cNvSpPr/>
      </dsp:nvSpPr>
      <dsp:spPr>
        <a:xfrm>
          <a:off x="871512" y="2493429"/>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六、盤點各級學校師資現況</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與員額調控。</a:t>
          </a:r>
          <a:endParaRPr lang="en-US" altLang="zh-TW" sz="2400" kern="1200" dirty="0">
            <a:solidFill>
              <a:schemeClr val="bg1"/>
            </a:solidFill>
            <a:latin typeface="標楷體" panose="03000509000000000000" pitchFamily="65" charset="-120"/>
            <a:ea typeface="標楷體" panose="03000509000000000000" pitchFamily="65" charset="-120"/>
          </a:endParaRPr>
        </a:p>
        <a:p>
          <a:pPr algn="l" defTabSz="1600200">
            <a:lnSpc>
              <a:spcPct val="90000"/>
            </a:lnSpc>
            <a:spcBef>
              <a:spcPct val="0"/>
            </a:spcBef>
            <a:spcAft>
              <a:spcPct val="35000"/>
            </a:spcAft>
          </a:pPr>
          <a:endParaRPr lang="zh-TW" altLang="en-US" kern="1200" dirty="0"/>
        </a:p>
      </dsp:txBody>
      <dsp:txXfrm>
        <a:off x="902409" y="2524326"/>
        <a:ext cx="4062215" cy="993118"/>
      </dsp:txXfrm>
    </dsp:sp>
    <dsp:sp modelId="{C58895E1-F73D-4925-8244-B2DC291541EB}">
      <dsp:nvSpPr>
        <dsp:cNvPr id="0" name=""/>
        <dsp:cNvSpPr/>
      </dsp:nvSpPr>
      <dsp:spPr>
        <a:xfrm>
          <a:off x="1310545" y="3710511"/>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七、充實校園各學習場所，</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 並掌握學區之教學資源。</a:t>
          </a:r>
          <a:endParaRPr lang="en-US" altLang="zh-TW" sz="2400" kern="1200" dirty="0">
            <a:solidFill>
              <a:schemeClr val="bg1"/>
            </a:solidFill>
            <a:latin typeface="標楷體" panose="03000509000000000000" pitchFamily="65" charset="-120"/>
            <a:ea typeface="標楷體" panose="03000509000000000000" pitchFamily="65" charset="-120"/>
          </a:endParaRPr>
        </a:p>
        <a:p>
          <a:pPr lvl="0" algn="l" defTabSz="800100">
            <a:lnSpc>
              <a:spcPct val="90000"/>
            </a:lnSpc>
            <a:spcBef>
              <a:spcPct val="0"/>
            </a:spcBef>
            <a:spcAft>
              <a:spcPct val="35000"/>
            </a:spcAft>
          </a:pPr>
          <a:endParaRPr lang="en-US" altLang="zh-TW" sz="1600" kern="1200" dirty="0">
            <a:solidFill>
              <a:srgbClr val="C00000"/>
            </a:solidFill>
            <a:latin typeface="標楷體" panose="03000509000000000000" pitchFamily="65" charset="-120"/>
            <a:ea typeface="標楷體" panose="03000509000000000000" pitchFamily="65" charset="-120"/>
          </a:endParaRPr>
        </a:p>
      </dsp:txBody>
      <dsp:txXfrm>
        <a:off x="1341442" y="3741408"/>
        <a:ext cx="4055662" cy="993118"/>
      </dsp:txXfrm>
    </dsp:sp>
    <dsp:sp modelId="{9DF2BAB5-79F1-4E29-BC9A-81FC66912A1B}">
      <dsp:nvSpPr>
        <dsp:cNvPr id="0" name=""/>
        <dsp:cNvSpPr/>
      </dsp:nvSpPr>
      <dsp:spPr>
        <a:xfrm>
          <a:off x="4556489" y="807967"/>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4710770" y="807967"/>
        <a:ext cx="377131" cy="515984"/>
      </dsp:txXfrm>
    </dsp:sp>
    <dsp:sp modelId="{78AC15E3-3FC6-4E07-8E4F-EA9525FC6773}">
      <dsp:nvSpPr>
        <dsp:cNvPr id="0" name=""/>
        <dsp:cNvSpPr/>
      </dsp:nvSpPr>
      <dsp:spPr>
        <a:xfrm>
          <a:off x="4995522" y="2054681"/>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5149803" y="2054681"/>
        <a:ext cx="377131" cy="515984"/>
      </dsp:txXfrm>
    </dsp:sp>
    <dsp:sp modelId="{598EE7CF-23B5-4392-B9DF-57872BC8FB89}">
      <dsp:nvSpPr>
        <dsp:cNvPr id="0" name=""/>
        <dsp:cNvSpPr/>
      </dsp:nvSpPr>
      <dsp:spPr>
        <a:xfrm>
          <a:off x="5428002" y="3301396"/>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5582283" y="3301396"/>
        <a:ext cx="377131" cy="515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460A-1187-46DB-B120-2947F5E2E270}">
      <dsp:nvSpPr>
        <dsp:cNvPr id="0" name=""/>
        <dsp:cNvSpPr/>
      </dsp:nvSpPr>
      <dsp:spPr>
        <a:xfrm rot="5400000">
          <a:off x="449522" y="-107171"/>
          <a:ext cx="1808707" cy="2152390"/>
        </a:xfrm>
        <a:prstGeom prst="hexagon">
          <a:avLst>
            <a:gd name="adj" fmla="val 25000"/>
            <a:gd name="vf" fmla="val 115470"/>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國家教育研究院</a:t>
          </a:r>
        </a:p>
      </dsp:txBody>
      <dsp:txXfrm rot="-5400000">
        <a:off x="636413" y="366121"/>
        <a:ext cx="1434926" cy="1205805"/>
      </dsp:txXfrm>
    </dsp:sp>
    <dsp:sp modelId="{C3FF7F69-5F52-47FB-AD77-7788B1785AFB}">
      <dsp:nvSpPr>
        <dsp:cNvPr id="0" name=""/>
        <dsp:cNvSpPr/>
      </dsp:nvSpPr>
      <dsp:spPr>
        <a:xfrm>
          <a:off x="4494543" y="485542"/>
          <a:ext cx="1863372"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zh-TW" altLang="en-US" sz="1600" kern="1200" dirty="0">
            <a:solidFill>
              <a:schemeClr val="bg1"/>
            </a:solidFill>
          </a:endParaRPr>
        </a:p>
      </dsp:txBody>
      <dsp:txXfrm>
        <a:off x="4494543" y="485542"/>
        <a:ext cx="1863372" cy="1001813"/>
      </dsp:txXfrm>
    </dsp:sp>
    <dsp:sp modelId="{7B14CB95-BE15-422B-9FF0-7B36AA995B56}">
      <dsp:nvSpPr>
        <dsp:cNvPr id="0" name=""/>
        <dsp:cNvSpPr/>
      </dsp:nvSpPr>
      <dsp:spPr>
        <a:xfrm rot="5400000">
          <a:off x="3776382" y="-739801"/>
          <a:ext cx="969020" cy="3434248"/>
        </a:xfrm>
        <a:prstGeom prst="roundRect">
          <a:avLst/>
        </a:prstGeom>
        <a:noFill/>
        <a:ln w="5715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kern="1200" dirty="0">
            <a:solidFill>
              <a:schemeClr val="bg1"/>
            </a:solidFill>
            <a:latin typeface="標楷體" panose="03000509000000000000" pitchFamily="65" charset="-120"/>
            <a:ea typeface="標楷體" panose="03000509000000000000" pitchFamily="65" charset="-120"/>
          </a:endParaRPr>
        </a:p>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課程研究發展會</a:t>
          </a:r>
        </a:p>
      </dsp:txBody>
      <dsp:txXfrm rot="-5400000">
        <a:off x="2591072" y="540117"/>
        <a:ext cx="3339640" cy="874412"/>
      </dsp:txXfrm>
    </dsp:sp>
    <dsp:sp modelId="{1585098B-0CC7-46BB-877B-41F21DD78F3B}">
      <dsp:nvSpPr>
        <dsp:cNvPr id="0" name=""/>
        <dsp:cNvSpPr/>
      </dsp:nvSpPr>
      <dsp:spPr>
        <a:xfrm rot="5400000">
          <a:off x="3979864" y="1486539"/>
          <a:ext cx="1669689" cy="1729239"/>
        </a:xfrm>
        <a:prstGeom prst="hexagon">
          <a:avLst>
            <a:gd name="adj" fmla="val 25000"/>
            <a:gd name="vf" fmla="val 115470"/>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教育部</a:t>
          </a:r>
        </a:p>
      </dsp:txBody>
      <dsp:txXfrm rot="-5400000">
        <a:off x="4238295" y="1794596"/>
        <a:ext cx="1152826" cy="1113126"/>
      </dsp:txXfrm>
    </dsp:sp>
    <dsp:sp modelId="{009DC4C9-A0F3-479F-96B9-DD9205878061}">
      <dsp:nvSpPr>
        <dsp:cNvPr id="0" name=""/>
        <dsp:cNvSpPr/>
      </dsp:nvSpPr>
      <dsp:spPr>
        <a:xfrm>
          <a:off x="0" y="1881679"/>
          <a:ext cx="1803264"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endParaRPr lang="zh-TW" altLang="en-US" sz="1600" kern="1200" dirty="0">
            <a:solidFill>
              <a:schemeClr val="bg1"/>
            </a:solidFill>
          </a:endParaRPr>
        </a:p>
      </dsp:txBody>
      <dsp:txXfrm>
        <a:off x="0" y="1881679"/>
        <a:ext cx="1803264" cy="1001813"/>
      </dsp:txXfrm>
    </dsp:sp>
    <dsp:sp modelId="{D8620186-7F14-4C48-8562-7F10EE7E33A5}">
      <dsp:nvSpPr>
        <dsp:cNvPr id="0" name=""/>
        <dsp:cNvSpPr/>
      </dsp:nvSpPr>
      <dsp:spPr>
        <a:xfrm rot="5400000">
          <a:off x="1874717" y="799106"/>
          <a:ext cx="688780" cy="3274313"/>
        </a:xfrm>
        <a:prstGeom prst="roundRect">
          <a:avLst/>
        </a:prstGeom>
        <a:noFill/>
        <a:ln w="38100" cap="flat" cmpd="sng" algn="ctr">
          <a:solidFill>
            <a:srgbClr val="FF9900"/>
          </a:solidFill>
          <a:prstDash val="solid"/>
        </a:ln>
        <a:effectLst/>
        <a:scene3d>
          <a:camera prst="orthographicFront">
            <a:rot lat="0" lon="0" rev="0"/>
          </a:camera>
          <a:lightRig rig="contrasting" dir="t">
            <a:rot lat="0" lon="0" rev="12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十二年國民基本教育課程審議會</a:t>
          </a:r>
        </a:p>
      </dsp:txBody>
      <dsp:txXfrm rot="-5400000">
        <a:off x="615574" y="2125495"/>
        <a:ext cx="3207067" cy="621534"/>
      </dsp:txXfrm>
    </dsp:sp>
    <dsp:sp modelId="{7C9FD7BA-C082-4BBE-8C54-30AFDB4A0DAE}">
      <dsp:nvSpPr>
        <dsp:cNvPr id="0" name=""/>
        <dsp:cNvSpPr/>
      </dsp:nvSpPr>
      <dsp:spPr>
        <a:xfrm rot="5400000">
          <a:off x="574225" y="2720471"/>
          <a:ext cx="1669689" cy="2118747"/>
        </a:xfrm>
        <a:prstGeom prst="hexagon">
          <a:avLst>
            <a:gd name="adj" fmla="val 25000"/>
            <a:gd name="vf" fmla="val 115470"/>
          </a:avLst>
        </a:prstGeom>
        <a:solidFill>
          <a:srgbClr val="FF000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相關</a:t>
          </a:r>
          <a:endParaRPr lang="en-US" altLang="zh-TW" sz="2400" b="1" kern="1200" dirty="0">
            <a:solidFill>
              <a:schemeClr val="bg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協作系統</a:t>
          </a:r>
        </a:p>
      </dsp:txBody>
      <dsp:txXfrm rot="-5400000">
        <a:off x="702820" y="3223282"/>
        <a:ext cx="1412498" cy="1113126"/>
      </dsp:txXfrm>
    </dsp:sp>
    <dsp:sp modelId="{64BB22E9-6A14-4D58-9E78-F00F1234A5D8}">
      <dsp:nvSpPr>
        <dsp:cNvPr id="0" name=""/>
        <dsp:cNvSpPr/>
      </dsp:nvSpPr>
      <dsp:spPr>
        <a:xfrm>
          <a:off x="3332524" y="3641631"/>
          <a:ext cx="3105720"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35B6BE-0561-4DC2-AAA3-6917A8526259}">
      <dsp:nvSpPr>
        <dsp:cNvPr id="0" name=""/>
        <dsp:cNvSpPr/>
      </dsp:nvSpPr>
      <dsp:spPr>
        <a:xfrm rot="5400000" flipV="1">
          <a:off x="3659570" y="2068306"/>
          <a:ext cx="1391735" cy="3688691"/>
        </a:xfrm>
        <a:prstGeom prst="roundRect">
          <a:avLst/>
        </a:prstGeom>
        <a:solidFill>
          <a:schemeClr val="lt1"/>
        </a:solid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相關單位評量與評鑑系統</a:t>
          </a:r>
        </a:p>
      </dsp:txBody>
      <dsp:txXfrm rot="-5400000">
        <a:off x="2579031" y="3284723"/>
        <a:ext cx="3552813" cy="125585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BF20-F143-46CF-A9B8-4AF9E687A489}">
      <dsp:nvSpPr>
        <dsp:cNvPr id="0" name=""/>
        <dsp:cNvSpPr/>
      </dsp:nvSpPr>
      <dsp:spPr>
        <a:xfrm>
          <a:off x="0" y="234298"/>
          <a:ext cx="8429684" cy="5268552"/>
        </a:xfrm>
        <a:prstGeom prst="swooshArrow">
          <a:avLst>
            <a:gd name="adj1" fmla="val 25000"/>
            <a:gd name="adj2" fmla="val 25000"/>
          </a:avLst>
        </a:prstGeom>
        <a:gradFill rotWithShape="0">
          <a:gsLst>
            <a:gs pos="0">
              <a:schemeClr val="accent6">
                <a:tint val="40000"/>
                <a:hueOff val="0"/>
                <a:satOff val="0"/>
                <a:lumOff val="0"/>
                <a:alphaOff val="0"/>
                <a:shade val="63000"/>
                <a:satMod val="165000"/>
              </a:schemeClr>
            </a:gs>
            <a:gs pos="30000">
              <a:schemeClr val="accent6">
                <a:tint val="40000"/>
                <a:hueOff val="0"/>
                <a:satOff val="0"/>
                <a:lumOff val="0"/>
                <a:alphaOff val="0"/>
                <a:shade val="58000"/>
                <a:satMod val="165000"/>
              </a:schemeClr>
            </a:gs>
            <a:gs pos="75000">
              <a:schemeClr val="accent6">
                <a:tint val="40000"/>
                <a:hueOff val="0"/>
                <a:satOff val="0"/>
                <a:lumOff val="0"/>
                <a:alphaOff val="0"/>
                <a:shade val="30000"/>
                <a:satMod val="175000"/>
              </a:schemeClr>
            </a:gs>
            <a:gs pos="100000">
              <a:schemeClr val="accent6">
                <a:tint val="40000"/>
                <a:hueOff val="0"/>
                <a:satOff val="0"/>
                <a:lumOff val="0"/>
                <a:alphaOff val="0"/>
                <a:shade val="15000"/>
                <a:satMod val="175000"/>
              </a:schemeClr>
            </a:gs>
          </a:gsLst>
          <a:path path="circle">
            <a:fillToRect l="5000" t="100000" r="120000" b="1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6DACF69-B457-4625-BA39-3488196DA3CE}">
      <dsp:nvSpPr>
        <dsp:cNvPr id="0" name=""/>
        <dsp:cNvSpPr/>
      </dsp:nvSpPr>
      <dsp:spPr>
        <a:xfrm>
          <a:off x="830323" y="4140245"/>
          <a:ext cx="193882" cy="193882"/>
        </a:xfrm>
        <a:prstGeom prst="ellipse">
          <a:avLst/>
        </a:prstGeom>
        <a:gradFill rotWithShape="0">
          <a:gsLst>
            <a:gs pos="0">
              <a:schemeClr val="lt1">
                <a:hueOff val="0"/>
                <a:satOff val="0"/>
                <a:lumOff val="0"/>
                <a:alphaOff val="0"/>
                <a:shade val="63000"/>
                <a:satMod val="165000"/>
              </a:schemeClr>
            </a:gs>
            <a:gs pos="30000">
              <a:schemeClr val="lt1">
                <a:hueOff val="0"/>
                <a:satOff val="0"/>
                <a:lumOff val="0"/>
                <a:alphaOff val="0"/>
                <a:shade val="58000"/>
                <a:satMod val="165000"/>
              </a:schemeClr>
            </a:gs>
            <a:gs pos="75000">
              <a:schemeClr val="lt1">
                <a:hueOff val="0"/>
                <a:satOff val="0"/>
                <a:lumOff val="0"/>
                <a:alphaOff val="0"/>
                <a:shade val="30000"/>
                <a:satMod val="175000"/>
              </a:schemeClr>
            </a:gs>
            <a:gs pos="100000">
              <a:schemeClr val="l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35E303-FB7E-40BF-B1C2-433A19C572C4}">
      <dsp:nvSpPr>
        <dsp:cNvPr id="0" name=""/>
        <dsp:cNvSpPr/>
      </dsp:nvSpPr>
      <dsp:spPr>
        <a:xfrm>
          <a:off x="181820" y="3433294"/>
          <a:ext cx="1898967" cy="2542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ctr" defTabSz="622300">
            <a:lnSpc>
              <a:spcPct val="90000"/>
            </a:lnSpc>
            <a:spcBef>
              <a:spcPct val="0"/>
            </a:spcBef>
            <a:spcAft>
              <a:spcPct val="35000"/>
            </a:spcAft>
          </a:pPr>
          <a:endParaRPr lang="en-US" altLang="zh-TW" sz="1400" kern="1200" dirty="0" smtClean="0"/>
        </a:p>
        <a:p>
          <a:pPr lvl="0" algn="ctr" defTabSz="622300">
            <a:lnSpc>
              <a:spcPct val="90000"/>
            </a:lnSpc>
            <a:spcBef>
              <a:spcPct val="0"/>
            </a:spcBef>
            <a:spcAft>
              <a:spcPct val="35000"/>
            </a:spcAft>
          </a:pPr>
          <a:endParaRPr lang="en-US" altLang="zh-TW" sz="1400" kern="1200" dirty="0" smtClean="0"/>
        </a:p>
        <a:p>
          <a:pPr lvl="0" algn="ctr" defTabSz="622300">
            <a:lnSpc>
              <a:spcPct val="100000"/>
            </a:lnSpc>
            <a:spcBef>
              <a:spcPct val="0"/>
            </a:spcBef>
            <a:spcAft>
              <a:spcPct val="35000"/>
            </a:spcAft>
          </a:pPr>
          <a:endParaRPr lang="en-US" altLang="zh-TW" sz="2400" kern="1200" dirty="0" smtClean="0">
            <a:latin typeface="標楷體" pitchFamily="65" charset="-120"/>
            <a:ea typeface="標楷體" pitchFamily="65" charset="-120"/>
          </a:endParaRPr>
        </a:p>
        <a:p>
          <a:pPr lvl="0" algn="ctr" defTabSz="622300">
            <a:lnSpc>
              <a:spcPct val="100000"/>
            </a:lnSpc>
            <a:spcBef>
              <a:spcPct val="0"/>
            </a:spcBef>
            <a:spcAft>
              <a:spcPct val="35000"/>
            </a:spcAft>
          </a:pPr>
          <a:r>
            <a:rPr lang="zh-TW" altLang="en-US" sz="2400" kern="1200" dirty="0" smtClean="0">
              <a:latin typeface="標楷體" pitchFamily="65" charset="-120"/>
              <a:ea typeface="標楷體" pitchFamily="65" charset="-120"/>
            </a:rPr>
            <a:t>九年國民     義務教育</a:t>
          </a:r>
          <a:endParaRPr lang="en-US" altLang="zh-TW" sz="2400" kern="1200" dirty="0" smtClean="0">
            <a:latin typeface="標楷體" pitchFamily="65" charset="-120"/>
            <a:ea typeface="標楷體" pitchFamily="65" charset="-120"/>
          </a:endParaRPr>
        </a:p>
        <a:p>
          <a:pPr lvl="0" algn="ctr" defTabSz="622300">
            <a:lnSpc>
              <a:spcPct val="100000"/>
            </a:lnSpc>
            <a:spcBef>
              <a:spcPct val="0"/>
            </a:spcBef>
            <a:spcAft>
              <a:spcPct val="35000"/>
            </a:spcAft>
          </a:pPr>
          <a:r>
            <a:rPr lang="en-US" altLang="zh-TW" sz="2400" kern="1200" dirty="0" smtClean="0"/>
            <a:t>(</a:t>
          </a:r>
          <a:r>
            <a:rPr lang="zh-TW" altLang="en-US" sz="3200" b="1" kern="1200" dirty="0" smtClean="0">
              <a:latin typeface="標楷體" pitchFamily="65" charset="-120"/>
              <a:ea typeface="標楷體" pitchFamily="65" charset="-120"/>
            </a:rPr>
            <a:t>學科知識</a:t>
          </a:r>
          <a:r>
            <a:rPr lang="en-US" altLang="zh-TW" sz="2400" kern="1200" dirty="0" smtClean="0"/>
            <a:t>)</a:t>
          </a:r>
          <a:endParaRPr lang="zh-TW" altLang="en-US" sz="2400" b="0" kern="1200" dirty="0">
            <a:latin typeface="標楷體" pitchFamily="65" charset="-120"/>
            <a:ea typeface="標楷體" pitchFamily="65" charset="-120"/>
          </a:endParaRPr>
        </a:p>
      </dsp:txBody>
      <dsp:txXfrm>
        <a:off x="181820" y="3433294"/>
        <a:ext cx="1898967" cy="2542576"/>
      </dsp:txXfrm>
    </dsp:sp>
    <dsp:sp modelId="{DD0499E3-AA46-4975-BF23-5900731464E0}">
      <dsp:nvSpPr>
        <dsp:cNvPr id="0" name=""/>
        <dsp:cNvSpPr/>
      </dsp:nvSpPr>
      <dsp:spPr>
        <a:xfrm>
          <a:off x="1879819" y="3131844"/>
          <a:ext cx="303468" cy="303468"/>
        </a:xfrm>
        <a:prstGeom prst="ellipse">
          <a:avLst/>
        </a:prstGeom>
        <a:gradFill rotWithShape="0">
          <a:gsLst>
            <a:gs pos="0">
              <a:schemeClr val="lt1">
                <a:hueOff val="0"/>
                <a:satOff val="0"/>
                <a:lumOff val="0"/>
                <a:alphaOff val="0"/>
                <a:shade val="63000"/>
                <a:satMod val="165000"/>
              </a:schemeClr>
            </a:gs>
            <a:gs pos="30000">
              <a:schemeClr val="lt1">
                <a:hueOff val="0"/>
                <a:satOff val="0"/>
                <a:lumOff val="0"/>
                <a:alphaOff val="0"/>
                <a:shade val="58000"/>
                <a:satMod val="165000"/>
              </a:schemeClr>
            </a:gs>
            <a:gs pos="75000">
              <a:schemeClr val="lt1">
                <a:hueOff val="0"/>
                <a:satOff val="0"/>
                <a:lumOff val="0"/>
                <a:alphaOff val="0"/>
                <a:shade val="30000"/>
                <a:satMod val="175000"/>
              </a:schemeClr>
            </a:gs>
            <a:gs pos="100000">
              <a:schemeClr val="l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0C7FD71-BA3D-4D01-87BA-B1AD8DBC1DFB}">
      <dsp:nvSpPr>
        <dsp:cNvPr id="0" name=""/>
        <dsp:cNvSpPr/>
      </dsp:nvSpPr>
      <dsp:spPr>
        <a:xfrm>
          <a:off x="2031553" y="3283578"/>
          <a:ext cx="1399327" cy="2207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2"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031553" y="3283578"/>
        <a:ext cx="1399327" cy="2207523"/>
      </dsp:txXfrm>
    </dsp:sp>
    <dsp:sp modelId="{F3F0B4E1-76CA-4A59-96C3-C421B9DBAC4A}">
      <dsp:nvSpPr>
        <dsp:cNvPr id="0" name=""/>
        <dsp:cNvSpPr/>
      </dsp:nvSpPr>
      <dsp:spPr>
        <a:xfrm>
          <a:off x="3228568" y="2327862"/>
          <a:ext cx="404624" cy="404624"/>
        </a:xfrm>
        <a:prstGeom prst="ellipse">
          <a:avLst/>
        </a:prstGeom>
        <a:gradFill rotWithShape="0">
          <a:gsLst>
            <a:gs pos="0">
              <a:schemeClr val="lt1">
                <a:hueOff val="0"/>
                <a:satOff val="0"/>
                <a:lumOff val="0"/>
                <a:alphaOff val="0"/>
                <a:shade val="63000"/>
                <a:satMod val="165000"/>
              </a:schemeClr>
            </a:gs>
            <a:gs pos="30000">
              <a:schemeClr val="lt1">
                <a:hueOff val="0"/>
                <a:satOff val="0"/>
                <a:lumOff val="0"/>
                <a:alphaOff val="0"/>
                <a:shade val="58000"/>
                <a:satMod val="165000"/>
              </a:schemeClr>
            </a:gs>
            <a:gs pos="75000">
              <a:schemeClr val="lt1">
                <a:hueOff val="0"/>
                <a:satOff val="0"/>
                <a:lumOff val="0"/>
                <a:alphaOff val="0"/>
                <a:shade val="30000"/>
                <a:satMod val="175000"/>
              </a:schemeClr>
            </a:gs>
            <a:gs pos="100000">
              <a:schemeClr val="l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11752C-6063-4BCE-984F-DB7E6CE353CA}">
      <dsp:nvSpPr>
        <dsp:cNvPr id="0" name=""/>
        <dsp:cNvSpPr/>
      </dsp:nvSpPr>
      <dsp:spPr>
        <a:xfrm>
          <a:off x="3430881" y="2530175"/>
          <a:ext cx="1626929" cy="296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402"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3430881" y="2530175"/>
        <a:ext cx="1626929" cy="2960926"/>
      </dsp:txXfrm>
    </dsp:sp>
    <dsp:sp modelId="{2D414941-49A6-4ABB-8DB2-6E5F47D50740}">
      <dsp:nvSpPr>
        <dsp:cNvPr id="0" name=""/>
        <dsp:cNvSpPr/>
      </dsp:nvSpPr>
      <dsp:spPr>
        <a:xfrm>
          <a:off x="4796490" y="1699851"/>
          <a:ext cx="522640" cy="522640"/>
        </a:xfrm>
        <a:prstGeom prst="ellipse">
          <a:avLst/>
        </a:prstGeom>
        <a:gradFill rotWithShape="0">
          <a:gsLst>
            <a:gs pos="0">
              <a:schemeClr val="lt1">
                <a:hueOff val="0"/>
                <a:satOff val="0"/>
                <a:lumOff val="0"/>
                <a:alphaOff val="0"/>
                <a:shade val="63000"/>
                <a:satMod val="165000"/>
              </a:schemeClr>
            </a:gs>
            <a:gs pos="30000">
              <a:schemeClr val="lt1">
                <a:hueOff val="0"/>
                <a:satOff val="0"/>
                <a:lumOff val="0"/>
                <a:alphaOff val="0"/>
                <a:shade val="58000"/>
                <a:satMod val="165000"/>
              </a:schemeClr>
            </a:gs>
            <a:gs pos="75000">
              <a:schemeClr val="lt1">
                <a:hueOff val="0"/>
                <a:satOff val="0"/>
                <a:lumOff val="0"/>
                <a:alphaOff val="0"/>
                <a:shade val="30000"/>
                <a:satMod val="175000"/>
              </a:schemeClr>
            </a:gs>
            <a:gs pos="100000">
              <a:schemeClr val="l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0D79B0-3F9B-4B4C-884A-E263AA227C56}">
      <dsp:nvSpPr>
        <dsp:cNvPr id="0" name=""/>
        <dsp:cNvSpPr/>
      </dsp:nvSpPr>
      <dsp:spPr>
        <a:xfrm>
          <a:off x="5080132" y="1977903"/>
          <a:ext cx="1685936" cy="3529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9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5080132" y="1977903"/>
        <a:ext cx="1685936" cy="3529930"/>
      </dsp:txXfrm>
    </dsp:sp>
    <dsp:sp modelId="{E1477B8C-7F51-43EF-948E-1003C2DB0E75}">
      <dsp:nvSpPr>
        <dsp:cNvPr id="0" name=""/>
        <dsp:cNvSpPr/>
      </dsp:nvSpPr>
      <dsp:spPr>
        <a:xfrm>
          <a:off x="6410774" y="1280474"/>
          <a:ext cx="665945" cy="665945"/>
        </a:xfrm>
        <a:prstGeom prst="ellipse">
          <a:avLst/>
        </a:prstGeom>
        <a:gradFill rotWithShape="0">
          <a:gsLst>
            <a:gs pos="0">
              <a:schemeClr val="lt1">
                <a:hueOff val="0"/>
                <a:satOff val="0"/>
                <a:lumOff val="0"/>
                <a:alphaOff val="0"/>
                <a:shade val="63000"/>
                <a:satMod val="165000"/>
              </a:schemeClr>
            </a:gs>
            <a:gs pos="30000">
              <a:schemeClr val="lt1">
                <a:hueOff val="0"/>
                <a:satOff val="0"/>
                <a:lumOff val="0"/>
                <a:alphaOff val="0"/>
                <a:shade val="58000"/>
                <a:satMod val="165000"/>
              </a:schemeClr>
            </a:gs>
            <a:gs pos="75000">
              <a:schemeClr val="lt1">
                <a:hueOff val="0"/>
                <a:satOff val="0"/>
                <a:lumOff val="0"/>
                <a:alphaOff val="0"/>
                <a:shade val="30000"/>
                <a:satMod val="175000"/>
              </a:schemeClr>
            </a:gs>
            <a:gs pos="100000">
              <a:schemeClr val="l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40CB52-FCAD-463A-83F9-8DEF15310EBA}">
      <dsp:nvSpPr>
        <dsp:cNvPr id="0" name=""/>
        <dsp:cNvSpPr/>
      </dsp:nvSpPr>
      <dsp:spPr>
        <a:xfrm>
          <a:off x="6085001" y="1726674"/>
          <a:ext cx="1685936" cy="3877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70"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085001" y="1726674"/>
        <a:ext cx="1685936" cy="3877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4C51-D5E8-406B-9729-4504433E2309}">
      <dsp:nvSpPr>
        <dsp:cNvPr id="0" name=""/>
        <dsp:cNvSpPr/>
      </dsp:nvSpPr>
      <dsp:spPr>
        <a:xfrm>
          <a:off x="1190" y="138397"/>
          <a:ext cx="2539007" cy="152340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zh-TW" altLang="en-US" sz="4100" kern="1200" dirty="0" smtClean="0"/>
            <a:t>基本能力</a:t>
          </a:r>
          <a:endParaRPr lang="zh-TW" altLang="en-US" sz="4100" kern="1200" dirty="0"/>
        </a:p>
      </dsp:txBody>
      <dsp:txXfrm>
        <a:off x="45809" y="183016"/>
        <a:ext cx="2449769" cy="1434166"/>
      </dsp:txXfrm>
    </dsp:sp>
    <dsp:sp modelId="{5AF0BB4B-DF5C-4841-809F-5FF888432F98}">
      <dsp:nvSpPr>
        <dsp:cNvPr id="0" name=""/>
        <dsp:cNvSpPr/>
      </dsp:nvSpPr>
      <dsp:spPr>
        <a:xfrm>
          <a:off x="2794099" y="585263"/>
          <a:ext cx="538269" cy="6296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zh-TW" altLang="en-US" sz="2700" kern="1200"/>
        </a:p>
      </dsp:txBody>
      <dsp:txXfrm>
        <a:off x="2794099" y="711198"/>
        <a:ext cx="376788" cy="377803"/>
      </dsp:txXfrm>
    </dsp:sp>
    <dsp:sp modelId="{226C5B5C-C845-4220-91C2-A764463E0F80}">
      <dsp:nvSpPr>
        <dsp:cNvPr id="0" name=""/>
        <dsp:cNvSpPr/>
      </dsp:nvSpPr>
      <dsp:spPr>
        <a:xfrm>
          <a:off x="3555801" y="138397"/>
          <a:ext cx="2539007" cy="1523404"/>
        </a:xfrm>
        <a:prstGeom prst="roundRect">
          <a:avLst>
            <a:gd name="adj" fmla="val 10000"/>
          </a:avLst>
        </a:prstGeom>
        <a:solidFill>
          <a:schemeClr val="accent5">
            <a:hueOff val="-277527"/>
            <a:satOff val="-26527"/>
            <a:lumOff val="-266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zh-TW" altLang="en-US" sz="4100" kern="1200" dirty="0" smtClean="0"/>
            <a:t>核心素養</a:t>
          </a:r>
          <a:endParaRPr lang="zh-TW" altLang="en-US" sz="4100" kern="1200" dirty="0"/>
        </a:p>
      </dsp:txBody>
      <dsp:txXfrm>
        <a:off x="3600420" y="183016"/>
        <a:ext cx="2449769" cy="14341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4C51-D5E8-406B-9729-4504433E2309}">
      <dsp:nvSpPr>
        <dsp:cNvPr id="0" name=""/>
        <dsp:cNvSpPr/>
      </dsp:nvSpPr>
      <dsp:spPr>
        <a:xfrm>
          <a:off x="1322" y="90340"/>
          <a:ext cx="2819211" cy="169152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能力指標</a:t>
          </a:r>
          <a:endParaRPr lang="zh-TW" altLang="en-US" sz="3500" kern="1200" dirty="0"/>
        </a:p>
      </dsp:txBody>
      <dsp:txXfrm>
        <a:off x="50865" y="139883"/>
        <a:ext cx="2720125" cy="1592440"/>
      </dsp:txXfrm>
    </dsp:sp>
    <dsp:sp modelId="{5AF0BB4B-DF5C-4841-809F-5FF888432F98}">
      <dsp:nvSpPr>
        <dsp:cNvPr id="0" name=""/>
        <dsp:cNvSpPr/>
      </dsp:nvSpPr>
      <dsp:spPr>
        <a:xfrm>
          <a:off x="3102454" y="586521"/>
          <a:ext cx="597672" cy="69916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3102454" y="726354"/>
        <a:ext cx="418370" cy="419498"/>
      </dsp:txXfrm>
    </dsp:sp>
    <dsp:sp modelId="{226C5B5C-C845-4220-91C2-A764463E0F80}">
      <dsp:nvSpPr>
        <dsp:cNvPr id="0" name=""/>
        <dsp:cNvSpPr/>
      </dsp:nvSpPr>
      <dsp:spPr>
        <a:xfrm>
          <a:off x="3948218" y="90340"/>
          <a:ext cx="2819211" cy="169152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學習重點</a:t>
          </a:r>
          <a:endParaRPr lang="en-US" altLang="zh-TW" sz="3500" kern="1200" dirty="0" smtClean="0"/>
        </a:p>
        <a:p>
          <a:pPr lvl="0" algn="ctr" defTabSz="1555750">
            <a:lnSpc>
              <a:spcPct val="90000"/>
            </a:lnSpc>
            <a:spcBef>
              <a:spcPct val="0"/>
            </a:spcBef>
            <a:spcAft>
              <a:spcPct val="35000"/>
            </a:spcAft>
          </a:pPr>
          <a:r>
            <a:rPr lang="zh-TW" altLang="en-US" sz="3500" kern="1200" dirty="0" smtClean="0"/>
            <a:t>雙向細目表</a:t>
          </a:r>
          <a:endParaRPr lang="zh-TW" altLang="en-US" sz="3500" kern="1200" dirty="0"/>
        </a:p>
      </dsp:txBody>
      <dsp:txXfrm>
        <a:off x="3997761" y="139883"/>
        <a:ext cx="2720125" cy="1592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61B10-B668-4831-8DFE-2F4BB8D09AB6}">
      <dsp:nvSpPr>
        <dsp:cNvPr id="0" name=""/>
        <dsp:cNvSpPr/>
      </dsp:nvSpPr>
      <dsp:spPr>
        <a:xfrm>
          <a:off x="2348" y="269049"/>
          <a:ext cx="2000250" cy="8001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rPr>
            <a:t>自主</a:t>
          </a:r>
          <a:endParaRPr lang="en-US" altLang="zh-TW" sz="2400" b="1" kern="1200" dirty="0" smtClean="0">
            <a:solidFill>
              <a:schemeClr val="tx1"/>
            </a:solidFill>
          </a:endParaRPr>
        </a:p>
        <a:p>
          <a:pPr lvl="0" algn="ctr" defTabSz="1066800">
            <a:lnSpc>
              <a:spcPct val="90000"/>
            </a:lnSpc>
            <a:spcBef>
              <a:spcPct val="0"/>
            </a:spcBef>
            <a:spcAft>
              <a:spcPct val="35000"/>
            </a:spcAft>
          </a:pPr>
          <a:r>
            <a:rPr lang="zh-TW" altLang="en-US" sz="2400" b="1" kern="1200" dirty="0" smtClean="0">
              <a:solidFill>
                <a:schemeClr val="tx1"/>
              </a:solidFill>
            </a:rPr>
            <a:t>適性學習</a:t>
          </a:r>
          <a:endParaRPr lang="zh-TW" altLang="en-US" sz="2400" b="1" kern="1200" dirty="0">
            <a:solidFill>
              <a:schemeClr val="tx1"/>
            </a:solidFill>
          </a:endParaRPr>
        </a:p>
      </dsp:txBody>
      <dsp:txXfrm>
        <a:off x="2348" y="269049"/>
        <a:ext cx="2000250" cy="800100"/>
      </dsp:txXfrm>
    </dsp:sp>
    <dsp:sp modelId="{B9C0F514-E542-4DA2-BAD5-574AC9DF6596}">
      <dsp:nvSpPr>
        <dsp:cNvPr id="0" name=""/>
        <dsp:cNvSpPr/>
      </dsp:nvSpPr>
      <dsp:spPr>
        <a:xfrm>
          <a:off x="2348" y="1069149"/>
          <a:ext cx="2000250" cy="281088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smtClean="0"/>
            <a:t>社團課程</a:t>
          </a:r>
          <a:endParaRPr lang="zh-TW" altLang="en-US" sz="2400" kern="1200" dirty="0"/>
        </a:p>
        <a:p>
          <a:pPr marL="228600" lvl="1" indent="-228600" algn="l" defTabSz="1066800">
            <a:lnSpc>
              <a:spcPct val="90000"/>
            </a:lnSpc>
            <a:spcBef>
              <a:spcPct val="0"/>
            </a:spcBef>
            <a:spcAft>
              <a:spcPct val="15000"/>
            </a:spcAft>
            <a:buChar char="••"/>
          </a:pPr>
          <a:r>
            <a:rPr lang="zh-TW" altLang="en-US" sz="2400" kern="1200" dirty="0" smtClean="0"/>
            <a:t>自主學習</a:t>
          </a:r>
          <a:endParaRPr lang="zh-TW" altLang="en-US" sz="2400" kern="1200" dirty="0"/>
        </a:p>
        <a:p>
          <a:pPr marL="228600" lvl="1" indent="-228600" algn="l" defTabSz="1066800">
            <a:lnSpc>
              <a:spcPct val="90000"/>
            </a:lnSpc>
            <a:spcBef>
              <a:spcPct val="0"/>
            </a:spcBef>
            <a:spcAft>
              <a:spcPct val="15000"/>
            </a:spcAft>
            <a:buChar char="••"/>
          </a:pPr>
          <a:r>
            <a:rPr lang="zh-TW" altLang="en-US" sz="2400" kern="1200" dirty="0" smtClean="0"/>
            <a:t>技藝課程</a:t>
          </a:r>
          <a:endParaRPr lang="zh-TW" altLang="en-US" sz="2400" kern="1200" dirty="0"/>
        </a:p>
      </dsp:txBody>
      <dsp:txXfrm>
        <a:off x="2348" y="1069149"/>
        <a:ext cx="2000250" cy="2810880"/>
      </dsp:txXfrm>
    </dsp:sp>
    <dsp:sp modelId="{F6952D60-31BC-44F2-A734-C08E14BAE300}">
      <dsp:nvSpPr>
        <dsp:cNvPr id="0" name=""/>
        <dsp:cNvSpPr/>
      </dsp:nvSpPr>
      <dsp:spPr>
        <a:xfrm>
          <a:off x="2282633" y="269049"/>
          <a:ext cx="2000250" cy="800100"/>
        </a:xfrm>
        <a:prstGeom prst="rect">
          <a:avLst/>
        </a:prstGeom>
        <a:solidFill>
          <a:schemeClr val="accent5">
            <a:hueOff val="-92509"/>
            <a:satOff val="-8842"/>
            <a:lumOff val="-8889"/>
            <a:alphaOff val="0"/>
          </a:schemeClr>
        </a:solidFill>
        <a:ln w="25400" cap="flat" cmpd="sng" algn="ctr">
          <a:solidFill>
            <a:schemeClr val="accent5">
              <a:hueOff val="-92509"/>
              <a:satOff val="-8842"/>
              <a:lumOff val="-88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rPr>
            <a:t>德育群育</a:t>
          </a:r>
          <a:endParaRPr lang="en-US" altLang="zh-TW" sz="2400" b="1" kern="1200" dirty="0" smtClean="0">
            <a:solidFill>
              <a:schemeClr val="tx1"/>
            </a:solidFill>
          </a:endParaRPr>
        </a:p>
        <a:p>
          <a:pPr lvl="0" algn="ctr" defTabSz="1066800">
            <a:lnSpc>
              <a:spcPct val="90000"/>
            </a:lnSpc>
            <a:spcBef>
              <a:spcPct val="0"/>
            </a:spcBef>
            <a:spcAft>
              <a:spcPct val="35000"/>
            </a:spcAft>
          </a:pPr>
          <a:r>
            <a:rPr lang="zh-TW" altLang="en-US" sz="2400" b="1" kern="1200" dirty="0" smtClean="0">
              <a:solidFill>
                <a:schemeClr val="tx1"/>
              </a:solidFill>
            </a:rPr>
            <a:t>學習</a:t>
          </a:r>
          <a:endParaRPr lang="zh-TW" altLang="en-US" sz="2400" b="1" kern="1200" dirty="0">
            <a:solidFill>
              <a:schemeClr val="tx1"/>
            </a:solidFill>
          </a:endParaRPr>
        </a:p>
      </dsp:txBody>
      <dsp:txXfrm>
        <a:off x="2282633" y="269049"/>
        <a:ext cx="2000250" cy="800100"/>
      </dsp:txXfrm>
    </dsp:sp>
    <dsp:sp modelId="{830F60E0-5B57-495F-8664-5DAE78E796BE}">
      <dsp:nvSpPr>
        <dsp:cNvPr id="0" name=""/>
        <dsp:cNvSpPr/>
      </dsp:nvSpPr>
      <dsp:spPr>
        <a:xfrm>
          <a:off x="2282633" y="1069149"/>
          <a:ext cx="2000250" cy="2810880"/>
        </a:xfrm>
        <a:prstGeom prst="rect">
          <a:avLst/>
        </a:prstGeom>
        <a:solidFill>
          <a:schemeClr val="accent5">
            <a:tint val="40000"/>
            <a:alpha val="90000"/>
            <a:hueOff val="-100744"/>
            <a:satOff val="-8271"/>
            <a:lumOff val="-2323"/>
            <a:alphaOff val="0"/>
          </a:schemeClr>
        </a:solidFill>
        <a:ln w="25400" cap="flat" cmpd="sng" algn="ctr">
          <a:solidFill>
            <a:schemeClr val="accent5">
              <a:tint val="40000"/>
              <a:alpha val="90000"/>
              <a:hueOff val="-100744"/>
              <a:satOff val="-8271"/>
              <a:lumOff val="-2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smtClean="0">
              <a:sym typeface="Wingdings" panose="05000000000000000000" pitchFamily="2" charset="2"/>
            </a:rPr>
            <a:t>班級輔導</a:t>
          </a:r>
          <a:endParaRPr lang="zh-TW" altLang="en-US" sz="2400" kern="1200" dirty="0"/>
        </a:p>
        <a:p>
          <a:pPr marL="228600" lvl="1" indent="-228600" algn="l" defTabSz="1066800">
            <a:lnSpc>
              <a:spcPct val="90000"/>
            </a:lnSpc>
            <a:spcBef>
              <a:spcPct val="0"/>
            </a:spcBef>
            <a:spcAft>
              <a:spcPct val="15000"/>
            </a:spcAft>
            <a:buChar char="••"/>
          </a:pPr>
          <a:r>
            <a:rPr lang="zh-TW" altLang="en-US" sz="2400" kern="1200" dirty="0" smtClean="0">
              <a:sym typeface="Wingdings" panose="05000000000000000000" pitchFamily="2" charset="2"/>
            </a:rPr>
            <a:t>服務學習</a:t>
          </a:r>
          <a:endParaRPr lang="zh-TW" altLang="en-US" sz="2400" kern="1200" dirty="0"/>
        </a:p>
        <a:p>
          <a:pPr marL="228600" lvl="1" indent="-228600" algn="l" defTabSz="1066800">
            <a:lnSpc>
              <a:spcPct val="90000"/>
            </a:lnSpc>
            <a:spcBef>
              <a:spcPct val="0"/>
            </a:spcBef>
            <a:spcAft>
              <a:spcPct val="15000"/>
            </a:spcAft>
            <a:buChar char="••"/>
          </a:pPr>
          <a:r>
            <a:rPr lang="zh-TW" altLang="en-US" sz="2400" kern="1200" dirty="0" smtClean="0">
              <a:sym typeface="Wingdings" panose="05000000000000000000" pitchFamily="2" charset="2"/>
            </a:rPr>
            <a:t>校際及班際交流</a:t>
          </a:r>
          <a:endParaRPr lang="zh-TW" altLang="en-US" sz="2400" kern="1200" dirty="0"/>
        </a:p>
      </dsp:txBody>
      <dsp:txXfrm>
        <a:off x="2282633" y="1069149"/>
        <a:ext cx="2000250" cy="2810880"/>
      </dsp:txXfrm>
    </dsp:sp>
    <dsp:sp modelId="{8A6AFA94-AE23-45B8-B062-6AA0867E5C08}">
      <dsp:nvSpPr>
        <dsp:cNvPr id="0" name=""/>
        <dsp:cNvSpPr/>
      </dsp:nvSpPr>
      <dsp:spPr>
        <a:xfrm>
          <a:off x="4614845" y="269049"/>
          <a:ext cx="2194594" cy="800100"/>
        </a:xfrm>
        <a:prstGeom prst="rect">
          <a:avLst/>
        </a:prstGeom>
        <a:solidFill>
          <a:schemeClr val="accent5">
            <a:hueOff val="-185018"/>
            <a:satOff val="-17685"/>
            <a:lumOff val="-17779"/>
            <a:alphaOff val="0"/>
          </a:schemeClr>
        </a:solidFill>
        <a:ln w="25400" cap="flat" cmpd="sng" algn="ctr">
          <a:solidFill>
            <a:schemeClr val="accent5">
              <a:hueOff val="-185018"/>
              <a:satOff val="-17685"/>
              <a:lumOff val="-177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rPr>
            <a:t>深化</a:t>
          </a:r>
          <a:endParaRPr lang="en-US" altLang="zh-TW" sz="2400" b="1" kern="1200" dirty="0" smtClean="0">
            <a:solidFill>
              <a:schemeClr val="tx1"/>
            </a:solidFill>
          </a:endParaRPr>
        </a:p>
        <a:p>
          <a:pPr lvl="0" algn="ctr" defTabSz="1066800">
            <a:lnSpc>
              <a:spcPct val="90000"/>
            </a:lnSpc>
            <a:spcBef>
              <a:spcPct val="0"/>
            </a:spcBef>
            <a:spcAft>
              <a:spcPct val="35000"/>
            </a:spcAft>
          </a:pPr>
          <a:r>
            <a:rPr lang="zh-TW" altLang="en-US" sz="2400" b="1" kern="1200" dirty="0" smtClean="0">
              <a:solidFill>
                <a:schemeClr val="tx1"/>
              </a:solidFill>
            </a:rPr>
            <a:t>特定領域學習</a:t>
          </a:r>
          <a:endParaRPr lang="zh-TW" altLang="en-US" sz="2400" b="1" kern="1200" dirty="0">
            <a:solidFill>
              <a:schemeClr val="tx1"/>
            </a:solidFill>
          </a:endParaRPr>
        </a:p>
      </dsp:txBody>
      <dsp:txXfrm>
        <a:off x="4614845" y="269049"/>
        <a:ext cx="2194594" cy="800100"/>
      </dsp:txXfrm>
    </dsp:sp>
    <dsp:sp modelId="{50C29B5C-4E6F-4CC8-A184-E38778B30850}">
      <dsp:nvSpPr>
        <dsp:cNvPr id="0" name=""/>
        <dsp:cNvSpPr/>
      </dsp:nvSpPr>
      <dsp:spPr>
        <a:xfrm>
          <a:off x="4562918" y="1069149"/>
          <a:ext cx="2298447" cy="2810880"/>
        </a:xfrm>
        <a:prstGeom prst="rect">
          <a:avLst/>
        </a:prstGeom>
        <a:solidFill>
          <a:schemeClr val="accent5">
            <a:tint val="40000"/>
            <a:alpha val="90000"/>
            <a:hueOff val="-201488"/>
            <a:satOff val="-16542"/>
            <a:lumOff val="-4647"/>
            <a:alphaOff val="0"/>
          </a:schemeClr>
        </a:solidFill>
        <a:ln w="25400" cap="flat" cmpd="sng" algn="ctr">
          <a:solidFill>
            <a:schemeClr val="accent5">
              <a:tint val="40000"/>
              <a:alpha val="90000"/>
              <a:hueOff val="-201488"/>
              <a:satOff val="-16542"/>
              <a:lumOff val="-4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2400" kern="1200" dirty="0" smtClean="0"/>
            <a:t>領域學習社團</a:t>
          </a:r>
        </a:p>
        <a:p>
          <a:pPr marL="114300" lvl="1" indent="0" algn="l" defTabSz="533400">
            <a:lnSpc>
              <a:spcPct val="90000"/>
            </a:lnSpc>
            <a:spcBef>
              <a:spcPct val="0"/>
            </a:spcBef>
            <a:spcAft>
              <a:spcPct val="15000"/>
            </a:spcAft>
            <a:buChar char="••"/>
          </a:pPr>
          <a:endParaRPr lang="zh-TW" altLang="en-US" sz="2400" kern="1200" dirty="0"/>
        </a:p>
      </dsp:txBody>
      <dsp:txXfrm>
        <a:off x="4562918" y="1069149"/>
        <a:ext cx="2298447" cy="2810880"/>
      </dsp:txXfrm>
    </dsp:sp>
    <dsp:sp modelId="{3B6243BA-1E1A-4A45-9DE7-454656AFA7DF}">
      <dsp:nvSpPr>
        <dsp:cNvPr id="0" name=""/>
        <dsp:cNvSpPr/>
      </dsp:nvSpPr>
      <dsp:spPr>
        <a:xfrm>
          <a:off x="7141401" y="269049"/>
          <a:ext cx="2000250" cy="800100"/>
        </a:xfrm>
        <a:prstGeom prst="rect">
          <a:avLst/>
        </a:prstGeom>
        <a:solidFill>
          <a:schemeClr val="accent5">
            <a:hueOff val="-277527"/>
            <a:satOff val="-26527"/>
            <a:lumOff val="-26668"/>
            <a:alphaOff val="0"/>
          </a:schemeClr>
        </a:solidFill>
        <a:ln w="25400" cap="flat" cmpd="sng" algn="ctr">
          <a:solidFill>
            <a:schemeClr val="accent5">
              <a:hueOff val="-277527"/>
              <a:satOff val="-26527"/>
              <a:lumOff val="-266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sym typeface="Wingdings" panose="05000000000000000000" pitchFamily="2" charset="2"/>
            </a:rPr>
            <a:t>學科</a:t>
          </a:r>
          <a:endParaRPr lang="en-US" altLang="zh-TW" sz="2400" b="1" kern="1200" dirty="0" smtClean="0">
            <a:solidFill>
              <a:schemeClr val="tx1"/>
            </a:solidFill>
            <a:sym typeface="Wingdings" panose="05000000000000000000" pitchFamily="2" charset="2"/>
          </a:endParaRPr>
        </a:p>
        <a:p>
          <a:pPr lvl="0" algn="ctr" defTabSz="1066800">
            <a:lnSpc>
              <a:spcPct val="90000"/>
            </a:lnSpc>
            <a:spcBef>
              <a:spcPct val="0"/>
            </a:spcBef>
            <a:spcAft>
              <a:spcPct val="35000"/>
            </a:spcAft>
          </a:pPr>
          <a:r>
            <a:rPr lang="zh-TW" altLang="en-US" sz="2400" b="1" kern="1200" dirty="0" smtClean="0">
              <a:solidFill>
                <a:schemeClr val="tx1"/>
              </a:solidFill>
              <a:sym typeface="Wingdings" panose="05000000000000000000" pitchFamily="2" charset="2"/>
            </a:rPr>
            <a:t>補救教學</a:t>
          </a:r>
          <a:endParaRPr lang="zh-TW" altLang="en-US" sz="2400" b="1" kern="1200" dirty="0">
            <a:solidFill>
              <a:schemeClr val="tx1"/>
            </a:solidFill>
          </a:endParaRPr>
        </a:p>
      </dsp:txBody>
      <dsp:txXfrm>
        <a:off x="7141401" y="269049"/>
        <a:ext cx="2000250" cy="800100"/>
      </dsp:txXfrm>
    </dsp:sp>
    <dsp:sp modelId="{FF350FBA-BE30-4CD1-8216-C2DD0B2657A2}">
      <dsp:nvSpPr>
        <dsp:cNvPr id="0" name=""/>
        <dsp:cNvSpPr/>
      </dsp:nvSpPr>
      <dsp:spPr>
        <a:xfrm>
          <a:off x="7141401" y="1069149"/>
          <a:ext cx="2000250" cy="2810880"/>
        </a:xfrm>
        <a:prstGeom prst="rect">
          <a:avLst/>
        </a:prstGeom>
        <a:solidFill>
          <a:schemeClr val="accent5">
            <a:tint val="40000"/>
            <a:alpha val="90000"/>
            <a:hueOff val="-302232"/>
            <a:satOff val="-24813"/>
            <a:lumOff val="-6970"/>
            <a:alphaOff val="0"/>
          </a:schemeClr>
        </a:solidFill>
        <a:ln w="25400" cap="flat" cmpd="sng" algn="ctr">
          <a:solidFill>
            <a:schemeClr val="accent5">
              <a:tint val="40000"/>
              <a:alpha val="90000"/>
              <a:hueOff val="-302232"/>
              <a:satOff val="-24813"/>
              <a:lumOff val="-69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endParaRPr lang="zh-TW" altLang="en-US" sz="2400" kern="1200" dirty="0"/>
        </a:p>
      </dsp:txBody>
      <dsp:txXfrm>
        <a:off x="7141401" y="1069149"/>
        <a:ext cx="2000250" cy="2810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097722" y="0"/>
          <a:ext cx="2012126" cy="111784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九年一貫</a:t>
          </a:r>
          <a:endParaRPr lang="zh-TW" altLang="en-US" sz="2700" kern="1200" dirty="0"/>
        </a:p>
      </dsp:txBody>
      <dsp:txXfrm>
        <a:off x="2130463" y="32741"/>
        <a:ext cx="1946644" cy="1052366"/>
      </dsp:txXfrm>
    </dsp:sp>
    <dsp:sp modelId="{52EAA457-D0EB-4E98-ACB3-7EA88F2A1002}">
      <dsp:nvSpPr>
        <dsp:cNvPr id="0" name=""/>
        <dsp:cNvSpPr/>
      </dsp:nvSpPr>
      <dsp:spPr>
        <a:xfrm>
          <a:off x="5004127" y="0"/>
          <a:ext cx="2012126" cy="1117848"/>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十二年國教</a:t>
          </a:r>
          <a:endParaRPr lang="zh-TW" altLang="en-US" sz="2700" kern="1200" dirty="0"/>
        </a:p>
      </dsp:txBody>
      <dsp:txXfrm>
        <a:off x="5036868" y="32741"/>
        <a:ext cx="1946644" cy="1052366"/>
      </dsp:txXfrm>
    </dsp:sp>
    <dsp:sp modelId="{51FB3BB1-E395-4782-A0D4-CCB2CB96D60D}">
      <dsp:nvSpPr>
        <dsp:cNvPr id="0" name=""/>
        <dsp:cNvSpPr/>
      </dsp:nvSpPr>
      <dsp:spPr>
        <a:xfrm>
          <a:off x="4137795" y="4750854"/>
          <a:ext cx="838386" cy="838386"/>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CAD16-5210-4F3C-8DFE-DBE32E63DBC2}">
      <dsp:nvSpPr>
        <dsp:cNvPr id="0" name=""/>
        <dsp:cNvSpPr/>
      </dsp:nvSpPr>
      <dsp:spPr>
        <a:xfrm>
          <a:off x="2041830" y="4399849"/>
          <a:ext cx="5030316" cy="33982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D7378E-EB13-4CD4-BF8A-6CE220ECE8A7}">
      <dsp:nvSpPr>
        <dsp:cNvPr id="0" name=""/>
        <dsp:cNvSpPr/>
      </dsp:nvSpPr>
      <dsp:spPr>
        <a:xfrm>
          <a:off x="2097722" y="1363774"/>
          <a:ext cx="2012126" cy="29958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kern="1200" dirty="0" smtClean="0"/>
            <a:t>能力導向</a:t>
          </a:r>
          <a:endParaRPr lang="zh-TW" altLang="en-US" sz="5400" kern="1200" dirty="0"/>
        </a:p>
      </dsp:txBody>
      <dsp:txXfrm>
        <a:off x="2195946" y="1461998"/>
        <a:ext cx="1815678" cy="2799384"/>
      </dsp:txXfrm>
    </dsp:sp>
    <dsp:sp modelId="{A7268947-32AC-4AD0-A905-181018D22967}">
      <dsp:nvSpPr>
        <dsp:cNvPr id="0" name=""/>
        <dsp:cNvSpPr/>
      </dsp:nvSpPr>
      <dsp:spPr>
        <a:xfrm>
          <a:off x="5004127" y="1363774"/>
          <a:ext cx="2012126" cy="299583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zh-TW" altLang="en-US" sz="5400" kern="1200" dirty="0" smtClean="0"/>
            <a:t>素養導向</a:t>
          </a:r>
          <a:endParaRPr lang="zh-TW" altLang="en-US" sz="5400" kern="1200" dirty="0"/>
        </a:p>
      </dsp:txBody>
      <dsp:txXfrm>
        <a:off x="5102351" y="1461998"/>
        <a:ext cx="1815678" cy="2799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075633" y="0"/>
          <a:ext cx="2625406" cy="1252939"/>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九年一貫</a:t>
          </a:r>
          <a:endParaRPr lang="zh-TW" altLang="en-US" sz="3500" kern="1200" dirty="0"/>
        </a:p>
      </dsp:txBody>
      <dsp:txXfrm>
        <a:off x="2112330" y="36697"/>
        <a:ext cx="2552012" cy="1179545"/>
      </dsp:txXfrm>
    </dsp:sp>
    <dsp:sp modelId="{52EAA457-D0EB-4E98-ACB3-7EA88F2A1002}">
      <dsp:nvSpPr>
        <dsp:cNvPr id="0" name=""/>
        <dsp:cNvSpPr/>
      </dsp:nvSpPr>
      <dsp:spPr>
        <a:xfrm>
          <a:off x="5358478" y="0"/>
          <a:ext cx="2575000" cy="1252939"/>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十二年國教</a:t>
          </a:r>
          <a:endParaRPr lang="zh-TW" altLang="en-US" sz="3500" kern="1200" dirty="0"/>
        </a:p>
      </dsp:txBody>
      <dsp:txXfrm>
        <a:off x="5395175" y="36697"/>
        <a:ext cx="2501606" cy="1179545"/>
      </dsp:txXfrm>
    </dsp:sp>
    <dsp:sp modelId="{51FB3BB1-E395-4782-A0D4-CCB2CB96D60D}">
      <dsp:nvSpPr>
        <dsp:cNvPr id="0" name=""/>
        <dsp:cNvSpPr/>
      </dsp:nvSpPr>
      <dsp:spPr>
        <a:xfrm>
          <a:off x="4534703" y="5324991"/>
          <a:ext cx="939704" cy="939704"/>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51466-62FB-421B-93C1-B609624E7703}">
      <dsp:nvSpPr>
        <dsp:cNvPr id="0" name=""/>
        <dsp:cNvSpPr/>
      </dsp:nvSpPr>
      <dsp:spPr>
        <a:xfrm>
          <a:off x="2185442" y="4931568"/>
          <a:ext cx="5638226" cy="380893"/>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A3FA1E-3689-48A3-BBB7-4FB9A953543A}">
      <dsp:nvSpPr>
        <dsp:cNvPr id="0" name=""/>
        <dsp:cNvSpPr/>
      </dsp:nvSpPr>
      <dsp:spPr>
        <a:xfrm>
          <a:off x="5259093" y="3833993"/>
          <a:ext cx="2748567" cy="10524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t>彈性學習</a:t>
          </a:r>
          <a:r>
            <a:rPr lang="zh-TW" altLang="en-US" sz="2300" b="1" kern="1200" dirty="0" smtClean="0">
              <a:solidFill>
                <a:srgbClr val="FFFF00"/>
              </a:solidFill>
            </a:rPr>
            <a:t>課程</a:t>
          </a:r>
          <a:endParaRPr lang="zh-TW" altLang="en-US" sz="2300" b="1" kern="1200" dirty="0">
            <a:solidFill>
              <a:srgbClr val="FFFF00"/>
            </a:solidFill>
          </a:endParaRPr>
        </a:p>
      </dsp:txBody>
      <dsp:txXfrm>
        <a:off x="5310470" y="3885370"/>
        <a:ext cx="2645813" cy="949714"/>
      </dsp:txXfrm>
    </dsp:sp>
    <dsp:sp modelId="{7733C3BF-B9CE-4DDB-8ED8-C5523206912D}">
      <dsp:nvSpPr>
        <dsp:cNvPr id="0" name=""/>
        <dsp:cNvSpPr/>
      </dsp:nvSpPr>
      <dsp:spPr>
        <a:xfrm>
          <a:off x="5259093" y="2706348"/>
          <a:ext cx="2748567" cy="105246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solidFill>
                <a:schemeClr val="bg1"/>
              </a:solidFill>
            </a:rPr>
            <a:t>重大議題</a:t>
          </a:r>
          <a:r>
            <a:rPr lang="en-US" altLang="zh-TW" sz="2300" b="1" kern="1200" dirty="0" smtClean="0">
              <a:solidFill>
                <a:schemeClr val="bg1"/>
              </a:solidFill>
            </a:rPr>
            <a:t/>
          </a:r>
          <a:br>
            <a:rPr lang="en-US" altLang="zh-TW" sz="2300" b="1" kern="1200" dirty="0" smtClean="0">
              <a:solidFill>
                <a:schemeClr val="bg1"/>
              </a:solidFill>
            </a:rPr>
          </a:br>
          <a:r>
            <a:rPr lang="zh-TW" altLang="en-US" sz="2300" b="1" kern="1200" dirty="0" smtClean="0">
              <a:solidFill>
                <a:schemeClr val="bg1"/>
              </a:solidFill>
            </a:rPr>
            <a:t>融入各領域</a:t>
          </a:r>
          <a:endParaRPr lang="zh-TW" altLang="en-US" sz="2300" b="1" kern="1200" dirty="0">
            <a:solidFill>
              <a:schemeClr val="bg1"/>
            </a:solidFill>
          </a:endParaRPr>
        </a:p>
      </dsp:txBody>
      <dsp:txXfrm>
        <a:off x="5310470" y="2757725"/>
        <a:ext cx="2645813" cy="949714"/>
      </dsp:txXfrm>
    </dsp:sp>
    <dsp:sp modelId="{055337A1-AF48-476C-A121-8C083773A5A6}">
      <dsp:nvSpPr>
        <dsp:cNvPr id="0" name=""/>
        <dsp:cNvSpPr/>
      </dsp:nvSpPr>
      <dsp:spPr>
        <a:xfrm>
          <a:off x="5259093" y="1578703"/>
          <a:ext cx="2748567" cy="105246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bg1"/>
              </a:solidFill>
            </a:rPr>
            <a:t>各領域學習階段</a:t>
          </a:r>
          <a:r>
            <a:rPr lang="en-US" altLang="zh-TW" sz="2200" b="1" kern="1200" dirty="0" smtClean="0">
              <a:solidFill>
                <a:schemeClr val="bg1"/>
              </a:solidFill>
            </a:rPr>
            <a:t/>
          </a:r>
          <a:br>
            <a:rPr lang="en-US" altLang="zh-TW" sz="2200" b="1" kern="1200" dirty="0" smtClean="0">
              <a:solidFill>
                <a:schemeClr val="bg1"/>
              </a:solidFill>
            </a:rPr>
          </a:br>
          <a:r>
            <a:rPr lang="zh-TW" altLang="en-US" sz="2200" b="1" kern="1200" dirty="0" smtClean="0">
              <a:solidFill>
                <a:schemeClr val="bg1"/>
              </a:solidFill>
            </a:rPr>
            <a:t>劃分統一</a:t>
          </a:r>
          <a:endParaRPr lang="zh-TW" altLang="en-US" sz="2200" b="1" kern="1200" dirty="0">
            <a:solidFill>
              <a:schemeClr val="bg1"/>
            </a:solidFill>
          </a:endParaRPr>
        </a:p>
      </dsp:txBody>
      <dsp:txXfrm>
        <a:off x="5310470" y="1630080"/>
        <a:ext cx="2645813" cy="949714"/>
      </dsp:txXfrm>
    </dsp:sp>
    <dsp:sp modelId="{82288D6A-3F17-4BB1-A200-8A5DD73D5EBE}">
      <dsp:nvSpPr>
        <dsp:cNvPr id="0" name=""/>
        <dsp:cNvSpPr/>
      </dsp:nvSpPr>
      <dsp:spPr>
        <a:xfrm>
          <a:off x="2052928" y="3833993"/>
          <a:ext cx="2645613" cy="105246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smtClean="0"/>
            <a:t>彈性學習</a:t>
          </a:r>
          <a:r>
            <a:rPr lang="zh-TW" altLang="en-US" sz="2200" b="1" kern="1200" dirty="0" smtClean="0">
              <a:solidFill>
                <a:srgbClr val="FFFF00"/>
              </a:solidFill>
            </a:rPr>
            <a:t>節數</a:t>
          </a:r>
          <a:endParaRPr lang="zh-TW" altLang="en-US" sz="2200" b="1" kern="1200" dirty="0">
            <a:solidFill>
              <a:srgbClr val="FFFF00"/>
            </a:solidFill>
          </a:endParaRPr>
        </a:p>
      </dsp:txBody>
      <dsp:txXfrm>
        <a:off x="2104305" y="3885370"/>
        <a:ext cx="2542859" cy="949714"/>
      </dsp:txXfrm>
    </dsp:sp>
    <dsp:sp modelId="{0AA139AB-17FC-4335-B433-BF929B0B9334}">
      <dsp:nvSpPr>
        <dsp:cNvPr id="0" name=""/>
        <dsp:cNvSpPr/>
      </dsp:nvSpPr>
      <dsp:spPr>
        <a:xfrm>
          <a:off x="2052928" y="2706348"/>
          <a:ext cx="2645613" cy="105246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bg1"/>
              </a:solidFill>
            </a:rPr>
            <a:t>重大議題</a:t>
          </a:r>
          <a:r>
            <a:rPr lang="en-US" altLang="zh-TW" sz="2200" b="1" kern="1200" dirty="0" smtClean="0">
              <a:solidFill>
                <a:schemeClr val="bg1"/>
              </a:solidFill>
            </a:rPr>
            <a:t/>
          </a:r>
          <a:br>
            <a:rPr lang="en-US" altLang="zh-TW" sz="2200" b="1" kern="1200" dirty="0" smtClean="0">
              <a:solidFill>
                <a:schemeClr val="bg1"/>
              </a:solidFill>
            </a:rPr>
          </a:br>
          <a:r>
            <a:rPr lang="zh-TW" altLang="en-US" sz="2200" b="1" kern="1200" dirty="0" smtClean="0">
              <a:solidFill>
                <a:schemeClr val="bg1"/>
              </a:solidFill>
            </a:rPr>
            <a:t>設置課綱</a:t>
          </a:r>
          <a:endParaRPr lang="zh-TW" altLang="en-US" sz="2200" b="1" kern="1200" dirty="0">
            <a:solidFill>
              <a:schemeClr val="bg1"/>
            </a:solidFill>
          </a:endParaRPr>
        </a:p>
      </dsp:txBody>
      <dsp:txXfrm>
        <a:off x="2104305" y="2757725"/>
        <a:ext cx="2542859" cy="949714"/>
      </dsp:txXfrm>
    </dsp:sp>
    <dsp:sp modelId="{39FCBFF9-316A-44EA-A4B6-7D257D77ED40}">
      <dsp:nvSpPr>
        <dsp:cNvPr id="0" name=""/>
        <dsp:cNvSpPr/>
      </dsp:nvSpPr>
      <dsp:spPr>
        <a:xfrm>
          <a:off x="2052928" y="1578703"/>
          <a:ext cx="2645613" cy="10524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smtClean="0">
              <a:solidFill>
                <a:schemeClr val="bg1"/>
              </a:solidFill>
            </a:rPr>
            <a:t>各領域學習階段</a:t>
          </a:r>
          <a:r>
            <a:rPr lang="en-US" altLang="zh-TW" sz="2200" b="1" kern="1200" dirty="0" smtClean="0">
              <a:solidFill>
                <a:schemeClr val="bg1"/>
              </a:solidFill>
            </a:rPr>
            <a:t/>
          </a:r>
          <a:br>
            <a:rPr lang="en-US" altLang="zh-TW" sz="2200" b="1" kern="1200" dirty="0" smtClean="0">
              <a:solidFill>
                <a:schemeClr val="bg1"/>
              </a:solidFill>
            </a:rPr>
          </a:br>
          <a:r>
            <a:rPr lang="zh-TW" altLang="en-US" sz="2200" b="1" kern="1200" dirty="0" smtClean="0">
              <a:solidFill>
                <a:schemeClr val="bg1"/>
              </a:solidFill>
            </a:rPr>
            <a:t>劃分不一</a:t>
          </a:r>
          <a:endParaRPr lang="zh-TW" altLang="en-US" sz="2200" b="1" kern="1200" dirty="0">
            <a:solidFill>
              <a:schemeClr val="bg1"/>
            </a:solidFill>
          </a:endParaRPr>
        </a:p>
      </dsp:txBody>
      <dsp:txXfrm>
        <a:off x="2104305" y="1630080"/>
        <a:ext cx="2542859" cy="949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87F1D-BA6F-4514-B595-25D74114898C}">
      <dsp:nvSpPr>
        <dsp:cNvPr id="0" name=""/>
        <dsp:cNvSpPr/>
      </dsp:nvSpPr>
      <dsp:spPr>
        <a:xfrm>
          <a:off x="2097722" y="0"/>
          <a:ext cx="2012126" cy="111784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九年一貫</a:t>
          </a:r>
          <a:endParaRPr lang="zh-TW" altLang="en-US" sz="2700" kern="1200" dirty="0"/>
        </a:p>
      </dsp:txBody>
      <dsp:txXfrm>
        <a:off x="2130463" y="32741"/>
        <a:ext cx="1946644" cy="1052366"/>
      </dsp:txXfrm>
    </dsp:sp>
    <dsp:sp modelId="{52EAA457-D0EB-4E98-ACB3-7EA88F2A1002}">
      <dsp:nvSpPr>
        <dsp:cNvPr id="0" name=""/>
        <dsp:cNvSpPr/>
      </dsp:nvSpPr>
      <dsp:spPr>
        <a:xfrm>
          <a:off x="5004127" y="0"/>
          <a:ext cx="2012126" cy="1117848"/>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kern="1200" dirty="0" smtClean="0"/>
            <a:t>十二年國教</a:t>
          </a:r>
          <a:endParaRPr lang="zh-TW" altLang="en-US" sz="2700" kern="1200" dirty="0"/>
        </a:p>
      </dsp:txBody>
      <dsp:txXfrm>
        <a:off x="5036868" y="32741"/>
        <a:ext cx="1946644" cy="1052366"/>
      </dsp:txXfrm>
    </dsp:sp>
    <dsp:sp modelId="{51FB3BB1-E395-4782-A0D4-CCB2CB96D60D}">
      <dsp:nvSpPr>
        <dsp:cNvPr id="0" name=""/>
        <dsp:cNvSpPr/>
      </dsp:nvSpPr>
      <dsp:spPr>
        <a:xfrm>
          <a:off x="4137795" y="4750854"/>
          <a:ext cx="838386" cy="838386"/>
        </a:xfrm>
        <a:prstGeom prst="triangl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8E1-6FC1-4F05-874A-C9B09A81F032}">
      <dsp:nvSpPr>
        <dsp:cNvPr id="0" name=""/>
        <dsp:cNvSpPr/>
      </dsp:nvSpPr>
      <dsp:spPr>
        <a:xfrm>
          <a:off x="2041830" y="4399849"/>
          <a:ext cx="5030316" cy="33982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0DC06-CCD0-4E5F-A15F-D89A72EFC292}">
      <dsp:nvSpPr>
        <dsp:cNvPr id="0" name=""/>
        <dsp:cNvSpPr/>
      </dsp:nvSpPr>
      <dsp:spPr>
        <a:xfrm>
          <a:off x="5004127" y="2928761"/>
          <a:ext cx="2012126" cy="14308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彈性學習課程</a:t>
          </a:r>
          <a:endParaRPr lang="zh-TW" altLang="en-US" sz="3300" kern="1200" dirty="0"/>
        </a:p>
      </dsp:txBody>
      <dsp:txXfrm>
        <a:off x="5073975" y="2998609"/>
        <a:ext cx="1872430" cy="1291149"/>
      </dsp:txXfrm>
    </dsp:sp>
    <dsp:sp modelId="{CF8882F5-9809-41AE-9B9E-1AE0FDA01546}">
      <dsp:nvSpPr>
        <dsp:cNvPr id="0" name=""/>
        <dsp:cNvSpPr/>
      </dsp:nvSpPr>
      <dsp:spPr>
        <a:xfrm>
          <a:off x="5004127" y="1430845"/>
          <a:ext cx="2012126" cy="14308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八大領域</a:t>
          </a:r>
          <a:endParaRPr lang="zh-TW" altLang="en-US" sz="2800" kern="1200" dirty="0"/>
        </a:p>
      </dsp:txBody>
      <dsp:txXfrm>
        <a:off x="5073975" y="1500693"/>
        <a:ext cx="1872430" cy="1291149"/>
      </dsp:txXfrm>
    </dsp:sp>
    <dsp:sp modelId="{FBAFC01D-7929-4DCA-BEE8-9CDEC56FA416}">
      <dsp:nvSpPr>
        <dsp:cNvPr id="0" name=""/>
        <dsp:cNvSpPr/>
      </dsp:nvSpPr>
      <dsp:spPr>
        <a:xfrm>
          <a:off x="2097722" y="2928761"/>
          <a:ext cx="2012126" cy="143084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彈性學習節數</a:t>
          </a:r>
          <a:endParaRPr lang="zh-TW" altLang="en-US" sz="3300" kern="1200" dirty="0"/>
        </a:p>
      </dsp:txBody>
      <dsp:txXfrm>
        <a:off x="2167570" y="2998609"/>
        <a:ext cx="1872430" cy="1291149"/>
      </dsp:txXfrm>
    </dsp:sp>
    <dsp:sp modelId="{6630EDB5-6E2F-45C7-AA2E-64C86C820403}">
      <dsp:nvSpPr>
        <dsp:cNvPr id="0" name=""/>
        <dsp:cNvSpPr/>
      </dsp:nvSpPr>
      <dsp:spPr>
        <a:xfrm>
          <a:off x="2140400" y="1412215"/>
          <a:ext cx="1926771" cy="14681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t>七大領域</a:t>
          </a:r>
          <a:endParaRPr lang="zh-TW" altLang="en-US" sz="2800" kern="1200" dirty="0"/>
        </a:p>
      </dsp:txBody>
      <dsp:txXfrm>
        <a:off x="2212067" y="1483882"/>
        <a:ext cx="1783437" cy="13247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一定要成就每個孩子</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2017/2/15</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2017/2/15</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a:t>做一件事，了解為什麼是重要的。如果不知道為何而做，就無法掌握我們該做什麼。</a:t>
            </a:r>
            <a:r>
              <a:rPr lang="zh-TW" altLang="en-US" dirty="0">
                <a:latin typeface="新細明體" panose="02020500000000000000" pitchFamily="18" charset="-120"/>
                <a:ea typeface="新細明體" panose="02020500000000000000" pitchFamily="18" charset="-120"/>
              </a:rPr>
              <a:t>（</a:t>
            </a:r>
            <a:r>
              <a:rPr lang="en-US" altLang="zh-TW" dirty="0">
                <a:latin typeface="新細明體" panose="02020500000000000000" pitchFamily="18" charset="-120"/>
                <a:ea typeface="新細明體" panose="02020500000000000000" pitchFamily="18" charset="-120"/>
              </a:rPr>
              <a:t>From</a:t>
            </a:r>
            <a:r>
              <a:rPr lang="zh-TW" altLang="en-US" b="1" i="1" u="sng" dirty="0">
                <a:solidFill>
                  <a:srgbClr val="920000"/>
                </a:solidFill>
              </a:rPr>
              <a:t>基隆市武崙國小彭麗琦校長</a:t>
            </a:r>
            <a:r>
              <a:rPr lang="zh-TW" altLang="en-US" b="1" i="1" u="sng" dirty="0">
                <a:solidFill>
                  <a:srgbClr val="920000"/>
                </a:solidFill>
                <a:latin typeface="新細明體" panose="02020500000000000000" pitchFamily="18" charset="-120"/>
                <a:ea typeface="新細明體" panose="02020500000000000000" pitchFamily="18" charset="-120"/>
              </a:rPr>
              <a:t>）</a:t>
            </a:r>
            <a:endParaRPr lang="zh-TW" altLang="en-US" b="1" i="1" u="sng" dirty="0">
              <a:solidFill>
                <a:srgbClr val="920000"/>
              </a:solidFill>
            </a:endParaRPr>
          </a:p>
          <a:p>
            <a:endParaRPr lang="zh-TW" altLang="en-US" dirty="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3</a:t>
            </a:fld>
            <a:endParaRPr lang="en-US" altLang="zh-TW">
              <a:solidFill>
                <a:srgbClr val="000000"/>
              </a:solidFill>
              <a:ea typeface="新細明體" charset="-120"/>
            </a:endParaRPr>
          </a:p>
        </p:txBody>
      </p:sp>
    </p:spTree>
    <p:extLst>
      <p:ext uri="{BB962C8B-B14F-4D97-AF65-F5344CB8AC3E}">
        <p14:creationId xmlns:p14="http://schemas.microsoft.com/office/powerpoint/2010/main"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a:t>依據調查顯示，學生的學習動機低落，</a:t>
            </a:r>
            <a:r>
              <a:rPr lang="zh-TW" altLang="en-US" dirty="0">
                <a:solidFill>
                  <a:srgbClr val="FF0000"/>
                </a:solidFill>
              </a:rPr>
              <a:t>有一定比例的學生</a:t>
            </a:r>
            <a:r>
              <a:rPr lang="zh-TW" altLang="en-US" dirty="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12</a:t>
            </a:fld>
            <a:endParaRPr lang="en-US" altLang="zh-TW">
              <a:ea typeface="新細明體" charset="-120"/>
            </a:endParaRPr>
          </a:p>
        </p:txBody>
      </p:sp>
    </p:spTree>
    <p:extLst>
      <p:ext uri="{BB962C8B-B14F-4D97-AF65-F5344CB8AC3E}">
        <p14:creationId xmlns:p14="http://schemas.microsoft.com/office/powerpoint/2010/main"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0" i="0" u="none" dirty="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14</a:t>
            </a:fld>
            <a:endParaRPr lang="en-US" altLang="zh-TW">
              <a:ea typeface="新細明體" charset="-120"/>
            </a:endParaRPr>
          </a:p>
        </p:txBody>
      </p:sp>
    </p:spTree>
    <p:extLst>
      <p:ext uri="{BB962C8B-B14F-4D97-AF65-F5344CB8AC3E}">
        <p14:creationId xmlns:p14="http://schemas.microsoft.com/office/powerpoint/2010/main"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dirty="0"/>
              <a:t>十二年國民基本教育的課程願景：</a:t>
            </a:r>
            <a:endParaRPr lang="en-US" altLang="zh-TW" dirty="0"/>
          </a:p>
          <a:p>
            <a:r>
              <a:rPr lang="en-US" altLang="zh-TW" dirty="0"/>
              <a:t>1.</a:t>
            </a:r>
            <a:r>
              <a:rPr lang="zh-TW" altLang="en-US" dirty="0"/>
              <a:t>以現有的九年一貫課程為基準，檢視其實施成效，據以做調整。</a:t>
            </a:r>
            <a:endParaRPr lang="en-US" altLang="zh-TW" dirty="0"/>
          </a:p>
          <a:p>
            <a:r>
              <a:rPr lang="en-US" altLang="zh-TW" dirty="0"/>
              <a:t>2.</a:t>
            </a:r>
            <a:r>
              <a:rPr lang="zh-TW" altLang="en-US" dirty="0"/>
              <a:t>本於憲法所定的教育宗旨，參酌社會變遷、全球化趨勢，以及未來人才培育需求。</a:t>
            </a:r>
            <a:endParaRPr lang="en-US" altLang="zh-TW" dirty="0"/>
          </a:p>
          <a:p>
            <a:r>
              <a:rPr lang="en-US" altLang="zh-TW" dirty="0"/>
              <a:t>3.</a:t>
            </a:r>
            <a:r>
              <a:rPr lang="zh-TW" altLang="en-US" dirty="0"/>
              <a:t>持續強化中小學課程的連貫與統整，實踐素養導向的課程與教學。</a:t>
            </a:r>
            <a:endParaRPr lang="en-US" altLang="zh-TW" dirty="0"/>
          </a:p>
          <a:p>
            <a:r>
              <a:rPr lang="en-US" altLang="zh-TW" dirty="0"/>
              <a:t>4.</a:t>
            </a:r>
            <a:r>
              <a:rPr lang="zh-TW" altLang="en-US" dirty="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16</a:t>
            </a:fld>
            <a:endParaRPr lang="en-US" altLang="zh-TW">
              <a:ea typeface="新細明體" charset="-120"/>
            </a:endParaRPr>
          </a:p>
        </p:txBody>
      </p:sp>
    </p:spTree>
    <p:extLst>
      <p:ext uri="{BB962C8B-B14F-4D97-AF65-F5344CB8AC3E}">
        <p14:creationId xmlns:p14="http://schemas.microsoft.com/office/powerpoint/2010/main"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17</a:t>
            </a:fld>
            <a:endParaRPr lang="en-US" altLang="zh-TW">
              <a:ea typeface="新細明體" charset="-120"/>
            </a:endParaRPr>
          </a:p>
        </p:txBody>
      </p:sp>
    </p:spTree>
    <p:extLst>
      <p:ext uri="{BB962C8B-B14F-4D97-AF65-F5344CB8AC3E}">
        <p14:creationId xmlns:p14="http://schemas.microsoft.com/office/powerpoint/2010/main"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a:t>先強調課程綱要的修訂在歐美等先進國家大都以十年左右為修訂期程，以因應社會變遷的需求。</a:t>
            </a:r>
            <a:endParaRPr lang="en-US" altLang="zh-TW"/>
          </a:p>
          <a:p>
            <a:pPr marL="171450" indent="-171450">
              <a:buFontTx/>
              <a:buChar char="•"/>
            </a:pPr>
            <a:r>
              <a:rPr lang="zh-TW" altLang="en-US"/>
              <a:t>再以電腦科技、３Ｃ等產品為例，平均每２～３年即更換一部電腦或手機，教育及課程的規劃也應與時俱進。</a:t>
            </a:r>
            <a:endParaRPr lang="en-US" altLang="zh-TW"/>
          </a:p>
          <a:p>
            <a:pPr marL="171450" indent="-171450">
              <a:buFontTx/>
              <a:buChar char="•"/>
            </a:pPr>
            <a:r>
              <a:rPr lang="zh-TW" altLang="en-US"/>
              <a:t>先舖陳修訂週期的必要性，再說明這次總綱的修訂，距離九年一貫課程之實施已十多年，又適逢十二年國教的推動，是以在</a:t>
            </a:r>
            <a:r>
              <a:rPr lang="en-US" altLang="zh-TW"/>
              <a:t>2008</a:t>
            </a:r>
            <a:r>
              <a:rPr lang="zh-TW" altLang="en-US"/>
              <a:t>年啟動修訂機制。</a:t>
            </a:r>
            <a:endParaRPr lang="en-US" altLang="zh-TW"/>
          </a:p>
          <a:p>
            <a:pPr marL="171450" indent="-171450">
              <a:buFontTx/>
              <a:buChar char="•"/>
            </a:pPr>
            <a:r>
              <a:rPr lang="zh-TW" altLang="en-US"/>
              <a:t>餘說明如投影片內容，圖的部分可視時間詳加說明，其研究及配合的期程，強調研修過程的嚴謹性。</a:t>
            </a:r>
            <a:endParaRPr lang="en-US" altLang="zh-TW"/>
          </a:p>
          <a:p>
            <a:pPr marL="171450" indent="-171450">
              <a:buFontTx/>
              <a:buChar char="•"/>
            </a:pPr>
            <a:endParaRPr lang="zh-TW" altLang="en-US"/>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18</a:t>
            </a:fld>
            <a:endParaRPr lang="en-US" altLang="zh-TW">
              <a:ea typeface="新細明體" charset="-120"/>
            </a:endParaRPr>
          </a:p>
        </p:txBody>
      </p:sp>
    </p:spTree>
    <p:extLst>
      <p:ext uri="{BB962C8B-B14F-4D97-AF65-F5344CB8AC3E}">
        <p14:creationId xmlns:p14="http://schemas.microsoft.com/office/powerpoint/2010/main"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a:t>1.</a:t>
            </a:r>
            <a:r>
              <a:rPr lang="zh-TW" altLang="en-US" b="0" i="0" u="none" dirty="0"/>
              <a:t>總綱及領綱是經嚴謹的小組研發、課程發展會確認、課程審議會審議通過才能發布，並非由少數人杜撰。</a:t>
            </a:r>
          </a:p>
          <a:p>
            <a:r>
              <a:rPr lang="en-US" altLang="zh-TW" b="0" i="0" u="none" dirty="0"/>
              <a:t>2.</a:t>
            </a:r>
            <a:r>
              <a:rPr lang="zh-TW" altLang="en-US" b="0" i="0" u="none" dirty="0"/>
              <a:t>可強調除由中央教育部主導，亦辦理有公聽會及網路論壇，廣納各方之意見。</a:t>
            </a:r>
          </a:p>
          <a:p>
            <a:r>
              <a:rPr lang="en-US" altLang="zh-TW" b="0" i="0" u="none" dirty="0"/>
              <a:t>3.</a:t>
            </a:r>
            <a:r>
              <a:rPr lang="zh-TW" altLang="en-US" b="0" i="0" u="none" dirty="0"/>
              <a:t>避免陷入社會領域課綱爭議之討論，如有人提起，只須強調課程研修難免有爭議即可。</a:t>
            </a:r>
          </a:p>
          <a:p>
            <a:endParaRPr lang="en-US" altLang="zh-TW" b="1" i="1" u="sng" dirty="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19</a:t>
            </a:fld>
            <a:endParaRPr lang="en-US" altLang="zh-TW">
              <a:ea typeface="新細明體" charset="-120"/>
            </a:endParaRPr>
          </a:p>
        </p:txBody>
      </p:sp>
    </p:spTree>
    <p:extLst>
      <p:ext uri="{BB962C8B-B14F-4D97-AF65-F5344CB8AC3E}">
        <p14:creationId xmlns:p14="http://schemas.microsoft.com/office/powerpoint/2010/main"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20</a:t>
            </a:fld>
            <a:endParaRPr lang="en-US" altLang="zh-TW" dirty="0"/>
          </a:p>
        </p:txBody>
      </p:sp>
    </p:spTree>
    <p:extLst>
      <p:ext uri="{BB962C8B-B14F-4D97-AF65-F5344CB8AC3E}">
        <p14:creationId xmlns:p14="http://schemas.microsoft.com/office/powerpoint/2010/main"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a:t>1.</a:t>
            </a:r>
            <a:r>
              <a:rPr lang="zh-TW" altLang="en-US" dirty="0"/>
              <a:t>自發是要學生有想學的意願及能學的本事；紫色代表智慧、獨立</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22</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en-US" altLang="zh-TW" dirty="0" smtClean="0">
                <a:latin typeface="Arial" charset="0"/>
              </a:rPr>
              <a:t>?</a:t>
            </a:r>
            <a:r>
              <a:rPr lang="zh-TW" altLang="en-US" dirty="0" smtClean="0">
                <a:latin typeface="Arial" charset="0"/>
              </a:rPr>
              <a:t>由</a:t>
            </a:r>
            <a:r>
              <a:rPr lang="zh-TW" altLang="en-US" dirty="0">
                <a:latin typeface="Arial" charset="0"/>
              </a:rPr>
              <a:t>九年一貫課程的實施開始帶入：</a:t>
            </a:r>
            <a:endParaRPr lang="en-US" altLang="zh-TW" dirty="0">
              <a:latin typeface="Arial" charset="0"/>
            </a:endParaRPr>
          </a:p>
          <a:p>
            <a:pPr>
              <a:spcBef>
                <a:spcPct val="0"/>
              </a:spcBef>
            </a:pPr>
            <a:r>
              <a:rPr lang="en-US" altLang="zh-TW" dirty="0">
                <a:latin typeface="Arial" charset="0"/>
              </a:rPr>
              <a:t>1.</a:t>
            </a:r>
            <a:r>
              <a:rPr lang="zh-TW" altLang="en-US" dirty="0">
                <a:latin typeface="Arial" charset="0"/>
              </a:rPr>
              <a:t>老師的心情；能力指標、</a:t>
            </a:r>
            <a:r>
              <a:rPr lang="zh-TW" altLang="en-US" dirty="0">
                <a:latin typeface="新細明體" charset="-120"/>
              </a:rPr>
              <a:t>合科、領域時數的平均分配</a:t>
            </a:r>
            <a:r>
              <a:rPr lang="en-US" altLang="zh-TW" dirty="0">
                <a:latin typeface="新細明體" charset="-120"/>
              </a:rPr>
              <a:t>……</a:t>
            </a:r>
            <a:r>
              <a:rPr lang="zh-TW" altLang="en-US" dirty="0">
                <a:latin typeface="新細明體" charset="-120"/>
              </a:rPr>
              <a:t>帶來的不安。</a:t>
            </a:r>
            <a:endParaRPr lang="en-US" altLang="zh-TW" dirty="0">
              <a:latin typeface="新細明體" charset="-120"/>
            </a:endParaRPr>
          </a:p>
          <a:p>
            <a:pPr>
              <a:spcBef>
                <a:spcPct val="0"/>
              </a:spcBef>
            </a:pPr>
            <a:r>
              <a:rPr lang="en-US" altLang="zh-TW" dirty="0">
                <a:latin typeface="新細明體" charset="-120"/>
              </a:rPr>
              <a:t>2.</a:t>
            </a:r>
            <a:r>
              <a:rPr lang="zh-TW" altLang="en-US" dirty="0" smtClean="0">
                <a:latin typeface="新細明體" charset="-120"/>
              </a:rPr>
              <a:t>無耐的</a:t>
            </a:r>
            <a:r>
              <a:rPr lang="zh-TW" altLang="en-US" dirty="0">
                <a:latin typeface="新細明體" charset="-120"/>
              </a:rPr>
              <a:t>接受；雖然不安，但課還是要上，只有調整自己心情面對它接受它。</a:t>
            </a:r>
            <a:endParaRPr lang="en-US" altLang="zh-TW" dirty="0">
              <a:latin typeface="新細明體" charset="-120"/>
            </a:endParaRPr>
          </a:p>
          <a:p>
            <a:pPr>
              <a:spcBef>
                <a:spcPct val="0"/>
              </a:spcBef>
            </a:pPr>
            <a:r>
              <a:rPr lang="en-US" altLang="zh-TW" dirty="0">
                <a:latin typeface="新細明體" charset="-120"/>
              </a:rPr>
              <a:t>3.</a:t>
            </a:r>
            <a:r>
              <a:rPr lang="zh-TW" altLang="en-US" dirty="0">
                <a:latin typeface="新細明體" charset="-120"/>
              </a:rPr>
              <a:t>參與各項增能研習；由中央團及地方輔導團安排一系列的能力指標解讀、教學示例研發、教學觀摩等增能研習。</a:t>
            </a:r>
            <a:endParaRPr lang="en-US" altLang="zh-TW" dirty="0">
              <a:latin typeface="新細明體" charset="-120"/>
            </a:endParaRPr>
          </a:p>
          <a:p>
            <a:pPr>
              <a:spcBef>
                <a:spcPct val="0"/>
              </a:spcBef>
            </a:pPr>
            <a:r>
              <a:rPr lang="en-US" altLang="zh-TW" dirty="0">
                <a:latin typeface="新細明體" charset="-120"/>
              </a:rPr>
              <a:t>4.</a:t>
            </a:r>
            <a:r>
              <a:rPr lang="zh-TW" altLang="en-US" dirty="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4</a:t>
            </a:fld>
            <a:endParaRPr lang="en-US" altLang="zh-TW">
              <a:ea typeface="新細明體" charset="-120"/>
            </a:endParaRPr>
          </a:p>
        </p:txBody>
      </p:sp>
    </p:spTree>
    <p:extLst>
      <p:ext uri="{BB962C8B-B14F-4D97-AF65-F5344CB8AC3E}">
        <p14:creationId xmlns:p14="http://schemas.microsoft.com/office/powerpoint/2010/main"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a:latin typeface="+mj-ea"/>
                <a:ea typeface="+mj-ea"/>
                <a:cs typeface="Times New Roman" pitchFamily="18" charset="0"/>
              </a:rPr>
              <a:t>1.</a:t>
            </a:r>
            <a:r>
              <a:rPr lang="zh-TW" altLang="zh-TW" sz="1200" dirty="0">
                <a:latin typeface="+mj-ea"/>
                <a:ea typeface="+mj-ea"/>
                <a:cs typeface="Times New Roman" pitchFamily="18" charset="0"/>
              </a:rPr>
              <a:t>「核心素養」是指一個人為適應現在生活及面對未來挑戰，所應具備的知識、能力與態度。</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2.</a:t>
            </a:r>
            <a:r>
              <a:rPr lang="zh-TW" altLang="zh-TW" sz="1200"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3.</a:t>
            </a:r>
            <a:r>
              <a:rPr lang="zh-TW" altLang="en-US" sz="1200"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a:latin typeface="+mj-ea"/>
                <a:ea typeface="+mj-ea"/>
                <a:cs typeface="Times New Roman" pitchFamily="18" charset="0"/>
              </a:rPr>
              <a:t>4.</a:t>
            </a:r>
            <a:r>
              <a:rPr lang="zh-TW" altLang="en-US" sz="1200" dirty="0">
                <a:latin typeface="+mj-ea"/>
                <a:ea typeface="+mj-ea"/>
                <a:cs typeface="Times New Roman" pitchFamily="18" charset="0"/>
              </a:rPr>
              <a:t>核心素養承續十大基本能力與核心能力勾勒說明學習者圖像（自主行動）</a:t>
            </a:r>
            <a:r>
              <a:rPr lang="en-US" altLang="en-US" sz="1200" dirty="0">
                <a:latin typeface="+mj-ea"/>
                <a:ea typeface="+mj-ea"/>
                <a:cs typeface="Times New Roman" pitchFamily="18" charset="0"/>
              </a:rPr>
              <a:t>、</a:t>
            </a:r>
            <a:r>
              <a:rPr lang="zh-TW" altLang="en-US" sz="1200" dirty="0">
                <a:latin typeface="+mj-ea"/>
                <a:ea typeface="+mj-ea"/>
                <a:cs typeface="Times New Roman" pitchFamily="18" charset="0"/>
              </a:rPr>
              <a:t>學習的圖像（溝通互動），以及學習的意義和價值（社會參與）。</a:t>
            </a:r>
          </a:p>
          <a:p>
            <a:pPr>
              <a:spcBef>
                <a:spcPct val="0"/>
              </a:spcBef>
              <a:buSzPct val="25000"/>
            </a:pPr>
            <a:endParaRPr lang="en-US" sz="1200" dirty="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a:t>1.</a:t>
            </a:r>
            <a:r>
              <a:rPr kumimoji="1" lang="zh-TW" altLang="en-US" sz="1200" b="0" i="0" u="none" strike="noStrike" kern="1200" baseline="0" dirty="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科目核心素養」及「各領域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科目核心素養」與「各領域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科目學習重點」之間，需彼此呼應，雙向互動。</a:t>
            </a:r>
            <a:endParaRPr lang="en-US" altLang="zh-TW" dirty="0"/>
          </a:p>
          <a:p>
            <a:pPr>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科目學習重點由「學習表現」與「學習內容」兩個向度所組成</a:t>
            </a:r>
            <a:r>
              <a:rPr kumimoji="1" lang="zh-TW" altLang="en-US" sz="1200" b="0" i="0" u="none" strike="noStrike" kern="1200" baseline="0" dirty="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a:solidFill>
                <a:schemeClr val="tx1"/>
              </a:solidFill>
              <a:latin typeface="新細明體" panose="02020500000000000000" pitchFamily="18" charset="-120"/>
              <a:ea typeface="新細明體" panose="02020500000000000000" pitchFamily="18" charset="-120"/>
              <a:cs typeface="+mn-cs"/>
            </a:endParaRPr>
          </a:p>
          <a:p>
            <a:endParaRPr lang="en-US" b="1" i="1" u="sng" dirty="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26</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a:solidFill>
                  <a:schemeClr val="tx1"/>
                </a:solidFill>
                <a:latin typeface="+mn-lt"/>
                <a:ea typeface="+mn-ea"/>
                <a:cs typeface="+mn-cs"/>
              </a:rPr>
              <a:t>2.</a:t>
            </a:r>
            <a:r>
              <a:rPr kumimoji="1" lang="zh-TW" altLang="en-US" sz="1200" b="0" i="0" u="none" strike="noStrike" kern="1200" baseline="0" dirty="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科目的非「內容」向度，應能具體展現或呼應該領域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a:t>
            </a:r>
            <a:endParaRPr kumimoji="1" lang="en-US" altLang="zh-TW" sz="1200" b="0" i="0" u="none" strike="noStrike" kern="1200" baseline="0" dirty="0">
              <a:solidFill>
                <a:schemeClr val="tx1"/>
              </a:solidFill>
              <a:latin typeface="+mn-lt"/>
              <a:ea typeface="+mn-ea"/>
              <a:cs typeface="+mn-cs"/>
            </a:endParaRPr>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學習內容需能涵蓋該領域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就體育而言，除了技能，同樣要重視知識、情意</a:t>
            </a:r>
            <a:endParaRPr lang="en-US" altLang="zh-TW" dirty="0" smtClean="0"/>
          </a:p>
          <a:p>
            <a:pPr marL="228600" indent="-228600">
              <a:buAutoNum type="arabicPeriod"/>
            </a:pPr>
            <a:r>
              <a:rPr lang="zh-TW" altLang="en-US" dirty="0" smtClean="0"/>
              <a:t>希望學生不只是聽老師的話才做到，更能夠知道為什麼，甚至能舉一反三</a:t>
            </a:r>
            <a:endParaRPr lang="en-US" altLang="zh-TW" dirty="0" smtClean="0"/>
          </a:p>
          <a:p>
            <a:pPr marL="228600" indent="-228600">
              <a:buAutoNum type="arabicPeriod"/>
            </a:pPr>
            <a:r>
              <a:rPr lang="zh-TW" altLang="en-US" dirty="0" smtClean="0"/>
              <a:t>在過去教導技能時，往往是情境脫離的</a:t>
            </a:r>
            <a:r>
              <a:rPr lang="en-US" altLang="zh-TW" dirty="0" smtClean="0"/>
              <a:t>…</a:t>
            </a:r>
          </a:p>
          <a:p>
            <a:pPr marL="228600" indent="-228600">
              <a:buAutoNum type="arabicPeriod"/>
            </a:pPr>
            <a:r>
              <a:rPr lang="zh-TW" altLang="en-US" dirty="0" smtClean="0"/>
              <a:t>延續性的學習</a:t>
            </a:r>
            <a:r>
              <a:rPr lang="en-US" altLang="zh-TW" dirty="0" smtClean="0"/>
              <a:t>…</a:t>
            </a:r>
            <a:r>
              <a:rPr lang="zh-TW" altLang="en-US" dirty="0" smtClean="0"/>
              <a:t> 看到學生下課練習</a:t>
            </a:r>
            <a:r>
              <a:rPr lang="en-US" altLang="zh-TW" dirty="0" smtClean="0"/>
              <a:t>/</a:t>
            </a:r>
            <a:r>
              <a:rPr lang="zh-TW" altLang="en-US" dirty="0" smtClean="0"/>
              <a:t>玩老師介紹的遊戲，老師也很有成就感</a:t>
            </a:r>
            <a:endParaRPr lang="zh-TW" altLang="en-US" dirty="0"/>
          </a:p>
        </p:txBody>
      </p:sp>
      <p:sp>
        <p:nvSpPr>
          <p:cNvPr id="4" name="投影片編號版面配置區 3"/>
          <p:cNvSpPr>
            <a:spLocks noGrp="1"/>
          </p:cNvSpPr>
          <p:nvPr>
            <p:ph type="sldNum" sz="quarter" idx="10"/>
          </p:nvPr>
        </p:nvSpPr>
        <p:spPr/>
        <p:txBody>
          <a:bodyPr/>
          <a:lstStyle/>
          <a:p>
            <a:fld id="{F8FE7615-2B7A-4572-B53D-C2436E4956EC}" type="slidenum">
              <a:rPr lang="zh-TW" altLang="en-US" smtClean="0"/>
              <a:pPr/>
              <a:t>28</a:t>
            </a:fld>
            <a:endParaRPr lang="en-US" altLang="zh-TW"/>
          </a:p>
        </p:txBody>
      </p:sp>
    </p:spTree>
    <p:extLst>
      <p:ext uri="{BB962C8B-B14F-4D97-AF65-F5344CB8AC3E}">
        <p14:creationId xmlns:p14="http://schemas.microsoft.com/office/powerpoint/2010/main" val="364117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a:ea typeface="新細明體" charset="-120"/>
              </a:rPr>
              <a:t>圖片的意涵是不同植物需要不同的土壤</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日照、水分</a:t>
            </a:r>
            <a:r>
              <a:rPr lang="zh-TW" altLang="en-US" dirty="0">
                <a:latin typeface="新細明體" panose="02020500000000000000" pitchFamily="18" charset="-120"/>
                <a:ea typeface="新細明體" panose="02020500000000000000" pitchFamily="18" charset="-120"/>
              </a:rPr>
              <a:t>、</a:t>
            </a:r>
            <a:r>
              <a:rPr lang="en-US" dirty="0" err="1" smtClean="0">
                <a:ea typeface="新細明體" charset="-120"/>
              </a:rPr>
              <a:t>養分等條件</a:t>
            </a:r>
            <a:r>
              <a:rPr lang="zh-TW" altLang="en-US" dirty="0" smtClean="0">
                <a:ea typeface="新細明體" charset="-120"/>
              </a:rPr>
              <a:t>，</a:t>
            </a:r>
            <a:r>
              <a:rPr lang="en-US" dirty="0" smtClean="0">
                <a:ea typeface="新細明體" charset="-120"/>
              </a:rPr>
              <a:t>才能長成各自的特色</a:t>
            </a:r>
            <a:r>
              <a:rPr lang="en-US" altLang="zh-TW" dirty="0"/>
              <a:t>12</a:t>
            </a:r>
            <a:r>
              <a:rPr lang="en-US" dirty="0">
                <a:ea typeface="新細明體" charset="-120"/>
              </a:rPr>
              <a:t>年國教的願景是：提供合適的條件</a:t>
            </a:r>
          </a:p>
          <a:p>
            <a:pPr>
              <a:spcBef>
                <a:spcPct val="0"/>
              </a:spcBef>
              <a:buSzPct val="25000"/>
            </a:pPr>
            <a:r>
              <a:rPr lang="en-US" dirty="0">
                <a:ea typeface="新細明體" charset="-120"/>
              </a:rPr>
              <a:t>（</a:t>
            </a:r>
            <a:r>
              <a:rPr lang="en-US" dirty="0" err="1">
                <a:ea typeface="新細明體" charset="-120"/>
              </a:rPr>
              <a:t>多元的課程）讓學生適性學習</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適性發展</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終身保有不斷更新成長的動力</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成為終身學習者</a:t>
            </a:r>
            <a:r>
              <a:rPr lang="en-US" dirty="0">
                <a:ea typeface="新細明體" charset="-120"/>
              </a:rPr>
              <a:t>！</a:t>
            </a:r>
          </a:p>
        </p:txBody>
      </p:sp>
    </p:spTree>
    <p:extLst>
      <p:ext uri="{BB962C8B-B14F-4D97-AF65-F5344CB8AC3E}">
        <p14:creationId xmlns:p14="http://schemas.microsoft.com/office/powerpoint/2010/main" val="1861538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a:solidFill>
                  <a:srgbClr val="000000"/>
                </a:solidFill>
                <a:sym typeface="Calibri" pitchFamily="34" charset="0"/>
              </a:rPr>
              <a:t>P29-P36</a:t>
            </a:r>
            <a:r>
              <a:rPr lang="zh-TW" altLang="en-US" b="0" i="0" u="none" dirty="0">
                <a:solidFill>
                  <a:srgbClr val="000000"/>
                </a:solidFill>
                <a:sym typeface="Calibri" pitchFamily="34" charset="0"/>
              </a:rPr>
              <a:t>張</a:t>
            </a:r>
            <a:r>
              <a:rPr lang="en-US" altLang="zh-TW" b="0" i="0" u="none" dirty="0">
                <a:solidFill>
                  <a:srgbClr val="000000"/>
                </a:solidFill>
                <a:sym typeface="Calibri" pitchFamily="34" charset="0"/>
              </a:rPr>
              <a:t>PPT</a:t>
            </a:r>
            <a:r>
              <a:rPr lang="zh-TW" altLang="en-US" b="0" i="0" u="none" dirty="0">
                <a:solidFill>
                  <a:srgbClr val="000000"/>
                </a:solidFill>
                <a:sym typeface="Calibri" pitchFamily="34" charset="0"/>
              </a:rPr>
              <a:t>僅限國中小，高中宣講要修改內容</a:t>
            </a:r>
            <a:r>
              <a:rPr lang="zh-TW" altLang="en-US" dirty="0">
                <a:latin typeface="新細明體" charset="-120"/>
              </a:rPr>
              <a:t>。</a:t>
            </a:r>
            <a:endParaRPr lang="zh-TW" altLang="en-US" b="0" i="0" u="none" dirty="0">
              <a:solidFill>
                <a:srgbClr val="000000"/>
              </a:solidFill>
              <a:sym typeface="Calibri" pitchFamily="34" charset="0"/>
            </a:endParaRPr>
          </a:p>
        </p:txBody>
      </p:sp>
    </p:spTree>
    <p:extLst>
      <p:ext uri="{BB962C8B-B14F-4D97-AF65-F5344CB8AC3E}">
        <p14:creationId xmlns:p14="http://schemas.microsoft.com/office/powerpoint/2010/main" val="2466599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31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536365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a:latin typeface="標楷體" panose="03000509000000000000" pitchFamily="65" charset="-120"/>
                <a:ea typeface="標楷體" panose="03000509000000000000" pitchFamily="65" charset="-120"/>
              </a:rPr>
              <a:t>第一階段生活課程之涵蓋增加綜合活動，特別加底色以凸顯</a:t>
            </a:r>
            <a:r>
              <a:rPr lang="zh-TW" altLang="en-US" dirty="0">
                <a:latin typeface="新細明體" charset="-120"/>
              </a:rPr>
              <a:t>。</a:t>
            </a:r>
            <a:endParaRPr lang="en-US" b="0" i="0" u="none" dirty="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0710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33</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8042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a:t>此頁先說明何以實施</a:t>
            </a:r>
            <a:r>
              <a:rPr lang="en-US" altLang="zh-TW" dirty="0"/>
              <a:t>12</a:t>
            </a:r>
            <a:r>
              <a:rPr lang="zh-TW" altLang="en-US" dirty="0"/>
              <a:t>年國教</a:t>
            </a:r>
            <a:r>
              <a:rPr lang="zh-TW" altLang="en-US" b="1" dirty="0"/>
              <a:t>，</a:t>
            </a:r>
            <a:r>
              <a:rPr lang="zh-TW" altLang="en-US" dirty="0"/>
              <a:t>因此會有新課綱</a:t>
            </a:r>
            <a:r>
              <a:rPr lang="zh-TW" altLang="en-US" b="1" dirty="0"/>
              <a:t>：</a:t>
            </a:r>
            <a:endParaRPr lang="en-US" altLang="zh-TW" dirty="0"/>
          </a:p>
          <a:p>
            <a:pPr>
              <a:buFont typeface="Calibri" pitchFamily="34" charset="0"/>
              <a:buAutoNum type="arabicPeriod"/>
            </a:pPr>
            <a:r>
              <a:rPr lang="zh-TW" altLang="en-US" dirty="0"/>
              <a:t>根據統計，近三年國中學生升學率已達</a:t>
            </a:r>
            <a:r>
              <a:rPr lang="en-US" altLang="zh-TW" dirty="0"/>
              <a:t>99%</a:t>
            </a:r>
            <a:r>
              <a:rPr lang="zh-TW" altLang="en-US" dirty="0"/>
              <a:t>，在量方面實質上已具備</a:t>
            </a:r>
            <a:r>
              <a:rPr lang="en-US" altLang="zh-TW" dirty="0" smtClean="0"/>
              <a:t>12</a:t>
            </a:r>
            <a:r>
              <a:rPr lang="zh-TW" altLang="en-US" smtClean="0"/>
              <a:t>年國教</a:t>
            </a:r>
            <a:r>
              <a:rPr lang="zh-TW" altLang="en-US" dirty="0"/>
              <a:t>的目標</a:t>
            </a:r>
            <a:r>
              <a:rPr lang="zh-TW" altLang="en-US" dirty="0">
                <a:latin typeface="新細明體" charset="-120"/>
              </a:rPr>
              <a:t>。</a:t>
            </a:r>
            <a:endParaRPr lang="en-US" altLang="zh-TW" dirty="0"/>
          </a:p>
          <a:p>
            <a:pPr>
              <a:buFont typeface="Calibri" pitchFamily="34" charset="0"/>
              <a:buAutoNum type="arabicPeriod"/>
            </a:pPr>
            <a:r>
              <a:rPr lang="zh-TW" altLang="en-US" dirty="0"/>
              <a:t>隨著少子化、族群的多樣性、３Ｃ產業的快速發展，我們的生活世界有了很大的改變，教育的內容和方式也應有所不同才能因應個人和社會需要</a:t>
            </a:r>
            <a:r>
              <a:rPr lang="zh-TW" altLang="en-US" dirty="0">
                <a:latin typeface="新細明體" charset="-120"/>
              </a:rPr>
              <a:t>。</a:t>
            </a:r>
            <a:endParaRPr lang="en-US" altLang="zh-TW" dirty="0"/>
          </a:p>
          <a:p>
            <a:pPr>
              <a:buFont typeface="Calibri" pitchFamily="34" charset="0"/>
              <a:buAutoNum type="arabicPeriod"/>
            </a:pPr>
            <a:r>
              <a:rPr lang="zh-TW" altLang="en-US" dirty="0"/>
              <a:t>政府可以說是在社會大眾的期待下，而加快推動的腳步</a:t>
            </a:r>
            <a:r>
              <a:rPr lang="zh-TW" altLang="en-US" dirty="0">
                <a:latin typeface="新細明體" charset="-120"/>
              </a:rPr>
              <a:t>。</a:t>
            </a:r>
            <a:endParaRPr lang="zh-TW" altLang="en-US" dirty="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5</a:t>
            </a:fld>
            <a:endParaRPr lang="en-US" altLang="zh-TW">
              <a:ea typeface="新細明體" charset="-120"/>
            </a:endParaRPr>
          </a:p>
        </p:txBody>
      </p:sp>
    </p:spTree>
    <p:extLst>
      <p:ext uri="{BB962C8B-B14F-4D97-AF65-F5344CB8AC3E}">
        <p14:creationId xmlns:p14="http://schemas.microsoft.com/office/powerpoint/2010/main"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Arial" charset="0"/>
            </a:endParaRPr>
          </a:p>
        </p:txBody>
      </p:sp>
      <p:sp>
        <p:nvSpPr>
          <p:cNvPr id="61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66B0485E-27A2-444E-A537-91ED2481C643}" type="slidenum">
              <a:rPr lang="zh-TW" altLang="en-US"/>
              <a:pPr>
                <a:spcBef>
                  <a:spcPct val="0"/>
                </a:spcBef>
              </a:pPr>
              <a:t>35</a:t>
            </a:fld>
            <a:endParaRPr lang="en-US" altLang="zh-TW"/>
          </a:p>
        </p:txBody>
      </p:sp>
    </p:spTree>
    <p:extLst>
      <p:ext uri="{BB962C8B-B14F-4D97-AF65-F5344CB8AC3E}">
        <p14:creationId xmlns:p14="http://schemas.microsoft.com/office/powerpoint/2010/main" val="2780750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40</a:t>
            </a:fld>
            <a:endParaRPr lang="en-US" altLang="zh-TW"/>
          </a:p>
        </p:txBody>
      </p:sp>
    </p:spTree>
    <p:extLst>
      <p:ext uri="{BB962C8B-B14F-4D97-AF65-F5344CB8AC3E}">
        <p14:creationId xmlns:p14="http://schemas.microsoft.com/office/powerpoint/2010/main" val="2604114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41</a:t>
            </a:fld>
            <a:endParaRPr lang="en-US" altLang="zh-TW"/>
          </a:p>
        </p:txBody>
      </p:sp>
    </p:spTree>
    <p:extLst>
      <p:ext uri="{BB962C8B-B14F-4D97-AF65-F5344CB8AC3E}">
        <p14:creationId xmlns:p14="http://schemas.microsoft.com/office/powerpoint/2010/main" val="1752153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42</a:t>
            </a:fld>
            <a:endParaRPr lang="en-US" altLang="zh-TW"/>
          </a:p>
        </p:txBody>
      </p:sp>
    </p:spTree>
    <p:extLst>
      <p:ext uri="{BB962C8B-B14F-4D97-AF65-F5344CB8AC3E}">
        <p14:creationId xmlns:p14="http://schemas.microsoft.com/office/powerpoint/2010/main" val="4111967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43</a:t>
            </a:fld>
            <a:endParaRPr lang="en-US" altLang="zh-TW"/>
          </a:p>
        </p:txBody>
      </p:sp>
    </p:spTree>
    <p:extLst>
      <p:ext uri="{BB962C8B-B14F-4D97-AF65-F5344CB8AC3E}">
        <p14:creationId xmlns:p14="http://schemas.microsoft.com/office/powerpoint/2010/main" val="469313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44</a:t>
            </a:fld>
            <a:endParaRPr lang="en-US" altLang="zh-TW"/>
          </a:p>
        </p:txBody>
      </p:sp>
    </p:spTree>
    <p:extLst>
      <p:ext uri="{BB962C8B-B14F-4D97-AF65-F5344CB8AC3E}">
        <p14:creationId xmlns:p14="http://schemas.microsoft.com/office/powerpoint/2010/main" val="2869960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45</a:t>
            </a:fld>
            <a:endParaRPr lang="en-US" altLang="zh-TW"/>
          </a:p>
        </p:txBody>
      </p:sp>
    </p:spTree>
    <p:extLst>
      <p:ext uri="{BB962C8B-B14F-4D97-AF65-F5344CB8AC3E}">
        <p14:creationId xmlns:p14="http://schemas.microsoft.com/office/powerpoint/2010/main" val="3635305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46</a:t>
            </a:fld>
            <a:endParaRPr lang="en-US" altLang="zh-TW"/>
          </a:p>
        </p:txBody>
      </p:sp>
    </p:spTree>
    <p:extLst>
      <p:ext uri="{BB962C8B-B14F-4D97-AF65-F5344CB8AC3E}">
        <p14:creationId xmlns:p14="http://schemas.microsoft.com/office/powerpoint/2010/main" val="764688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47</a:t>
            </a:fld>
            <a:endParaRPr lang="en-US" altLang="zh-TW"/>
          </a:p>
        </p:txBody>
      </p:sp>
    </p:spTree>
    <p:extLst>
      <p:ext uri="{BB962C8B-B14F-4D97-AF65-F5344CB8AC3E}">
        <p14:creationId xmlns:p14="http://schemas.microsoft.com/office/powerpoint/2010/main" val="226939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2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新細明體" charset="-120"/>
              </a:defRPr>
            </a:lvl1pPr>
            <a:lvl2pPr marL="742950" indent="-285750">
              <a:spcBef>
                <a:spcPct val="30000"/>
              </a:spcBef>
              <a:defRPr sz="1200">
                <a:solidFill>
                  <a:schemeClr val="tx1"/>
                </a:solidFill>
                <a:latin typeface="Calibri" pitchFamily="34" charset="0"/>
                <a:ea typeface="新細明體" charset="-120"/>
              </a:defRPr>
            </a:lvl2pPr>
            <a:lvl3pPr marL="1143000" indent="-228600">
              <a:spcBef>
                <a:spcPct val="30000"/>
              </a:spcBef>
              <a:defRPr sz="1200">
                <a:solidFill>
                  <a:schemeClr val="tx1"/>
                </a:solidFill>
                <a:latin typeface="Calibri" pitchFamily="34" charset="0"/>
                <a:ea typeface="新細明體" charset="-120"/>
              </a:defRPr>
            </a:lvl3pPr>
            <a:lvl4pPr marL="1600200" indent="-228600">
              <a:spcBef>
                <a:spcPct val="30000"/>
              </a:spcBef>
              <a:defRPr sz="1200">
                <a:solidFill>
                  <a:schemeClr val="tx1"/>
                </a:solidFill>
                <a:latin typeface="Calibri" pitchFamily="34" charset="0"/>
                <a:ea typeface="新細明體" charset="-120"/>
              </a:defRPr>
            </a:lvl4pPr>
            <a:lvl5pPr marL="2057400" indent="-22860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a:spcBef>
                <a:spcPct val="0"/>
              </a:spcBef>
            </a:pPr>
            <a:fld id="{7CEA1D69-49AB-4D49-BA38-47CB13D27CF7}" type="slidenum">
              <a:rPr lang="zh-TW" altLang="en-US"/>
              <a:pPr>
                <a:spcBef>
                  <a:spcPct val="0"/>
                </a:spcBef>
              </a:pPr>
              <a:t>48</a:t>
            </a:fld>
            <a:endParaRPr lang="en-US" altLang="zh-TW"/>
          </a:p>
        </p:txBody>
      </p:sp>
    </p:spTree>
    <p:extLst>
      <p:ext uri="{BB962C8B-B14F-4D97-AF65-F5344CB8AC3E}">
        <p14:creationId xmlns:p14="http://schemas.microsoft.com/office/powerpoint/2010/main" val="136918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a:latin typeface="+mj-ea"/>
                <a:ea typeface="+mj-ea"/>
              </a:rPr>
              <a:t>以數據喚起受教年限的知覺：</a:t>
            </a:r>
            <a:endParaRPr lang="en-US" altLang="zh-TW" dirty="0">
              <a:latin typeface="+mj-ea"/>
              <a:ea typeface="+mj-ea"/>
            </a:endParaRPr>
          </a:p>
          <a:p>
            <a:pPr>
              <a:buFont typeface="Calibri" pitchFamily="34" charset="0"/>
              <a:buAutoNum type="arabicPeriod"/>
            </a:pPr>
            <a:r>
              <a:rPr lang="en-US" altLang="zh-TW" dirty="0">
                <a:latin typeface="+mj-ea"/>
                <a:ea typeface="+mj-ea"/>
              </a:rPr>
              <a:t>99.52 </a:t>
            </a:r>
            <a:r>
              <a:rPr lang="en-US" altLang="zh-TW" sz="1600" b="0" dirty="0">
                <a:solidFill>
                  <a:srgbClr val="000000"/>
                </a:solidFill>
                <a:latin typeface="+mj-ea"/>
                <a:ea typeface="+mj-ea"/>
                <a:cs typeface="Times New Roman" pitchFamily="18" charset="0"/>
              </a:rPr>
              <a:t>%</a:t>
            </a:r>
            <a:r>
              <a:rPr lang="zh-TW" altLang="en-US" dirty="0">
                <a:latin typeface="+mj-ea"/>
                <a:ea typeface="+mj-ea"/>
              </a:rPr>
              <a:t>的學生會</a:t>
            </a:r>
            <a:r>
              <a:rPr lang="zh-TW" altLang="en-US" b="0" dirty="0">
                <a:solidFill>
                  <a:srgbClr val="FF0000"/>
                </a:solidFill>
                <a:latin typeface="+mj-ea"/>
                <a:ea typeface="+mj-ea"/>
              </a:rPr>
              <a:t>繼續完成</a:t>
            </a:r>
            <a:r>
              <a:rPr lang="zh-TW" altLang="en-US" b="0" dirty="0" smtClean="0">
                <a:solidFill>
                  <a:srgbClr val="FF0000"/>
                </a:solidFill>
                <a:latin typeface="+mj-ea"/>
                <a:ea typeface="+mj-ea"/>
              </a:rPr>
              <a:t>十二年教育</a:t>
            </a:r>
            <a:r>
              <a:rPr lang="zh-TW" altLang="en-US" dirty="0">
                <a:latin typeface="+mj-ea"/>
                <a:ea typeface="+mj-ea"/>
              </a:rPr>
              <a:t>。</a:t>
            </a:r>
            <a:endParaRPr lang="en-US" altLang="zh-TW" dirty="0">
              <a:latin typeface="+mj-ea"/>
              <a:ea typeface="+mj-ea"/>
            </a:endParaRPr>
          </a:p>
          <a:p>
            <a:pPr>
              <a:buFont typeface="Calibri" pitchFamily="34" charset="0"/>
              <a:buAutoNum type="arabicPeriod"/>
            </a:pPr>
            <a:r>
              <a:rPr lang="zh-TW" altLang="en-US" dirty="0">
                <a:latin typeface="+mj-ea"/>
                <a:ea typeface="+mj-ea"/>
              </a:rPr>
              <a:t>超過</a:t>
            </a:r>
            <a:r>
              <a:rPr lang="en-US" altLang="zh-TW" dirty="0">
                <a:latin typeface="+mj-ea"/>
                <a:ea typeface="+mj-ea"/>
              </a:rPr>
              <a:t>80%</a:t>
            </a:r>
            <a:r>
              <a:rPr lang="zh-TW" altLang="en-US" dirty="0">
                <a:latin typeface="+mj-ea"/>
                <a:ea typeface="+mj-ea"/>
              </a:rPr>
              <a:t>的學生會繼續接受大學四年的教育（高中職升學率分別為</a:t>
            </a:r>
            <a:r>
              <a:rPr lang="en-US" altLang="zh-TW" dirty="0">
                <a:solidFill>
                  <a:srgbClr val="000000"/>
                </a:solidFill>
                <a:latin typeface="+mj-ea"/>
                <a:ea typeface="+mj-ea"/>
              </a:rPr>
              <a:t>95.70%</a:t>
            </a:r>
            <a:r>
              <a:rPr lang="zh-TW" altLang="en-US" dirty="0">
                <a:solidFill>
                  <a:srgbClr val="000000"/>
                </a:solidFill>
                <a:latin typeface="+mj-ea"/>
                <a:ea typeface="+mj-ea"/>
              </a:rPr>
              <a:t>、</a:t>
            </a:r>
            <a:r>
              <a:rPr lang="en-US" altLang="zh-TW" dirty="0">
                <a:solidFill>
                  <a:srgbClr val="000000"/>
                </a:solidFill>
                <a:latin typeface="+mj-ea"/>
                <a:ea typeface="+mj-ea"/>
              </a:rPr>
              <a:t>81.01%</a:t>
            </a:r>
            <a:r>
              <a:rPr lang="zh-TW" altLang="en-US" dirty="0">
                <a:solidFill>
                  <a:srgbClr val="000000"/>
                </a:solidFill>
                <a:latin typeface="+mj-ea"/>
                <a:ea typeface="+mj-ea"/>
              </a:rPr>
              <a:t>，故言</a:t>
            </a:r>
            <a:r>
              <a:rPr lang="zh-TW" altLang="en-US" dirty="0">
                <a:latin typeface="+mj-ea"/>
                <a:ea typeface="+mj-ea"/>
              </a:rPr>
              <a:t>超過</a:t>
            </a:r>
            <a:r>
              <a:rPr lang="en-US" altLang="zh-TW" dirty="0">
                <a:latin typeface="+mj-ea"/>
                <a:ea typeface="+mj-ea"/>
              </a:rPr>
              <a:t>80%</a:t>
            </a:r>
            <a:r>
              <a:rPr lang="zh-TW" altLang="en-US" dirty="0">
                <a:latin typeface="+mj-ea"/>
                <a:ea typeface="+mj-ea"/>
              </a:rPr>
              <a:t>）。</a:t>
            </a:r>
            <a:endParaRPr lang="en-US" altLang="zh-TW" dirty="0">
              <a:solidFill>
                <a:srgbClr val="000000"/>
              </a:solidFill>
              <a:latin typeface="+mj-ea"/>
              <a:ea typeface="+mj-ea"/>
            </a:endParaRPr>
          </a:p>
          <a:p>
            <a:pPr>
              <a:buFont typeface="Calibri" pitchFamily="34" charset="0"/>
              <a:buAutoNum type="arabicPeriod"/>
            </a:pPr>
            <a:r>
              <a:rPr lang="zh-TW" altLang="en-US" dirty="0">
                <a:latin typeface="+mj-ea"/>
                <a:ea typeface="+mj-ea"/>
              </a:rPr>
              <a:t>實質上我國已達</a:t>
            </a:r>
            <a:r>
              <a:rPr lang="en-US" altLang="zh-TW" dirty="0" smtClean="0">
                <a:latin typeface="+mj-ea"/>
                <a:ea typeface="+mj-ea"/>
              </a:rPr>
              <a:t>12</a:t>
            </a:r>
            <a:r>
              <a:rPr lang="zh-TW" altLang="en-US" dirty="0" smtClean="0">
                <a:latin typeface="+mj-ea"/>
                <a:ea typeface="+mj-ea"/>
              </a:rPr>
              <a:t>年國教</a:t>
            </a:r>
            <a:r>
              <a:rPr lang="zh-TW" altLang="en-US" dirty="0">
                <a:latin typeface="+mj-ea"/>
                <a:ea typeface="+mj-ea"/>
              </a:rPr>
              <a:t>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6</a:t>
            </a:fld>
            <a:endParaRPr lang="en-US" altLang="zh-TW">
              <a:ea typeface="新細明體" charset="-120"/>
            </a:endParaRPr>
          </a:p>
        </p:txBody>
      </p:sp>
    </p:spTree>
    <p:extLst>
      <p:ext uri="{BB962C8B-B14F-4D97-AF65-F5344CB8AC3E}">
        <p14:creationId xmlns:p14="http://schemas.microsoft.com/office/powerpoint/2010/main"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50</a:t>
            </a:fld>
            <a:endParaRPr lang="en-US" altLang="zh-TW">
              <a:ea typeface="新細明體" charset="-120"/>
            </a:endParaRPr>
          </a:p>
        </p:txBody>
      </p:sp>
    </p:spTree>
    <p:extLst>
      <p:ext uri="{BB962C8B-B14F-4D97-AF65-F5344CB8AC3E}">
        <p14:creationId xmlns:p14="http://schemas.microsoft.com/office/powerpoint/2010/main" val="2020185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a:solidFill>
                  <a:srgbClr val="000000"/>
                </a:solidFill>
                <a:sym typeface="Calibri" pitchFamily="34" charset="0"/>
              </a:rPr>
              <a:t>校訂課程（彈性學習課程）類型</a:t>
            </a:r>
            <a:r>
              <a:rPr lang="zh-TW" altLang="en-US" b="0" i="0" u="none" dirty="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a:solidFill>
                <a:srgbClr val="000000"/>
              </a:solidFill>
              <a:sym typeface="Calibri" pitchFamily="34" charset="0"/>
            </a:endParaRPr>
          </a:p>
        </p:txBody>
      </p:sp>
    </p:spTree>
    <p:extLst>
      <p:ext uri="{BB962C8B-B14F-4D97-AF65-F5344CB8AC3E}">
        <p14:creationId xmlns:p14="http://schemas.microsoft.com/office/powerpoint/2010/main" val="3961760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a:t>多元適性的校訂（彈性學習）課程之說明</a:t>
            </a:r>
            <a:r>
              <a:rPr lang="zh-TW" altLang="en-US" dirty="0">
                <a:latin typeface="新細明體" charset="-120"/>
              </a:rPr>
              <a:t>。</a:t>
            </a:r>
            <a:endParaRPr lang="en-US" altLang="zh-TW" b="1" i="0" u="none" dirty="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52</a:t>
            </a:fld>
            <a:endParaRPr lang="en-US" altLang="zh-TW">
              <a:ea typeface="新細明體" charset="-120"/>
            </a:endParaRPr>
          </a:p>
        </p:txBody>
      </p:sp>
    </p:spTree>
    <p:extLst>
      <p:ext uri="{BB962C8B-B14F-4D97-AF65-F5344CB8AC3E}">
        <p14:creationId xmlns:p14="http://schemas.microsoft.com/office/powerpoint/2010/main" val="4023167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a:solidFill>
                  <a:srgbClr val="000000"/>
                </a:solidFill>
                <a:sym typeface="Calibri" pitchFamily="34" charset="0"/>
              </a:rPr>
              <a:t>校訂（彈性學習）課程的預期成效</a:t>
            </a:r>
            <a:r>
              <a:rPr lang="zh-TW" altLang="en-US" dirty="0">
                <a:latin typeface="新細明體" charset="-120"/>
              </a:rPr>
              <a:t>。</a:t>
            </a:r>
            <a:endParaRPr lang="zh-TW" altLang="en-US" b="1" i="0" u="none" dirty="0">
              <a:solidFill>
                <a:srgbClr val="000000"/>
              </a:solidFill>
              <a:sym typeface="Calibri" pitchFamily="34" charset="0"/>
            </a:endParaRPr>
          </a:p>
        </p:txBody>
      </p:sp>
    </p:spTree>
    <p:extLst>
      <p:ext uri="{BB962C8B-B14F-4D97-AF65-F5344CB8AC3E}">
        <p14:creationId xmlns:p14="http://schemas.microsoft.com/office/powerpoint/2010/main" val="57244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54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124586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55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368457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a:t>先強調課綱的產生是經由研發、審議、協作等三個面向的系統共同完成。</a:t>
            </a:r>
            <a:endParaRPr lang="en-US" altLang="zh-TW"/>
          </a:p>
          <a:p>
            <a:pPr>
              <a:spcBef>
                <a:spcPct val="0"/>
              </a:spcBef>
              <a:buFontTx/>
              <a:buChar char="•"/>
            </a:pPr>
            <a:r>
              <a:rPr lang="zh-TW" altLang="en-US"/>
              <a:t>再一一說明各系統負責之機關或單位。</a:t>
            </a:r>
            <a:endParaRPr lang="en-US" altLang="zh-TW"/>
          </a:p>
          <a:p>
            <a:pPr>
              <a:spcBef>
                <a:spcPct val="0"/>
              </a:spcBef>
              <a:buFontTx/>
              <a:buChar char="•"/>
            </a:pPr>
            <a:r>
              <a:rPr lang="zh-TW" altLang="en-US"/>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56</a:t>
            </a:fld>
            <a:endParaRPr lang="en-US" altLang="zh-TW">
              <a:ea typeface="新細明體" charset="-120"/>
            </a:endParaRPr>
          </a:p>
        </p:txBody>
      </p:sp>
    </p:spTree>
    <p:extLst>
      <p:ext uri="{BB962C8B-B14F-4D97-AF65-F5344CB8AC3E}">
        <p14:creationId xmlns:p14="http://schemas.microsoft.com/office/powerpoint/2010/main" val="410277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59</a:t>
            </a:fld>
            <a:endParaRPr lang="en-US" altLang="zh-TW" dirty="0"/>
          </a:p>
        </p:txBody>
      </p:sp>
    </p:spTree>
    <p:extLst>
      <p:ext uri="{BB962C8B-B14F-4D97-AF65-F5344CB8AC3E}">
        <p14:creationId xmlns:p14="http://schemas.microsoft.com/office/powerpoint/2010/main" val="922483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a:solidFill>
                  <a:schemeClr val="bg1"/>
                </a:solidFill>
                <a:latin typeface="新細明體" panose="02020500000000000000" pitchFamily="18" charset="-120"/>
                <a:ea typeface="+mn-ea"/>
              </a:rPr>
              <a:t>建議三可參考</a:t>
            </a:r>
            <a:r>
              <a:rPr lang="en-US" altLang="zh-TW" sz="1200" dirty="0">
                <a:solidFill>
                  <a:schemeClr val="bg1"/>
                </a:solidFill>
                <a:latin typeface="新細明體" panose="02020500000000000000" pitchFamily="18" charset="-120"/>
                <a:ea typeface="+mn-ea"/>
              </a:rPr>
              <a:t>P45/P46</a:t>
            </a:r>
            <a:r>
              <a:rPr lang="zh-TW" altLang="en-US" sz="1200" dirty="0">
                <a:solidFill>
                  <a:schemeClr val="bg1"/>
                </a:solidFill>
                <a:latin typeface="新細明體" panose="02020500000000000000" pitchFamily="18" charset="-120"/>
                <a:ea typeface="+mn-ea"/>
              </a:rPr>
              <a:t>國教院提供之資源</a:t>
            </a:r>
            <a:r>
              <a:rPr lang="zh-TW" altLang="en-US" sz="1200" dirty="0">
                <a:solidFill>
                  <a:schemeClr val="bg1"/>
                </a:solidFill>
                <a:latin typeface="標楷體" panose="03000509000000000000" pitchFamily="65" charset="-120"/>
                <a:ea typeface="標楷體" panose="03000509000000000000" pitchFamily="65" charset="-120"/>
              </a:rPr>
              <a:t>。</a:t>
            </a:r>
            <a:endParaRPr lang="en-US" altLang="zh-TW" sz="1200" dirty="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60</a:t>
            </a:fld>
            <a:endParaRPr lang="en-US" altLang="zh-TW" dirty="0"/>
          </a:p>
        </p:txBody>
      </p:sp>
    </p:spTree>
    <p:extLst>
      <p:ext uri="{BB962C8B-B14F-4D97-AF65-F5344CB8AC3E}">
        <p14:creationId xmlns:p14="http://schemas.microsoft.com/office/powerpoint/2010/main" val="858331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38039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charset="-120"/>
                <a:ea typeface="標楷體" pitchFamily="65" charset="-120"/>
                <a:cs typeface="Times New Roman" pitchFamily="18" charset="0"/>
              </a:rPr>
              <a:t>現行課程實施至今已超過</a:t>
            </a:r>
            <a:r>
              <a:rPr lang="en-US" altLang="zh-TW" dirty="0">
                <a:latin typeface="新細明體" charset="-120"/>
                <a:ea typeface="標楷體" pitchFamily="65" charset="-120"/>
                <a:cs typeface="Times New Roman" pitchFamily="18" charset="0"/>
              </a:rPr>
              <a:t>10</a:t>
            </a:r>
            <a:r>
              <a:rPr lang="zh-TW" altLang="en-US" dirty="0">
                <a:latin typeface="新細明體" charset="-120"/>
                <a:ea typeface="標楷體" pitchFamily="65" charset="-120"/>
                <a:cs typeface="Times New Roman" pitchFamily="18" charset="0"/>
              </a:rPr>
              <a:t>年，</a:t>
            </a:r>
            <a:r>
              <a:rPr lang="zh-TW" altLang="en-US" dirty="0" smtClean="0">
                <a:latin typeface="新細明體" charset="-120"/>
                <a:ea typeface="標楷體" pitchFamily="65" charset="-120"/>
                <a:cs typeface="Times New Roman" pitchFamily="18" charset="0"/>
              </a:rPr>
              <a:t>面對巨大</a:t>
            </a:r>
            <a:r>
              <a:rPr lang="zh-TW" altLang="en-US" dirty="0">
                <a:latin typeface="新細明體" charset="-120"/>
                <a:ea typeface="標楷體" pitchFamily="65" charset="-120"/>
                <a:cs typeface="Times New Roman" pitchFamily="18" charset="0"/>
              </a:rPr>
              <a:t>的挑戰，以及因應十二年國教的銜接，是該做調整的時刻了。</a:t>
            </a:r>
            <a:endParaRPr lang="en-US" altLang="zh-TW" dirty="0">
              <a:latin typeface="新細明體"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7</a:t>
            </a:fld>
            <a:endParaRPr lang="en-US" altLang="zh-TW">
              <a:ea typeface="新細明體" charset="-120"/>
            </a:endParaRPr>
          </a:p>
        </p:txBody>
      </p:sp>
    </p:spTree>
    <p:extLst>
      <p:ext uri="{BB962C8B-B14F-4D97-AF65-F5344CB8AC3E}">
        <p14:creationId xmlns:p14="http://schemas.microsoft.com/office/powerpoint/2010/main"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95251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圖片內容：</a:t>
            </a:r>
            <a:r>
              <a:rPr lang="zh-TW" altLang="en-US">
                <a:solidFill>
                  <a:srgbClr val="000000"/>
                </a:solidFill>
                <a:sym typeface="Calibri" pitchFamily="34" charset="0"/>
              </a:rPr>
              <a:t>右</a:t>
            </a:r>
            <a:r>
              <a:rPr lang="en-US">
                <a:solidFill>
                  <a:srgbClr val="000000"/>
                </a:solidFill>
                <a:ea typeface="新細明體" charset="-120"/>
                <a:sym typeface="Calibri" pitchFamily="34" charset="0"/>
              </a:rPr>
              <a:t>圖意指學生自主探索</a:t>
            </a:r>
            <a:r>
              <a:rPr lang="en-US" altLang="zh-TW">
                <a:solidFill>
                  <a:srgbClr val="000000"/>
                </a:solidFill>
                <a:sym typeface="Calibri" pitchFamily="34" charset="0"/>
              </a:rPr>
              <a:t>,  </a:t>
            </a:r>
            <a:r>
              <a:rPr lang="zh-TW" altLang="en-US">
                <a:solidFill>
                  <a:srgbClr val="000000"/>
                </a:solidFill>
                <a:sym typeface="Calibri" pitchFamily="34" charset="0"/>
              </a:rPr>
              <a:t>左</a:t>
            </a:r>
            <a:r>
              <a:rPr lang="en-US">
                <a:solidFill>
                  <a:srgbClr val="000000"/>
                </a:solidFill>
                <a:ea typeface="新細明體" charset="-120"/>
                <a:sym typeface="Calibri" pitchFamily="34" charset="0"/>
              </a:rPr>
              <a:t>圖是學生召開小小部落會議的情形</a:t>
            </a:r>
            <a:r>
              <a:rPr lang="en-US" altLang="zh-TW">
                <a:solidFill>
                  <a:srgbClr val="000000"/>
                </a:solidFill>
                <a:sym typeface="Calibri" pitchFamily="34" charset="0"/>
              </a:rPr>
              <a:t>,  </a:t>
            </a:r>
            <a:r>
              <a:rPr lang="en-US">
                <a:solidFill>
                  <a:srgbClr val="000000"/>
                </a:solidFill>
                <a:ea typeface="新細明體" charset="-120"/>
                <a:sym typeface="Calibri" pitchFamily="34" charset="0"/>
              </a:rPr>
              <a:t>學生關心身邊的公共議題</a:t>
            </a:r>
            <a:r>
              <a:rPr lang="en-US" altLang="zh-TW">
                <a:solidFill>
                  <a:srgbClr val="000000"/>
                </a:solidFill>
                <a:sym typeface="Calibri" pitchFamily="34" charset="0"/>
              </a:rPr>
              <a:t>,  </a:t>
            </a:r>
            <a:r>
              <a:rPr lang="en-US">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64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12759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65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819308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a:solidFill>
                  <a:srgbClr val="000000"/>
                </a:solidFill>
                <a:sym typeface="Calibri" pitchFamily="34" charset="0"/>
              </a:rPr>
              <a:t>特別強調鼓勵老師第二專長進修</a:t>
            </a:r>
            <a:r>
              <a:rPr lang="zh-TW" altLang="en-US" dirty="0">
                <a:latin typeface="新細明體" charset="-120"/>
              </a:rPr>
              <a:t>。</a:t>
            </a:r>
            <a:endParaRPr lang="en-US" altLang="zh-TW" b="0" i="0" u="none" dirty="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66</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543171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67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957910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a:t>部定課程與校訂課程相生相成</a:t>
            </a:r>
            <a:r>
              <a:rPr lang="zh-TW" altLang="en-US" dirty="0">
                <a:latin typeface="新細明體" charset="-120"/>
              </a:rPr>
              <a:t>。</a:t>
            </a:r>
            <a:endParaRPr lang="zh-TW" altLang="en-US" dirty="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1304859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強調校訂課程</a:t>
            </a:r>
            <a:r>
              <a:rPr lang="zh-TW" altLang="en-US" dirty="0">
                <a:solidFill>
                  <a:srgbClr val="000000"/>
                </a:solidFill>
                <a:latin typeface="新細明體"/>
                <a:ea typeface="新細明體"/>
                <a:sym typeface="Calibri" pitchFamily="34" charset="0"/>
              </a:rPr>
              <a:t>，</a:t>
            </a:r>
            <a:r>
              <a:rPr lang="en-US" dirty="0" err="1">
                <a:solidFill>
                  <a:srgbClr val="000000"/>
                </a:solidFill>
                <a:ea typeface="新細明體" charset="-120"/>
                <a:sym typeface="Calibri" pitchFamily="34" charset="0"/>
              </a:rPr>
              <a:t>四種可能的課程規劃</a:t>
            </a:r>
            <a:r>
              <a:rPr lang="zh-TW" altLang="en-US" dirty="0">
                <a:solidFill>
                  <a:srgbClr val="000000"/>
                </a:solidFill>
                <a:ea typeface="新細明體" charset="-120"/>
                <a:sym typeface="Calibri" pitchFamily="34" charset="0"/>
              </a:rPr>
              <a:t>之</a:t>
            </a:r>
            <a:r>
              <a:rPr lang="en-US" dirty="0">
                <a:solidFill>
                  <a:srgbClr val="000000"/>
                </a:solidFill>
                <a:ea typeface="新細明體" charset="-120"/>
                <a:sym typeface="Calibri" pitchFamily="34" charset="0"/>
              </a:rPr>
              <a:t>意</a:t>
            </a:r>
            <a:r>
              <a:rPr lang="zh-TW" altLang="en-US" dirty="0">
                <a:solidFill>
                  <a:srgbClr val="000000"/>
                </a:solidFill>
                <a:ea typeface="新細明體" charset="-120"/>
                <a:sym typeface="Calibri" pitchFamily="34" charset="0"/>
              </a:rPr>
              <a:t>涵</a:t>
            </a:r>
            <a:r>
              <a:rPr lang="zh-TW" altLang="en-US" dirty="0">
                <a:latin typeface="新細明體" charset="-120"/>
              </a:rPr>
              <a:t>。</a:t>
            </a:r>
            <a:endParaRPr lang="en-US" dirty="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69</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367273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70</a:t>
            </a:fld>
            <a:endParaRPr lang="en-US" altLang="zh-TW">
              <a:ea typeface="新細明體" charset="-120"/>
            </a:endParaRPr>
          </a:p>
        </p:txBody>
      </p:sp>
    </p:spTree>
    <p:extLst>
      <p:ext uri="{BB962C8B-B14F-4D97-AF65-F5344CB8AC3E}">
        <p14:creationId xmlns:p14="http://schemas.microsoft.com/office/powerpoint/2010/main" val="1715331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71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178860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15" name="Shape 115"/>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2064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dirty="0"/>
              <a:t>由數據說明面對社會變遷帶來的教育挑戰：</a:t>
            </a:r>
            <a:endParaRPr lang="en-US" altLang="zh-TW" dirty="0"/>
          </a:p>
          <a:p>
            <a:r>
              <a:rPr lang="zh-TW" altLang="en-US" dirty="0"/>
              <a:t>少子化：</a:t>
            </a:r>
            <a:endParaRPr lang="en-US" altLang="zh-TW" dirty="0"/>
          </a:p>
          <a:p>
            <a:r>
              <a:rPr lang="zh-TW" altLang="en-US" dirty="0"/>
              <a:t>出生率逐年下降，面對少子化的時代，</a:t>
            </a:r>
            <a:r>
              <a:rPr lang="zh-TW" altLang="en-US" dirty="0">
                <a:solidFill>
                  <a:srgbClr val="262626"/>
                </a:solidFill>
                <a:latin typeface="新細明體" charset="-120"/>
              </a:rPr>
              <a:t>每個孩子應受到更好的學習照顧。</a:t>
            </a:r>
            <a:endParaRPr lang="en-US" altLang="zh-TW" dirty="0">
              <a:solidFill>
                <a:srgbClr val="262626"/>
              </a:solidFill>
              <a:latin typeface="新細明體" charset="-120"/>
            </a:endParaRPr>
          </a:p>
          <a:p>
            <a:r>
              <a:rPr lang="zh-TW" altLang="en-US" dirty="0">
                <a:solidFill>
                  <a:srgbClr val="262626"/>
                </a:solidFill>
                <a:latin typeface="新細明體" charset="-120"/>
              </a:rPr>
              <a:t>所謂更好的照顧即是每個孩子需要接受適性、多元、更多彈性的學習。</a:t>
            </a:r>
          </a:p>
          <a:p>
            <a:endParaRPr lang="zh-TW" altLang="en-US" dirty="0">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8</a:t>
            </a:fld>
            <a:endParaRPr lang="en-US" altLang="zh-TW">
              <a:ea typeface="新細明體" charset="-120"/>
            </a:endParaRPr>
          </a:p>
        </p:txBody>
      </p:sp>
    </p:spTree>
    <p:extLst>
      <p:ext uri="{BB962C8B-B14F-4D97-AF65-F5344CB8AC3E}">
        <p14:creationId xmlns:p14="http://schemas.microsoft.com/office/powerpoint/2010/main" val="3389471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24" name="Shape 124"/>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770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a:solidFill>
                  <a:srgbClr val="000000"/>
                </a:solidFill>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有超連結</a:t>
            </a:r>
            <a:endParaRPr lang="en-US" altLang="zh-TW" dirty="0">
              <a:solidFill>
                <a:srgbClr val="000000"/>
              </a:solidFill>
              <a:sym typeface="Calibri" pitchFamily="34" charset="0"/>
            </a:endParaRPr>
          </a:p>
          <a:p>
            <a:pPr>
              <a:spcBef>
                <a:spcPct val="0"/>
              </a:spcBef>
              <a:buSzPct val="25000"/>
            </a:pP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84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2102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a:t>
            </a:r>
            <a:r>
              <a:rPr lang="en-US" dirty="0">
                <a:solidFill>
                  <a:srgbClr val="000000"/>
                </a:solidFill>
                <a:ea typeface="新細明體" charset="-120"/>
                <a:sym typeface="Calibri" pitchFamily="34" charset="0"/>
              </a:rPr>
              <a:t>連結</a:t>
            </a: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85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868955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646875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連結</a:t>
            </a:r>
            <a:r>
              <a:rPr lang="en-US" altLang="zh-TW">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87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404956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88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623123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90</a:t>
            </a:fld>
            <a:endParaRPr lang="en-US" altLang="zh-TW" dirty="0"/>
          </a:p>
        </p:txBody>
      </p:sp>
    </p:spTree>
    <p:extLst>
      <p:ext uri="{BB962C8B-B14F-4D97-AF65-F5344CB8AC3E}">
        <p14:creationId xmlns:p14="http://schemas.microsoft.com/office/powerpoint/2010/main" val="1137404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91</a:t>
            </a:fld>
            <a:endParaRPr lang="en-US" altLang="zh-TW">
              <a:ea typeface="新細明體" charset="-120"/>
            </a:endParaRPr>
          </a:p>
        </p:txBody>
      </p:sp>
    </p:spTree>
    <p:extLst>
      <p:ext uri="{BB962C8B-B14F-4D97-AF65-F5344CB8AC3E}">
        <p14:creationId xmlns:p14="http://schemas.microsoft.com/office/powerpoint/2010/main" val="971310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dirty="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002452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10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a:t>依內容所示簡要先說明，後面接著有三頁佐證資料</a:t>
            </a:r>
            <a:r>
              <a:rPr lang="zh-TW" altLang="en-US" dirty="0">
                <a:latin typeface="新細明體" charset="-120"/>
              </a:rPr>
              <a:t>。</a:t>
            </a:r>
            <a:endParaRPr lang="zh-TW" altLang="en-US" dirty="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9</a:t>
            </a:fld>
            <a:endParaRPr lang="en-US" altLang="zh-TW">
              <a:ea typeface="新細明體" charset="-120"/>
            </a:endParaRPr>
          </a:p>
        </p:txBody>
      </p:sp>
    </p:spTree>
    <p:extLst>
      <p:ext uri="{BB962C8B-B14F-4D97-AF65-F5344CB8AC3E}">
        <p14:creationId xmlns:p14="http://schemas.microsoft.com/office/powerpoint/2010/main"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a:t>強調與</a:t>
            </a:r>
            <a:r>
              <a:rPr lang="en-US" altLang="zh-TW" b="1" i="1" u="sng" dirty="0"/>
              <a:t>P.11</a:t>
            </a:r>
            <a:r>
              <a:rPr lang="zh-TW" altLang="en-US" b="1" i="1" u="sng" dirty="0"/>
              <a:t>的連結度</a:t>
            </a:r>
            <a:endParaRPr lang="en-US" altLang="zh-TW" b="1" i="1" u="sng" dirty="0"/>
          </a:p>
          <a:p>
            <a:endParaRPr lang="en-US" altLang="zh-TW" dirty="0"/>
          </a:p>
          <a:p>
            <a:r>
              <a:rPr lang="zh-TW" altLang="en-US" dirty="0"/>
              <a:t>從研究數據顯示我國學生的學習落差大，適性教育還未成功：</a:t>
            </a:r>
            <a:endParaRPr lang="en-US" altLang="zh-TW" dirty="0"/>
          </a:p>
          <a:p>
            <a:pPr>
              <a:buFont typeface="Calibri" pitchFamily="34" charset="0"/>
              <a:buAutoNum type="arabicPeriod"/>
            </a:pPr>
            <a:r>
              <a:rPr lang="zh-TW" altLang="en-US" dirty="0"/>
              <a:t>就單一學校來說，全校學生的學習表現差距居世界第一。</a:t>
            </a:r>
            <a:endParaRPr lang="en-US" altLang="zh-TW" dirty="0"/>
          </a:p>
          <a:p>
            <a:pPr>
              <a:buFont typeface="Calibri" pitchFamily="34" charset="0"/>
              <a:buAutoNum type="arabicPeriod"/>
            </a:pPr>
            <a:r>
              <a:rPr lang="zh-TW" altLang="en-US" dirty="0"/>
              <a:t>另外學校和學校之間的差距也很大，也是居世界第一。</a:t>
            </a:r>
            <a:endParaRPr lang="en-US" altLang="zh-TW" dirty="0"/>
          </a:p>
          <a:p>
            <a:pPr>
              <a:buFont typeface="Calibri" pitchFamily="34" charset="0"/>
              <a:buAutoNum type="arabicPeriod"/>
            </a:pPr>
            <a:r>
              <a:rPr lang="zh-TW" altLang="en-US" dirty="0"/>
              <a:t>就國民基本能力來說，有必要輔導每一個孩子都獲得個人發展和適應社會的基本能力</a:t>
            </a:r>
            <a:r>
              <a:rPr lang="zh-TW" altLang="en-US" dirty="0">
                <a:latin typeface="新細明體" charset="-120"/>
              </a:rPr>
              <a:t>。</a:t>
            </a:r>
            <a:endParaRPr lang="en-US" altLang="zh-TW" dirty="0"/>
          </a:p>
          <a:p>
            <a:endParaRPr lang="en-US" altLang="zh-TW" dirty="0"/>
          </a:p>
          <a:p>
            <a:endParaRPr lang="zh-TW" altLang="en-US" dirty="0"/>
          </a:p>
          <a:p>
            <a:endParaRPr lang="zh-TW" altLang="en-US" dirty="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10</a:t>
            </a:fld>
            <a:endParaRPr lang="en-US" altLang="zh-TW">
              <a:ea typeface="新細明體" charset="-120"/>
            </a:endParaRPr>
          </a:p>
        </p:txBody>
      </p:sp>
    </p:spTree>
    <p:extLst>
      <p:ext uri="{BB962C8B-B14F-4D97-AF65-F5344CB8AC3E}">
        <p14:creationId xmlns:p14="http://schemas.microsoft.com/office/powerpoint/2010/main"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a:t>強調與</a:t>
            </a:r>
            <a:r>
              <a:rPr lang="en-US" altLang="zh-TW" b="1" i="1" u="sng"/>
              <a:t>P.10</a:t>
            </a:r>
            <a:r>
              <a:rPr lang="zh-TW" altLang="en-US" b="1" i="1" u="sng"/>
              <a:t>的連結性</a:t>
            </a:r>
            <a:endParaRPr lang="en-US" altLang="zh-TW"/>
          </a:p>
          <a:p>
            <a:r>
              <a:rPr lang="zh-TW" altLang="en-US"/>
              <a:t> </a:t>
            </a:r>
            <a:r>
              <a:rPr lang="en-US" altLang="zh-TW"/>
              <a:t>2012PISA</a:t>
            </a:r>
            <a:r>
              <a:rPr lang="zh-TW" altLang="en-US"/>
              <a:t>成績表現變異，臺灣前後段學生差距是世界第一的。</a:t>
            </a:r>
            <a:endParaRPr lang="en-US" altLang="zh-TW"/>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11</a:t>
            </a:fld>
            <a:endParaRPr lang="en-US" altLang="zh-TW">
              <a:solidFill>
                <a:srgbClr val="000000"/>
              </a:solidFill>
              <a:ea typeface="新細明體" charset="-120"/>
            </a:endParaRPr>
          </a:p>
        </p:txBody>
      </p:sp>
    </p:spTree>
    <p:extLst>
      <p:ext uri="{BB962C8B-B14F-4D97-AF65-F5344CB8AC3E}">
        <p14:creationId xmlns:p14="http://schemas.microsoft.com/office/powerpoint/2010/main"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88311" name="Image" r:id="rId3" imgW="22857143" imgH="2819048" progId="">
                  <p:embed/>
                </p:oleObj>
              </mc:Choice>
              <mc:Fallback>
                <p:oleObj name="Image" r:id="rId3" imgW="22857143" imgH="2819048"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88312" name="Image" r:id="rId5" imgW="1494385" imgH="1182930" progId="">
                  <p:embed/>
                </p:oleObj>
              </mc:Choice>
              <mc:Fallback>
                <p:oleObj name="Image" r:id="rId5" imgW="1494385" imgH="1182930" progId="">
                  <p:embed/>
                  <p:pic>
                    <p:nvPicPr>
                      <p:cNvPr id="0" name="Picture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a:t>按一下以編輯母片標題樣式</a:t>
            </a:r>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大標題與項目符號">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92969" y="446484"/>
            <a:ext cx="7358063" cy="1482328"/>
          </a:xfrm>
          <a:prstGeom prst="rect">
            <a:avLst/>
          </a:prstGeom>
          <a:noFill/>
          <a:ln>
            <a:noFill/>
          </a:ln>
        </p:spPr>
        <p:txBody>
          <a:bodyPr lIns="64281" tIns="64281" rIns="64281" bIns="64281" anchor="ctr" anchorCtr="0"/>
          <a:lstStyle>
            <a:lvl1pPr marL="0" marR="0" lvl="0" indent="0" algn="ctr"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1pPr>
            <a:lvl2pPr marL="0" marR="0" lvl="1" indent="1607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2pPr>
            <a:lvl3pPr marL="0" marR="0" lvl="2" indent="321457"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3pPr>
            <a:lvl4pPr marL="0" marR="0" lvl="3" indent="482186"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4pPr>
            <a:lvl5pPr marL="0" marR="0" lvl="4" indent="642915"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5pPr>
            <a:lvl6pPr marL="0" marR="0" lvl="5" indent="803643"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6pPr>
            <a:lvl7pPr marL="0" marR="0" lvl="6" indent="964372"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7pPr>
            <a:lvl8pPr marL="0" marR="0" lvl="7" indent="1125101"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8pPr>
            <a:lvl9pPr marL="0" marR="0" lvl="8" indent="12858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9pPr>
          </a:lstStyle>
          <a:p>
            <a:endParaRPr/>
          </a:p>
        </p:txBody>
      </p:sp>
      <p:sp>
        <p:nvSpPr>
          <p:cNvPr id="19" name="Shape 19"/>
          <p:cNvSpPr txBox="1">
            <a:spLocks noGrp="1"/>
          </p:cNvSpPr>
          <p:nvPr>
            <p:ph type="body" idx="1"/>
          </p:nvPr>
        </p:nvSpPr>
        <p:spPr>
          <a:xfrm>
            <a:off x="892969" y="1982391"/>
            <a:ext cx="7358063" cy="4107656"/>
          </a:xfrm>
          <a:prstGeom prst="rect">
            <a:avLst/>
          </a:prstGeom>
          <a:noFill/>
          <a:ln>
            <a:noFill/>
          </a:ln>
        </p:spPr>
        <p:txBody>
          <a:bodyPr lIns="64281" tIns="64281" rIns="64281" bIns="64281" anchor="ctr" anchorCtr="0"/>
          <a:lstStyle>
            <a:lvl1pPr marL="330387" marR="0" lvl="0"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1pPr>
            <a:lvl2pPr marL="660773" marR="0" lvl="1"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2pPr>
            <a:lvl3pPr marL="991160" marR="0" lvl="2"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3pPr>
            <a:lvl4pPr marL="1321547" marR="0" lvl="3"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4pPr>
            <a:lvl5pPr marL="1651933" marR="0" lvl="4"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5pPr>
            <a:lvl6pPr marL="1982320" marR="0" lvl="5"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6pPr>
            <a:lvl7pPr marL="2312707" marR="0" lvl="6"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7pPr>
            <a:lvl8pPr marL="2643094" marR="0" lvl="7"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8pPr>
            <a:lvl9pPr marL="2973480" marR="0" lvl="8"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9pPr>
          </a:lstStyle>
          <a:p>
            <a:endParaRPr/>
          </a:p>
        </p:txBody>
      </p:sp>
      <p:sp>
        <p:nvSpPr>
          <p:cNvPr id="20" name="Shape 20"/>
          <p:cNvSpPr txBox="1">
            <a:spLocks noGrp="1"/>
          </p:cNvSpPr>
          <p:nvPr>
            <p:ph type="sldNum" idx="12"/>
          </p:nvPr>
        </p:nvSpPr>
        <p:spPr>
          <a:xfrm>
            <a:off x="4455913" y="6536531"/>
            <a:ext cx="227445" cy="321469"/>
          </a:xfrm>
          <a:prstGeom prst="rect">
            <a:avLst/>
          </a:prstGeom>
          <a:noFill/>
          <a:ln>
            <a:noFill/>
          </a:ln>
        </p:spPr>
        <p:txBody>
          <a:bodyPr lIns="35717" tIns="35717" rIns="35717" bIns="35717" anchor="t" anchorCtr="0">
            <a:noAutofit/>
          </a:bodyPr>
          <a:lstStyle/>
          <a:p>
            <a:pPr>
              <a:spcBef>
                <a:spcPts val="0"/>
              </a:spcBef>
              <a:spcAft>
                <a:spcPts val="0"/>
              </a:spcAft>
              <a:buClr>
                <a:srgbClr val="3E231A"/>
              </a:buClr>
              <a:buSzPct val="25000"/>
            </a:pPr>
            <a:fld id="{00000000-1234-1234-1234-123412341234}" type="slidenum">
              <a:rPr lang="en-US" sz="1300" b="0" smtClean="0">
                <a:solidFill>
                  <a:srgbClr val="3E231A"/>
                </a:solidFill>
                <a:latin typeface="Jim Nightshade"/>
                <a:ea typeface="Jim Nightshade"/>
                <a:cs typeface="Jim Nightshade"/>
                <a:sym typeface="Jim Nightshade"/>
              </a:rPr>
              <a:pPr>
                <a:spcBef>
                  <a:spcPts val="0"/>
                </a:spcBef>
                <a:spcAft>
                  <a:spcPts val="0"/>
                </a:spcAft>
                <a:buClr>
                  <a:srgbClr val="3E231A"/>
                </a:buClr>
                <a:buSzPct val="25000"/>
              </a:pPr>
              <a:t>‹#›</a:t>
            </a:fld>
            <a:endParaRPr lang="en-US" sz="1300" b="0" dirty="0">
              <a:solidFill>
                <a:srgbClr val="3E231A"/>
              </a:solidFill>
              <a:latin typeface="Jim Nightshade"/>
              <a:ea typeface="Jim Nightshade"/>
              <a:cs typeface="Jim Nightshade"/>
              <a:sym typeface="Jim Nightshad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 id="2147483795" r:id="rId15"/>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aer.edu.tw/ezfiles/0/1000/attach/33/pta_9380_9416375_97045.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8" Type="http://schemas.openxmlformats.org/officeDocument/2006/relationships/hyperlink" Target="&#21443;&#32771;&#36039;&#26009;/1031128&#21313;&#20108;&#24180;&#22283;&#27665;&#22522;&#26412;&#25945;&#32946;&#35506;&#31243;&#32177;&#35201;&#32317;&#32177;&#30332;&#24067;&#29256;.pdf"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8" Type="http://schemas.openxmlformats.org/officeDocument/2006/relationships/hyperlink" Target="&#21443;&#32771;&#36039;&#26009;/1031128&#21313;&#20108;&#24180;&#22283;&#27665;&#22522;&#26412;&#25945;&#32946;&#35506;&#31243;&#32177;&#35201;&#32317;&#32177;&#30332;&#24067;&#29256;.pdf"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21443;&#32771;&#36039;&#26009;/1031128&#21313;&#20108;&#24180;&#22283;&#27665;&#22522;&#26412;&#25945;&#32946;&#35506;&#31243;&#32177;&#35201;&#32317;&#32177;&#30332;&#24067;&#29256;.pdf" TargetMode="External"/><Relationship Id="rId7" Type="http://schemas.openxmlformats.org/officeDocument/2006/relationships/diagramColors" Target="../diagrams/colors1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image" Target="../media/image54.jpeg"/><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103&#20845;&#19979;&#20840;&#29699;&#21270;&#31684;&#22285;&#33287;&#24433;&#38911;.pdf"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4000" dirty="0">
                <a:solidFill>
                  <a:schemeClr val="tx1"/>
                </a:solidFill>
                <a:latin typeface="標楷體" panose="03000509000000000000" pitchFamily="65" charset="-120"/>
                <a:ea typeface="標楷體" panose="03000509000000000000" pitchFamily="65" charset="-120"/>
              </a:rPr>
              <a:t>總綱宣講</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2800" dirty="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國民中小學階段</a:t>
            </a:r>
            <a:r>
              <a:rPr lang="zh-TW" altLang="en-US" sz="2800" dirty="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a:solidFill>
                  <a:schemeClr val="tx1"/>
                </a:solidFill>
                <a:latin typeface="標楷體" panose="03000509000000000000" pitchFamily="65" charset="-120"/>
                <a:ea typeface="標楷體" panose="03000509000000000000" pitchFamily="65" charset="-120"/>
              </a:rPr>
              <a:t/>
            </a:r>
            <a:br>
              <a:rPr lang="en-US" altLang="zh-TW" sz="3500" dirty="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a:solidFill>
                  <a:srgbClr val="079D0E"/>
                </a:solidFill>
                <a:latin typeface="標楷體" pitchFamily="65" charset="-120"/>
                <a:ea typeface="標楷體" pitchFamily="65" charset="-120"/>
                <a:cs typeface="Arial" charset="0"/>
              </a:rPr>
              <a:t>教育部國民及學前教育署</a:t>
            </a:r>
          </a:p>
          <a:p>
            <a:pPr algn="ctr" eaLnBrk="1" hangingPunct="1">
              <a:lnSpc>
                <a:spcPct val="150000"/>
              </a:lnSpc>
            </a:pPr>
            <a:endParaRPr lang="en-US" altLang="zh-TW" sz="2400" dirty="0">
              <a:solidFill>
                <a:srgbClr val="079D0E"/>
              </a:solidFill>
              <a:latin typeface="標楷體" pitchFamily="65" charset="-120"/>
              <a:ea typeface="標楷體" pitchFamily="65" charset="-12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WHY-2</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學生的學習落差大，適性教育還未成功。</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課程重疊有待縱貫的重整，學習的層次有待提升。</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9</a:t>
            </a:fld>
            <a:endParaRPr lang="en-US" altLang="zh-TW">
              <a:latin typeface="Arial" charset="0"/>
              <a:ea typeface="新細明體"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臺灣的學校內變異、學校間變異世界第一</a:t>
            </a:r>
          </a:p>
        </p:txBody>
      </p:sp>
      <p:pic>
        <p:nvPicPr>
          <p:cNvPr id="217090" name="內容版面配置區 6"/>
          <p:cNvPicPr>
            <a:picLocks noGrp="1"/>
          </p:cNvPicPr>
          <p:nvPr>
            <p:ph sz="quarter" idx="1"/>
          </p:nvPr>
        </p:nvPicPr>
        <p:blipFill>
          <a:blip r:embed="rId3" cstate="print"/>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10</a:t>
            </a:fld>
            <a:endParaRPr lang="en-US" altLang="zh-TW">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11</a:t>
            </a:fld>
            <a:endParaRPr lang="en-US" altLang="zh-TW">
              <a:latin typeface="Arial" charset="0"/>
              <a:ea typeface="新細明體" charset="-12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dirty="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cstate="print"/>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12</a:t>
            </a:fld>
            <a:endParaRPr lang="en-US" altLang="zh-TW">
              <a:latin typeface="Arial" charset="0"/>
              <a:ea typeface="新細明體" charset="-120"/>
            </a:endParaRPr>
          </a:p>
        </p:txBody>
      </p:sp>
      <p:pic>
        <p:nvPicPr>
          <p:cNvPr id="221188" name="圖片 3"/>
          <p:cNvPicPr>
            <a:picLocks noChangeAspect="1" noChangeArrowheads="1"/>
          </p:cNvPicPr>
          <p:nvPr/>
        </p:nvPicPr>
        <p:blipFill>
          <a:blip r:embed="rId4" cstate="print"/>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cstate="print"/>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cstate="print"/>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dirty="0">
                <a:solidFill>
                  <a:srgbClr val="0000FF"/>
                </a:solidFill>
                <a:latin typeface="標楷體" pitchFamily="65" charset="-120"/>
                <a:ea typeface="標楷體" pitchFamily="65" charset="-120"/>
                <a:cs typeface="微軟正黑體"/>
              </a:rPr>
              <a:t>世界經濟論壇預測</a:t>
            </a:r>
            <a:r>
              <a:rPr lang="en-US" altLang="zh-TW" sz="2800" b="1" cap="none" dirty="0">
                <a:solidFill>
                  <a:srgbClr val="0000FF"/>
                </a:solidFill>
                <a:latin typeface="標楷體" pitchFamily="65" charset="-120"/>
                <a:ea typeface="標楷體" pitchFamily="65" charset="-120"/>
                <a:cs typeface="微軟正黑體"/>
              </a:rPr>
              <a:t/>
            </a:r>
            <a:br>
              <a:rPr lang="en-US" altLang="zh-TW" sz="2800" b="1" cap="none" dirty="0">
                <a:solidFill>
                  <a:srgbClr val="0000FF"/>
                </a:solidFill>
                <a:latin typeface="標楷體" pitchFamily="65" charset="-120"/>
                <a:ea typeface="標楷體" pitchFamily="65" charset="-120"/>
                <a:cs typeface="微軟正黑體"/>
              </a:rPr>
            </a:br>
            <a:r>
              <a:rPr lang="zh-TW" altLang="en-US" sz="2800" b="1" cap="none" dirty="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a:solidFill>
                  <a:srgbClr val="0000FF"/>
                </a:solidFill>
                <a:latin typeface="標楷體" pitchFamily="65" charset="-120"/>
                <a:ea typeface="標楷體" pitchFamily="65" charset="-120"/>
              </a:rPr>
              <a:t>十二年國教政策理念</a:t>
            </a:r>
            <a:r>
              <a:rPr lang="en-US" altLang="zh-TW" sz="3600" b="1" cap="none">
                <a:solidFill>
                  <a:srgbClr val="0000FF"/>
                </a:solidFill>
                <a:latin typeface="標楷體" pitchFamily="65" charset="-120"/>
                <a:ea typeface="標楷體" pitchFamily="65" charset="-120"/>
              </a:rPr>
              <a:t/>
            </a:r>
            <a:br>
              <a:rPr lang="en-US" altLang="zh-TW" sz="3600" b="1" cap="none">
                <a:solidFill>
                  <a:srgbClr val="0000FF"/>
                </a:solidFill>
                <a:latin typeface="標楷體" pitchFamily="65" charset="-120"/>
                <a:ea typeface="標楷體" pitchFamily="65" charset="-120"/>
              </a:rPr>
            </a:br>
            <a:r>
              <a:rPr lang="zh-TW" altLang="en-US" sz="3600" b="1" cap="none">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14</a:t>
            </a:fld>
            <a:endParaRPr lang="en-US" altLang="zh-TW">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a:solidFill>
                  <a:srgbClr val="0000FF"/>
                </a:solidFill>
                <a:latin typeface="標楷體" pitchFamily="65" charset="-120"/>
                <a:ea typeface="標楷體" pitchFamily="65" charset="-120"/>
              </a:rPr>
              <a:t>總綱規範、引導學校課程教學的發展與實施；</a:t>
            </a:r>
            <a:r>
              <a:rPr lang="en-US" altLang="zh-TW" sz="3200" b="1" cap="none" dirty="0">
                <a:solidFill>
                  <a:srgbClr val="0000FF"/>
                </a:solidFill>
                <a:latin typeface="標楷體" pitchFamily="65" charset="-120"/>
                <a:ea typeface="標楷體" pitchFamily="65" charset="-120"/>
              </a:rPr>
              <a:t/>
            </a:r>
            <a:br>
              <a:rPr lang="en-US" altLang="zh-TW" sz="3200" b="1" cap="none" dirty="0">
                <a:solidFill>
                  <a:srgbClr val="0000FF"/>
                </a:solidFill>
                <a:latin typeface="標楷體" pitchFamily="65" charset="-120"/>
                <a:ea typeface="標楷體" pitchFamily="65" charset="-120"/>
              </a:rPr>
            </a:br>
            <a:r>
              <a:rPr lang="zh-TW" altLang="en-US" sz="3200" b="1" cap="none" dirty="0">
                <a:solidFill>
                  <a:srgbClr val="0000FF"/>
                </a:solidFill>
                <a:latin typeface="標楷體" pitchFamily="65" charset="-120"/>
                <a:ea typeface="標楷體" pitchFamily="65" charset="-120"/>
              </a:rPr>
              <a:t>重要的是，要能照顧每一個孩子的學習。</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15</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16</a:t>
            </a:fld>
            <a:endParaRPr lang="en-US" altLang="zh-TW">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17</a:t>
            </a:fld>
            <a:endParaRPr lang="en-US" altLang="zh-TW">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val="3917962708"/>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br>
            <a:r>
              <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t>
            </a:r>
            <a:endPar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18</a:t>
            </a:fld>
            <a:endParaRPr lang="en-US" altLang="zh-TW">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總綱及領綱研修歷程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課綱推動之中央政府分工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教育部對於課綱推動之配套措施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323439"/>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學校課程發展</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核心素養之課程與教學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案例－南華國小、桃子腳中小學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教師的教學和學生的角色</a:t>
            </a:r>
            <a:endParaRPr lang="en-US" altLang="zh-TW" sz="1600" b="1" dirty="0">
              <a:latin typeface="標楷體" pitchFamily="65" charset="-120"/>
              <a:ea typeface="標楷體" pitchFamily="65" charset="-120"/>
              <a:cs typeface="Arial" charset="0"/>
            </a:endParaRPr>
          </a:p>
          <a:p>
            <a:r>
              <a:rPr lang="en-US" altLang="zh-TW" sz="1600" b="1" dirty="0">
                <a:latin typeface="標楷體" pitchFamily="65" charset="-120"/>
                <a:ea typeface="標楷體" pitchFamily="65" charset="-120"/>
                <a:cs typeface="Arial" charset="0"/>
              </a:rPr>
              <a:t>5.</a:t>
            </a:r>
            <a:r>
              <a:rPr lang="zh-TW" altLang="en-US" sz="1600" b="1" dirty="0">
                <a:latin typeface="標楷體" pitchFamily="65" charset="-120"/>
                <a:ea typeface="標楷體" pitchFamily="65" charset="-120"/>
                <a:cs typeface="Arial" charset="0"/>
              </a:rPr>
              <a:t> 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330"/>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總共投入約</a:t>
            </a:r>
            <a:r>
              <a:rPr lang="en-US" altLang="zh-TW" b="1" dirty="0">
                <a:solidFill>
                  <a:srgbClr val="C00000"/>
                </a:solidFill>
                <a:latin typeface="標楷體" pitchFamily="65" charset="-120"/>
                <a:ea typeface="標楷體" pitchFamily="65" charset="-120"/>
                <a:cs typeface="Times New Roman" pitchFamily="18" charset="0"/>
              </a:rPr>
              <a:t>3200</a:t>
            </a:r>
            <a:r>
              <a:rPr lang="zh-TW" altLang="zh-TW" dirty="0">
                <a:latin typeface="標楷體" pitchFamily="65" charset="-120"/>
                <a:ea typeface="標楷體" pitchFamily="65" charset="-120"/>
                <a:cs typeface="Times New Roman" pitchFamily="18" charset="0"/>
              </a:rPr>
              <a:t>人的討論人力</a:t>
            </a:r>
            <a:endParaRPr lang="en-US" altLang="zh-TW" dirty="0">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（尚未包括各分組會議人次</a:t>
            </a:r>
            <a:r>
              <a:rPr lang="zh-TW" altLang="en-US" dirty="0">
                <a:latin typeface="標楷體" pitchFamily="65" charset="-120"/>
                <a:ea typeface="標楷體" pitchFamily="65" charset="-120"/>
                <a:cs typeface="Times New Roman" pitchFamily="18" charset="0"/>
              </a:rPr>
              <a:t>及行政人力</a:t>
            </a:r>
            <a:r>
              <a:rPr lang="zh-TW" altLang="zh-TW" dirty="0">
                <a:latin typeface="標楷體" pitchFamily="65" charset="-120"/>
                <a:ea typeface="標楷體" pitchFamily="65" charset="-120"/>
                <a:cs typeface="Times New Roman" pitchFamily="18" charset="0"/>
              </a:rPr>
              <a:t>）</a:t>
            </a:r>
            <a:endParaRPr lang="en-US" altLang="zh-TW" dirty="0">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13</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場次總綱研修工作計畫</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團隊會議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5</a:t>
            </a:r>
            <a:r>
              <a:rPr lang="zh-TW" altLang="zh-TW">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a:solidFill>
                  <a:srgbClr val="0000FF"/>
                </a:solidFill>
                <a:latin typeface="標楷體" panose="03000509000000000000" pitchFamily="65" charset="-120"/>
                <a:ea typeface="標楷體" panose="03000509000000000000" pitchFamily="65" charset="-120"/>
                <a:cs typeface="Times New Roman" pitchFamily="18" charset="0"/>
              </a:rPr>
              <a:t>核心會議</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標楷體" panose="03000509000000000000" pitchFamily="65" charset="-120"/>
                <a:ea typeface="標楷體" panose="03000509000000000000" pitchFamily="65" charset="-120"/>
                <a:cs typeface="Times New Roman" pitchFamily="18" charset="0"/>
              </a:rPr>
              <a:t> </a:t>
            </a: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全</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體</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代</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表委員</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場次全國各區</a:t>
            </a:r>
            <a:r>
              <a:rPr lang="zh-TW" altLang="en-US">
                <a:solidFill>
                  <a:srgbClr val="0000FF"/>
                </a:solidFill>
                <a:latin typeface="標楷體" panose="03000509000000000000" pitchFamily="65" charset="-120"/>
                <a:ea typeface="標楷體" panose="03000509000000000000" pitchFamily="65" charset="-120"/>
                <a:cs typeface="Times New Roman" pitchFamily="18" charset="0"/>
              </a:rPr>
              <a:t>公聽</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會</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場次</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課</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程研究</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發</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展</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至今</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各項會議</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19</a:t>
            </a:fld>
            <a:endParaRPr lang="en-US" altLang="zh-TW" sz="1200" b="0">
              <a:solidFill>
                <a:schemeClr val="tx2"/>
              </a:solidFill>
              <a:latin typeface="Arial" charset="0"/>
              <a:ea typeface="新細明體"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480175" y="5822950"/>
            <a:ext cx="2133600" cy="461962"/>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20</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爭議預防與處理</a:t>
            </a:r>
            <a:endParaRPr lang="en-US" altLang="zh-TW"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三大原則</a:t>
            </a:r>
            <a:endParaRPr lang="en-US" altLang="zh-TW"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納入多元觀點</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過程公開透明</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處理依循機制</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經課發會決議得組爭議處理小組，研析與提出處理建議。</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標楷體" panose="03000509000000000000" pitchFamily="65" charset="-120"/>
                <a:ea typeface="標楷體" panose="03000509000000000000" pitchFamily="65"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標楷體" panose="03000509000000000000" pitchFamily="65" charset="-120"/>
                <a:ea typeface="標楷體" panose="03000509000000000000" pitchFamily="65"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陳報教育部審議</a:t>
            </a:r>
            <a:endParaRPr lang="en-US" altLang="zh-CN" sz="2400"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zh-TW" altLang="en-US" sz="2200" b="1" dirty="0">
                <a:solidFill>
                  <a:prstClr val="black"/>
                </a:solidFill>
                <a:latin typeface="標楷體" panose="03000509000000000000" pitchFamily="65" charset="-120"/>
                <a:ea typeface="標楷體" panose="03000509000000000000" pitchFamily="65" charset="-120"/>
              </a:rPr>
              <a:t>召開</a:t>
            </a:r>
            <a:r>
              <a:rPr lang="en-US" altLang="zh-TW" sz="2200" b="1" dirty="0">
                <a:solidFill>
                  <a:prstClr val="black"/>
                </a:solidFill>
                <a:latin typeface="標楷體" panose="03000509000000000000" pitchFamily="65" charset="-120"/>
                <a:ea typeface="標楷體" panose="03000509000000000000" pitchFamily="65" charset="-120"/>
              </a:rPr>
              <a:t>16</a:t>
            </a:r>
            <a:r>
              <a:rPr lang="zh-TW" altLang="en-US" sz="2200" b="1" dirty="0">
                <a:solidFill>
                  <a:prstClr val="black"/>
                </a:solidFill>
                <a:latin typeface="標楷體" panose="03000509000000000000" pitchFamily="65" charset="-120"/>
                <a:ea typeface="標楷體" panose="03000509000000000000" pitchFamily="65" charset="-120"/>
              </a:rPr>
              <a:t>場次第二屆課程研究發展會研議草案</a:t>
            </a:r>
            <a:endParaRPr lang="en-US" altLang="zh-TW" sz="22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sz="24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書面審查</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網路論壇</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分區公聽會</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endParaRPr lang="zh-TW" altLang="en-US" sz="2400" b="1">
              <a:solidFill>
                <a:srgbClr val="000000"/>
              </a:solidFill>
              <a:latin typeface="標楷體" panose="03000509000000000000" pitchFamily="65" charset="-120"/>
              <a:ea typeface="標楷體" panose="03000509000000000000" pitchFamily="65" charset="-120"/>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籌組領綱研修小組</a:t>
            </a:r>
            <a:endParaRPr lang="en-US" altLang="zh-TW"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b="1">
                <a:solidFill>
                  <a:srgbClr val="000000"/>
                </a:solidFill>
                <a:latin typeface="標楷體" panose="03000509000000000000" pitchFamily="65" charset="-120"/>
                <a:ea typeface="標楷體" panose="03000509000000000000" pitchFamily="65" charset="-120"/>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標楷體" panose="03000509000000000000" pitchFamily="65" charset="-120"/>
              <a:ea typeface="標楷體" panose="03000509000000000000" pitchFamily="65" charset="-120"/>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dirty="0">
              <a:solidFill>
                <a:srgbClr val="0070C0"/>
              </a:solidFill>
              <a:latin typeface="標楷體" panose="03000509000000000000" pitchFamily="65" charset="-120"/>
              <a:ea typeface="標楷體" panose="03000509000000000000" pitchFamily="65" charset="-120"/>
              <a:cs typeface="Adobe 繁黑體 Std B"/>
            </a:endParaRPr>
          </a:p>
          <a:p>
            <a:pPr algn="ctr"/>
            <a:r>
              <a:rPr lang="zh-TW" altLang="en-US" sz="2200" b="1" dirty="0">
                <a:solidFill>
                  <a:srgbClr val="0070C0"/>
                </a:solidFill>
                <a:latin typeface="標楷體" panose="03000509000000000000" pitchFamily="65" charset="-120"/>
                <a:ea typeface="標楷體" panose="03000509000000000000" pitchFamily="65" charset="-120"/>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latin typeface="標楷體" panose="03000509000000000000" pitchFamily="65" charset="-120"/>
                <a:ea typeface="標楷體" panose="03000509000000000000" pitchFamily="65" charset="-120"/>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1.</a:t>
            </a:r>
            <a:r>
              <a:rPr lang="zh-TW" altLang="en-US" sz="2200" b="1" dirty="0">
                <a:solidFill>
                  <a:prstClr val="black"/>
                </a:solidFill>
                <a:latin typeface="標楷體" panose="03000509000000000000" pitchFamily="65" charset="-120"/>
                <a:ea typeface="標楷體" panose="03000509000000000000" pitchFamily="65" charset="-120"/>
              </a:rPr>
              <a:t>持續研修領域課綱草案</a:t>
            </a:r>
            <a:endParaRPr lang="en-US" altLang="zh-TW" sz="2200" b="1" dirty="0">
              <a:solidFill>
                <a:prstClr val="black"/>
              </a:solidFill>
              <a:latin typeface="標楷體" panose="03000509000000000000" pitchFamily="65" charset="-120"/>
              <a:ea typeface="標楷體" panose="03000509000000000000" pitchFamily="65" charset="-120"/>
            </a:endParaRPr>
          </a:p>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2.</a:t>
            </a:r>
            <a:r>
              <a:rPr lang="zh-TW" altLang="en-US" sz="2200" b="1" dirty="0">
                <a:solidFill>
                  <a:prstClr val="black"/>
                </a:solidFill>
                <a:latin typeface="標楷體" panose="03000509000000000000" pitchFamily="65" charset="-120"/>
                <a:ea typeface="標楷體" panose="03000509000000000000" pitchFamily="65" charset="-120"/>
              </a:rPr>
              <a:t>回應各界意見，陳報課審會並公開於課發會網站。</a:t>
            </a:r>
            <a:endParaRPr lang="en-US" altLang="zh-TW" sz="2200" b="1" dirty="0">
              <a:solidFill>
                <a:prstClr val="black"/>
              </a:solidFill>
              <a:latin typeface="標楷體" panose="03000509000000000000" pitchFamily="65" charset="-120"/>
              <a:ea typeface="標楷體" panose="03000509000000000000" pitchFamily="65"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103.06~</a:t>
            </a:r>
            <a:endParaRPr lang="zh-TW" altLang="en-US">
              <a:latin typeface="標楷體" panose="03000509000000000000" pitchFamily="65" charset="-120"/>
              <a:ea typeface="標楷體" panose="03000509000000000000" pitchFamily="65" charset="-120"/>
            </a:endParaRPr>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104.04.01~</a:t>
            </a:r>
            <a:endParaRPr lang="zh-TW" altLang="en-US">
              <a:latin typeface="標楷體" panose="03000509000000000000" pitchFamily="65" charset="-120"/>
              <a:ea typeface="標楷體" panose="03000509000000000000" pitchFamily="65" charset="-120"/>
            </a:endParaRPr>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一</a:t>
            </a:r>
            <a:r>
              <a:rPr lang="en-US" altLang="zh-TW">
                <a:latin typeface="標楷體" panose="03000509000000000000" pitchFamily="65" charset="-120"/>
                <a:ea typeface="標楷體" panose="03000509000000000000" pitchFamily="65" charset="-120"/>
              </a:rPr>
              <a:t>)104.08.18~10.07</a:t>
            </a: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二</a:t>
            </a:r>
            <a:r>
              <a:rPr lang="en-US" altLang="zh-TW">
                <a:latin typeface="標楷體" panose="03000509000000000000" pitchFamily="65" charset="-120"/>
                <a:ea typeface="標楷體" panose="03000509000000000000" pitchFamily="65" charset="-120"/>
              </a:rPr>
              <a:t>)104.11.09~12.15</a:t>
            </a: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latin typeface="標楷體" panose="03000509000000000000" pitchFamily="65" charset="-120"/>
                <a:ea typeface="標楷體" panose="03000509000000000000" pitchFamily="65" charset="-120"/>
              </a:rPr>
              <a:t>累計召開</a:t>
            </a:r>
            <a:r>
              <a:rPr lang="en-US" altLang="zh-TW" b="1" dirty="0">
                <a:latin typeface="標楷體" panose="03000509000000000000" pitchFamily="65" charset="-120"/>
                <a:ea typeface="標楷體" panose="03000509000000000000" pitchFamily="65" charset="-120"/>
              </a:rPr>
              <a:t>24</a:t>
            </a:r>
            <a:r>
              <a:rPr lang="zh-TW" altLang="en-US" b="1" dirty="0">
                <a:latin typeface="標楷體" panose="03000509000000000000" pitchFamily="65" charset="-120"/>
                <a:ea typeface="標楷體" panose="03000509000000000000" pitchFamily="65" charset="-120"/>
              </a:rPr>
              <a:t>場次第二屆課發會四個群組會議</a:t>
            </a:r>
            <a:endParaRPr lang="en-US" altLang="zh-TW" b="1" dirty="0">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第一群組：語文群組</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第二群組：數理科技</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第三群組：綜藝健社生</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a:solidFill>
                  <a:srgbClr val="0000FF"/>
                </a:solidFill>
                <a:latin typeface="標楷體" pitchFamily="65" charset="-120"/>
                <a:ea typeface="標楷體" pitchFamily="65" charset="-120"/>
                <a:cs typeface="Adobe 繁黑體 Std B"/>
              </a:rPr>
              <a:t>十二年國教領域課程綱要草案研修程序</a:t>
            </a:r>
          </a:p>
        </p:txBody>
      </p:sp>
    </p:spTree>
    <p:extLst>
      <p:ext uri="{BB962C8B-B14F-4D97-AF65-F5344CB8AC3E}">
        <p14:creationId xmlns:p14="http://schemas.microsoft.com/office/powerpoint/2010/main" val="6804922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21</a:t>
            </a:fld>
            <a:endParaRPr lang="en-US" altLang="zh-TW">
              <a:latin typeface="Arial" charset="0"/>
              <a:ea typeface="新細明體"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extLst>
                    <a:ext uri="{9D8B030D-6E8A-4147-A177-3AD203B41FA5}">
                      <a16:colId xmlns="" xmlns:a16="http://schemas.microsoft.com/office/drawing/2014/main" val="20000"/>
                    </a:ext>
                  </a:extLst>
                </a:gridCol>
                <a:gridCol w="1228804">
                  <a:extLst>
                    <a:ext uri="{9D8B030D-6E8A-4147-A177-3AD203B41FA5}">
                      <a16:colId xmlns="" xmlns:a16="http://schemas.microsoft.com/office/drawing/2014/main" val="20001"/>
                    </a:ext>
                  </a:extLst>
                </a:gridCol>
              </a:tblGrid>
              <a:tr h="376121">
                <a:tc>
                  <a:txBody>
                    <a:bodyPr/>
                    <a:lstStyle/>
                    <a:p>
                      <a:pPr algn="r"/>
                      <a:r>
                        <a:rPr kumimoji="0" lang="zh-TW" altLang="en-US" sz="1200" b="1" i="0" kern="1200" dirty="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新竹光武國中</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extLst>
                  <a:ext uri="{0D108BD9-81ED-4DB2-BD59-A6C34878D82A}">
                    <a16:rowId xmlns="" xmlns:a16="http://schemas.microsoft.com/office/drawing/2014/main" val="10000"/>
                  </a:ext>
                </a:extLst>
              </a:tr>
              <a:tr h="376121">
                <a:tc>
                  <a:txBody>
                    <a:bodyPr/>
                    <a:lstStyle/>
                    <a:p>
                      <a:pPr algn="r"/>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開平餐飲學校</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 xmlns:a16="http://schemas.microsoft.com/office/drawing/2014/main" val="10001"/>
                  </a:ext>
                </a:extLst>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22</a:t>
            </a:fld>
            <a:endParaRPr lang="en-US" altLang="zh-TW">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cstate="print"/>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smtClean="0">
                <a:solidFill>
                  <a:srgbClr val="0000FF"/>
                </a:solidFill>
                <a:latin typeface="標楷體" pitchFamily="65" charset="-120"/>
                <a:ea typeface="標楷體" pitchFamily="65" charset="-120"/>
                <a:cs typeface="Arial" charset="0"/>
                <a:sym typeface="Arial" charset="0"/>
              </a:rPr>
              <a:t>養</a:t>
            </a:r>
            <a:r>
              <a:rPr lang="en-US" sz="2800" b="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6600"/>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23</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24</a:t>
            </a:fld>
            <a:endParaRPr lang="en-US" altLang="zh-TW">
              <a:latin typeface="標楷體" pitchFamily="65" charset="-120"/>
              <a:ea typeface="標楷體" pitchFamily="65" charset="-120"/>
            </a:endParaRPr>
          </a:p>
        </p:txBody>
      </p:sp>
      <p:sp>
        <p:nvSpPr>
          <p:cNvPr id="65"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dirty="0" err="1">
                <a:solidFill>
                  <a:srgbClr val="0000FF"/>
                </a:solidFill>
                <a:latin typeface="標楷體" pitchFamily="65" charset="-120"/>
                <a:ea typeface="標楷體" pitchFamily="65" charset="-120"/>
                <a:cs typeface="Arial" charset="0"/>
                <a:sym typeface="Arial" charset="0"/>
              </a:rPr>
              <a:t>核心素養</a:t>
            </a:r>
            <a:r>
              <a:rPr lang="en-US" sz="3700" b="1" dirty="0" err="1">
                <a:solidFill>
                  <a:srgbClr val="0000FF"/>
                </a:solidFill>
                <a:latin typeface="標楷體" pitchFamily="65" charset="-120"/>
                <a:ea typeface="標楷體" pitchFamily="65" charset="-120"/>
                <a:cs typeface="Arial" charset="0"/>
              </a:rPr>
              <a:t>的項目內涵</a:t>
            </a:r>
            <a:endParaRPr lang="en-US" sz="3700" b="1" dirty="0">
              <a:solidFill>
                <a:srgbClr val="0000FF"/>
              </a:solidFill>
              <a:latin typeface="標楷體" pitchFamily="65" charset="-120"/>
              <a:ea typeface="標楷體" pitchFamily="65" charset="-120"/>
              <a:cs typeface="Arial" charset="0"/>
            </a:endParaRPr>
          </a:p>
        </p:txBody>
      </p:sp>
      <p:sp>
        <p:nvSpPr>
          <p:cNvPr id="66"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67" name="投影片編號版面配置區 7"/>
          <p:cNvSpPr txBox="1">
            <a:spLocks/>
          </p:cNvSpPr>
          <p:nvPr/>
        </p:nvSpPr>
        <p:spPr bwMode="auto">
          <a:xfrm>
            <a:off x="6553200" y="6356350"/>
            <a:ext cx="21336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zh-TW"/>
            </a:defPPr>
            <a:lvl1pPr algn="l" rtl="0" eaLnBrk="1" fontAlgn="base" latinLnBrk="0" hangingPunct="1">
              <a:spcBef>
                <a:spcPct val="0"/>
              </a:spcBef>
              <a:spcAft>
                <a:spcPct val="0"/>
              </a:spcAft>
              <a:defRPr kumimoji="0" sz="1200" kern="1200">
                <a:solidFill>
                  <a:schemeClr val="tx2"/>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fld id="{57CCE5FC-F46A-47E4-88AB-FA3928FBD928}" type="slidenum">
              <a:rPr lang="zh-TW" altLang="en-US" smtClean="0">
                <a:latin typeface="標楷體" pitchFamily="65" charset="-120"/>
                <a:ea typeface="標楷體" pitchFamily="65" charset="-120"/>
              </a:rPr>
              <a:pPr/>
              <a:t>24</a:t>
            </a:fld>
            <a:endParaRPr lang="en-US" altLang="zh-TW">
              <a:latin typeface="標楷體" pitchFamily="65" charset="-120"/>
              <a:ea typeface="標楷體" pitchFamily="65" charset="-120"/>
            </a:endParaRPr>
          </a:p>
        </p:txBody>
      </p:sp>
      <p:grpSp>
        <p:nvGrpSpPr>
          <p:cNvPr id="68" name="群組 8"/>
          <p:cNvGrpSpPr>
            <a:grpSpLocks/>
          </p:cNvGrpSpPr>
          <p:nvPr/>
        </p:nvGrpSpPr>
        <p:grpSpPr bwMode="auto">
          <a:xfrm>
            <a:off x="1787525" y="548479"/>
            <a:ext cx="5445125" cy="6105523"/>
            <a:chOff x="1258593" y="188640"/>
            <a:chExt cx="6003485" cy="6739843"/>
          </a:xfrm>
        </p:grpSpPr>
        <p:grpSp>
          <p:nvGrpSpPr>
            <p:cNvPr id="69" name="群組 9"/>
            <p:cNvGrpSpPr>
              <a:grpSpLocks/>
            </p:cNvGrpSpPr>
            <p:nvPr/>
          </p:nvGrpSpPr>
          <p:grpSpPr bwMode="auto">
            <a:xfrm>
              <a:off x="1512386" y="188640"/>
              <a:ext cx="5600540" cy="6739843"/>
              <a:chOff x="1512386" y="188640"/>
              <a:chExt cx="5600540" cy="6739843"/>
            </a:xfrm>
          </p:grpSpPr>
          <p:grpSp>
            <p:nvGrpSpPr>
              <p:cNvPr id="81" name="群組 21"/>
              <p:cNvGrpSpPr>
                <a:grpSpLocks/>
              </p:cNvGrpSpPr>
              <p:nvPr/>
            </p:nvGrpSpPr>
            <p:grpSpPr bwMode="auto">
              <a:xfrm>
                <a:off x="1648907" y="693196"/>
                <a:ext cx="5126016" cy="5040000"/>
                <a:chOff x="1648907" y="261188"/>
                <a:chExt cx="5126016" cy="5040000"/>
              </a:xfrm>
            </p:grpSpPr>
            <p:grpSp>
              <p:nvGrpSpPr>
                <p:cNvPr id="85" name="群組 25"/>
                <p:cNvGrpSpPr>
                  <a:grpSpLocks/>
                </p:cNvGrpSpPr>
                <p:nvPr/>
              </p:nvGrpSpPr>
              <p:grpSpPr bwMode="auto">
                <a:xfrm>
                  <a:off x="1688125" y="261188"/>
                  <a:ext cx="5086798" cy="5040000"/>
                  <a:chOff x="1688125" y="261188"/>
                  <a:chExt cx="5086798" cy="5040000"/>
                </a:xfrm>
              </p:grpSpPr>
              <p:grpSp>
                <p:nvGrpSpPr>
                  <p:cNvPr id="90" name="群組 30"/>
                  <p:cNvGrpSpPr>
                    <a:grpSpLocks/>
                  </p:cNvGrpSpPr>
                  <p:nvPr/>
                </p:nvGrpSpPr>
                <p:grpSpPr bwMode="auto">
                  <a:xfrm>
                    <a:off x="1688125" y="261188"/>
                    <a:ext cx="5040000" cy="5040000"/>
                    <a:chOff x="1688125" y="261188"/>
                    <a:chExt cx="5040000" cy="5040000"/>
                  </a:xfrm>
                </p:grpSpPr>
                <p:grpSp>
                  <p:nvGrpSpPr>
                    <p:cNvPr id="95" name="群組 94"/>
                    <p:cNvGrpSpPr/>
                    <p:nvPr/>
                  </p:nvGrpSpPr>
                  <p:grpSpPr>
                    <a:xfrm>
                      <a:off x="1688125" y="261188"/>
                      <a:ext cx="5040000" cy="5040000"/>
                      <a:chOff x="1692000" y="549000"/>
                      <a:chExt cx="5040000" cy="5040000"/>
                    </a:xfrm>
                    <a:solidFill>
                      <a:schemeClr val="accent4">
                        <a:lumMod val="20000"/>
                        <a:lumOff val="80000"/>
                      </a:schemeClr>
                    </a:solidFill>
                  </p:grpSpPr>
                  <p:grpSp>
                    <p:nvGrpSpPr>
                      <p:cNvPr id="100" name="群組 99"/>
                      <p:cNvGrpSpPr/>
                      <p:nvPr/>
                    </p:nvGrpSpPr>
                    <p:grpSpPr>
                      <a:xfrm>
                        <a:off x="1692000" y="549000"/>
                        <a:ext cx="5040000" cy="5040000"/>
                        <a:chOff x="1692000" y="549000"/>
                        <a:chExt cx="5040000" cy="5040000"/>
                      </a:xfrm>
                      <a:grpFill/>
                    </p:grpSpPr>
                    <p:grpSp>
                      <p:nvGrpSpPr>
                        <p:cNvPr id="110" name="群組 109"/>
                        <p:cNvGrpSpPr/>
                        <p:nvPr/>
                      </p:nvGrpSpPr>
                      <p:grpSpPr>
                        <a:xfrm>
                          <a:off x="1692000" y="549000"/>
                          <a:ext cx="5040000" cy="5040000"/>
                          <a:chOff x="1692000" y="549000"/>
                          <a:chExt cx="5040000" cy="5040000"/>
                        </a:xfrm>
                        <a:grpFill/>
                      </p:grpSpPr>
                      <p:grpSp>
                        <p:nvGrpSpPr>
                          <p:cNvPr id="117" name="群組 116"/>
                          <p:cNvGrpSpPr/>
                          <p:nvPr/>
                        </p:nvGrpSpPr>
                        <p:grpSpPr>
                          <a:xfrm>
                            <a:off x="1692000" y="549000"/>
                            <a:ext cx="5040000" cy="5040000"/>
                            <a:chOff x="1692000" y="549000"/>
                            <a:chExt cx="5760000" cy="5760000"/>
                          </a:xfrm>
                          <a:grpFill/>
                        </p:grpSpPr>
                        <p:sp>
                          <p:nvSpPr>
                            <p:cNvPr id="121" name="橢圓 120"/>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2" name="橢圓 121"/>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3" name="橢圓 122"/>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118" name="直線接點 117"/>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9" name="直線接點 118"/>
                          <p:cNvCxnSpPr>
                            <a:stCxn id="121"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20" name="直線接點 119"/>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111" name="直線接點 110"/>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2" name="直線接點 111"/>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3" name="直線接點 112"/>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4" name="直線接點 113"/>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5" name="直線接點 114"/>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6" name="直線接點 115"/>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101" name="文字方塊 100"/>
                      <p:cNvSpPr txBox="1"/>
                      <p:nvPr/>
                    </p:nvSpPr>
                    <p:spPr>
                      <a:xfrm>
                        <a:off x="3495644"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102" name="文字方塊 101"/>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103" name="文字方塊 102"/>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104" name="文字方塊 103"/>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105" name="文字方塊 104"/>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106" name="文字方塊 105"/>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107" name="文字方塊 106"/>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108" name="文字方塊 107"/>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109" name="文字方塊 108"/>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96" name="群組 36"/>
                    <p:cNvGrpSpPr>
                      <a:grpSpLocks/>
                    </p:cNvGrpSpPr>
                    <p:nvPr/>
                  </p:nvGrpSpPr>
                  <p:grpSpPr bwMode="auto">
                    <a:xfrm>
                      <a:off x="2084407" y="472149"/>
                      <a:ext cx="4284615" cy="1359925"/>
                      <a:chOff x="2084407" y="472149"/>
                      <a:chExt cx="4284615" cy="1359925"/>
                    </a:xfrm>
                  </p:grpSpPr>
                  <p:sp>
                    <p:nvSpPr>
                      <p:cNvPr id="97"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98"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99" name="文字方塊 39"/>
                      <p:cNvSpPr txBox="1">
                        <a:spLocks noChangeArrowheads="1"/>
                      </p:cNvSpPr>
                      <p:nvPr/>
                    </p:nvSpPr>
                    <p:spPr bwMode="auto">
                      <a:xfrm>
                        <a:off x="2084407" y="1031414"/>
                        <a:ext cx="1476117" cy="713480"/>
                      </a:xfrm>
                      <a:prstGeom prst="rect">
                        <a:avLst/>
                      </a:prstGeom>
                      <a:noFill/>
                      <a:ln w="9525">
                        <a:noFill/>
                        <a:miter lim="800000"/>
                        <a:headEnd/>
                        <a:tailEnd/>
                      </a:ln>
                    </p:spPr>
                    <p:txBody>
                      <a:bodyPr wrap="none">
                        <a:spAutoFit/>
                      </a:bodyPr>
                      <a:lstStyle/>
                      <a:p>
                        <a:pPr algn="ctr"/>
                        <a:r>
                          <a:rPr lang="zh-TW" altLang="en-US" b="1" dirty="0">
                            <a:solidFill>
                              <a:srgbClr val="920000"/>
                            </a:solidFill>
                            <a:latin typeface="標楷體" pitchFamily="65" charset="-120"/>
                            <a:ea typeface="標楷體" pitchFamily="65" charset="-120"/>
                          </a:rPr>
                          <a:t>身心素質</a:t>
                        </a:r>
                        <a:endParaRPr lang="en-US" altLang="zh-TW" b="1" dirty="0">
                          <a:solidFill>
                            <a:srgbClr val="920000"/>
                          </a:solidFill>
                          <a:latin typeface="標楷體" pitchFamily="65" charset="-120"/>
                          <a:ea typeface="標楷體" pitchFamily="65" charset="-120"/>
                        </a:endParaRPr>
                      </a:p>
                      <a:p>
                        <a:pPr algn="ctr"/>
                        <a:r>
                          <a:rPr lang="zh-TW" altLang="en-US" b="1" dirty="0">
                            <a:solidFill>
                              <a:srgbClr val="920000"/>
                            </a:solidFill>
                            <a:latin typeface="標楷體" pitchFamily="65" charset="-120"/>
                            <a:ea typeface="標楷體" pitchFamily="65" charset="-120"/>
                          </a:rPr>
                          <a:t>與自我精進</a:t>
                        </a:r>
                      </a:p>
                    </p:txBody>
                  </p:sp>
                </p:grpSp>
              </p:grpSp>
              <p:grpSp>
                <p:nvGrpSpPr>
                  <p:cNvPr id="91" name="群組 31"/>
                  <p:cNvGrpSpPr>
                    <a:grpSpLocks/>
                  </p:cNvGrpSpPr>
                  <p:nvPr/>
                </p:nvGrpSpPr>
                <p:grpSpPr bwMode="auto">
                  <a:xfrm>
                    <a:off x="4211960" y="2348880"/>
                    <a:ext cx="2562963" cy="2524821"/>
                    <a:chOff x="4211960" y="2348880"/>
                    <a:chExt cx="2562963" cy="2524821"/>
                  </a:xfrm>
                </p:grpSpPr>
                <p:sp>
                  <p:nvSpPr>
                    <p:cNvPr id="92"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93"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94"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86" name="群組 26"/>
                <p:cNvGrpSpPr>
                  <a:grpSpLocks/>
                </p:cNvGrpSpPr>
                <p:nvPr/>
              </p:nvGrpSpPr>
              <p:grpSpPr bwMode="auto">
                <a:xfrm>
                  <a:off x="1648907" y="2399296"/>
                  <a:ext cx="2579923" cy="2467421"/>
                  <a:chOff x="1648907" y="2399296"/>
                  <a:chExt cx="2579923" cy="2467421"/>
                </a:xfrm>
              </p:grpSpPr>
              <p:sp>
                <p:nvSpPr>
                  <p:cNvPr id="87" name="文字方塊 86"/>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88" name="文字方塊 87"/>
                  <p:cNvSpPr txBox="1"/>
                  <p:nvPr/>
                </p:nvSpPr>
                <p:spPr>
                  <a:xfrm>
                    <a:off x="1940018" y="3429724"/>
                    <a:ext cx="1476117" cy="713480"/>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與團隊合作</a:t>
                    </a:r>
                  </a:p>
                </p:txBody>
              </p:sp>
              <p:sp>
                <p:nvSpPr>
                  <p:cNvPr id="89" name="文字方塊 88"/>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82"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83"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84"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70" name="文字方塊 69"/>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71" name="群組 11"/>
            <p:cNvGrpSpPr>
              <a:grpSpLocks/>
            </p:cNvGrpSpPr>
            <p:nvPr/>
          </p:nvGrpSpPr>
          <p:grpSpPr bwMode="auto">
            <a:xfrm>
              <a:off x="6193438" y="3781785"/>
              <a:ext cx="1068640" cy="1446254"/>
              <a:chOff x="6193438" y="3781785"/>
              <a:chExt cx="1068640" cy="1446254"/>
            </a:xfrm>
          </p:grpSpPr>
          <p:sp>
            <p:nvSpPr>
              <p:cNvPr id="77"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78"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79"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80"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72" name="群組 12"/>
            <p:cNvGrpSpPr>
              <a:grpSpLocks/>
            </p:cNvGrpSpPr>
            <p:nvPr/>
          </p:nvGrpSpPr>
          <p:grpSpPr bwMode="auto">
            <a:xfrm>
              <a:off x="1258593" y="3754317"/>
              <a:ext cx="1057147" cy="1519725"/>
              <a:chOff x="1258593" y="3754317"/>
              <a:chExt cx="1057147" cy="1519725"/>
            </a:xfrm>
          </p:grpSpPr>
          <p:sp>
            <p:nvSpPr>
              <p:cNvPr id="73"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74"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75"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76"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25</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26</a:t>
            </a:fld>
            <a:endParaRPr lang="en-US" altLang="zh-TW">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251520" y="32385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學習表現</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學習者面對生活環境</a:t>
            </a:r>
            <a:r>
              <a:rPr lang="zh-TW" altLang="en-US" sz="3000" b="1" dirty="0">
                <a:latin typeface="標楷體" pitchFamily="65" charset="-120"/>
                <a:ea typeface="標楷體" pitchFamily="65" charset="-120"/>
                <a:cs typeface="Times New Roman" pitchFamily="18" charset="0"/>
                <a:sym typeface="Arial" charset="0"/>
              </a:rPr>
              <a:t>、</a:t>
            </a:r>
            <a:r>
              <a:rPr lang="en-US" sz="3000" b="1" dirty="0" err="1">
                <a:latin typeface="標楷體" pitchFamily="65" charset="-120"/>
                <a:ea typeface="標楷體" pitchFamily="65" charset="-120"/>
                <a:cs typeface="Times New Roman" pitchFamily="18" charset="0"/>
                <a:sym typeface="Arial" charset="0"/>
              </a:rPr>
              <a:t>議題</a:t>
            </a:r>
            <a:r>
              <a:rPr lang="zh-TW" altLang="en-US" sz="3000" b="1" dirty="0">
                <a:latin typeface="標楷體" pitchFamily="65" charset="-120"/>
                <a:ea typeface="標楷體" pitchFamily="65" charset="-120"/>
                <a:cs typeface="Times New Roman" pitchFamily="18" charset="0"/>
                <a:sym typeface="Arial" charset="0"/>
              </a:rPr>
              <a:t>與</a:t>
            </a:r>
            <a:r>
              <a:rPr lang="en-US" sz="3000" b="1" dirty="0" err="1">
                <a:latin typeface="標楷體" pitchFamily="65" charset="-120"/>
                <a:ea typeface="標楷體" pitchFamily="65" charset="-120"/>
                <a:cs typeface="Times New Roman" pitchFamily="18" charset="0"/>
                <a:sym typeface="Arial" charset="0"/>
              </a:rPr>
              <a:t>情境時</a:t>
            </a:r>
            <a:r>
              <a:rPr lang="zh-TW" altLang="en-US" sz="3000" b="1" dirty="0">
                <a:latin typeface="標楷體" pitchFamily="65" charset="-120"/>
                <a:ea typeface="標楷體" pitchFamily="65" charset="-120"/>
                <a:cs typeface="Times New Roman" pitchFamily="18" charset="0"/>
                <a:sym typeface="Arial" charset="0"/>
              </a:rPr>
              <a:t>　</a:t>
            </a:r>
            <a:endParaRPr lang="en-US" altLang="zh-TW" sz="3000" b="1" dirty="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所展現的能力、態度</a:t>
            </a:r>
            <a:r>
              <a:rPr lang="zh-TW" altLang="en-US" sz="3000" b="1" dirty="0">
                <a:latin typeface="標楷體" pitchFamily="65" charset="-120"/>
                <a:ea typeface="標楷體" pitchFamily="65" charset="-120"/>
                <a:cs typeface="Times New Roman" pitchFamily="18" charset="0"/>
                <a:sym typeface="Arial" charset="0"/>
              </a:rPr>
              <a:t>與行動</a:t>
            </a:r>
            <a:r>
              <a:rPr lang="en-US" sz="3000" b="1" dirty="0">
                <a:latin typeface="標楷體" panose="03000509000000000000" pitchFamily="65" charset="-120"/>
                <a:ea typeface="標楷體" panose="03000509000000000000" pitchFamily="65" charset="-120"/>
                <a:cs typeface="Times New Roman" pitchFamily="18" charset="0"/>
                <a:sym typeface="Arial" charset="0"/>
              </a:rPr>
              <a:t/>
            </a:r>
            <a:br>
              <a:rPr lang="en-US" sz="3000" b="1" dirty="0">
                <a:latin typeface="標楷體" panose="03000509000000000000" pitchFamily="65" charset="-120"/>
                <a:ea typeface="標楷體" panose="03000509000000000000" pitchFamily="65" charset="-120"/>
                <a:cs typeface="Times New Roman" pitchFamily="18" charset="0"/>
                <a:sym typeface="Arial" charset="0"/>
              </a:rPr>
            </a:br>
            <a:r>
              <a:rPr lang="en-US" sz="3000" b="1" dirty="0">
                <a:latin typeface="標楷體" panose="03000509000000000000" pitchFamily="65" charset="-120"/>
                <a:ea typeface="標楷體" panose="03000509000000000000"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學習內容</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ts val="1800"/>
              </a:spcBef>
              <a:buFont typeface="Wingdings" pitchFamily="2" charset="2"/>
              <a:buNone/>
            </a:pP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認識人類探索世界累積的系統知識</a:t>
            </a:r>
            <a:r>
              <a:rPr lang="zh-TW" alt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a:t>
            </a: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作為解決問題過程中的必要基礎</a:t>
            </a:r>
            <a:endParaRPr 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endParaRPr>
          </a:p>
          <a:p>
            <a:pPr marL="0" lvl="1" indent="0" eaLnBrk="1" hangingPunct="1">
              <a:spcBef>
                <a:spcPts val="1200"/>
              </a:spcBef>
              <a:buClr>
                <a:srgbClr val="000000"/>
              </a:buClr>
              <a:buSzPct val="25000"/>
              <a:buFont typeface="Arial" charset="0"/>
              <a:buNone/>
            </a:pPr>
            <a:r>
              <a:rPr lang="en-US" sz="36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27</a:t>
            </a:fld>
            <a:endParaRPr lang="en-US" altLang="zh-TW">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title"/>
          </p:nvPr>
        </p:nvSpPr>
        <p:spPr>
          <a:xfrm>
            <a:off x="0" y="274638"/>
            <a:ext cx="9144000" cy="994122"/>
          </a:xfrm>
          <a:solidFill>
            <a:schemeClr val="bg2">
              <a:lumMod val="90000"/>
            </a:schemeClr>
          </a:solidFill>
        </p:spPr>
        <p:txBody>
          <a:bodyPr/>
          <a:lstStyle/>
          <a:p>
            <a:r>
              <a:rPr lang="zh-TW" altLang="en-US" dirty="0">
                <a:latin typeface="微軟正黑體" pitchFamily="34" charset="-120"/>
                <a:ea typeface="微軟正黑體" pitchFamily="34" charset="-120"/>
              </a:rPr>
              <a:t>素養導向</a:t>
            </a:r>
            <a:r>
              <a:rPr lang="zh-TW" altLang="en-US" dirty="0">
                <a:solidFill>
                  <a:srgbClr val="C00000"/>
                </a:solidFill>
                <a:latin typeface="微軟正黑體" pitchFamily="34" charset="-120"/>
                <a:ea typeface="微軟正黑體" pitchFamily="34" charset="-120"/>
              </a:rPr>
              <a:t>教學</a:t>
            </a:r>
            <a:r>
              <a:rPr lang="zh-TW" altLang="en-US" dirty="0">
                <a:latin typeface="微軟正黑體" pitchFamily="34" charset="-120"/>
                <a:ea typeface="微軟正黑體" pitchFamily="34" charset="-120"/>
              </a:rPr>
              <a:t>之可能性</a:t>
            </a:r>
            <a:endParaRPr lang="en-US" altLang="zh-TW" dirty="0">
              <a:latin typeface="微軟正黑體" pitchFamily="34" charset="-120"/>
              <a:ea typeface="微軟正黑體" pitchFamily="34" charset="-120"/>
            </a:endParaRPr>
          </a:p>
        </p:txBody>
      </p:sp>
      <p:sp>
        <p:nvSpPr>
          <p:cNvPr id="19458" name="內容版面配置區 2"/>
          <p:cNvSpPr>
            <a:spLocks noGrp="1"/>
          </p:cNvSpPr>
          <p:nvPr>
            <p:ph idx="1"/>
          </p:nvPr>
        </p:nvSpPr>
        <p:spPr>
          <a:xfrm>
            <a:off x="179512" y="1600200"/>
            <a:ext cx="8784976" cy="4853136"/>
          </a:xfrm>
        </p:spPr>
        <p:txBody>
          <a:bodyPr/>
          <a:lstStyle/>
          <a:p>
            <a:pPr>
              <a:lnSpc>
                <a:spcPct val="90000"/>
              </a:lnSpc>
              <a:spcBef>
                <a:spcPts val="1200"/>
              </a:spcBef>
              <a:buNone/>
            </a:pPr>
            <a:r>
              <a:rPr lang="zh-TW" altLang="en-US" sz="3600" b="1" dirty="0" smtClean="0">
                <a:latin typeface="微軟正黑體" panose="020B0604030504040204" pitchFamily="34" charset="-120"/>
                <a:ea typeface="微軟正黑體" panose="020B0604030504040204" pitchFamily="34" charset="-120"/>
              </a:rPr>
              <a:t>素養導向教學的具體作為</a:t>
            </a:r>
            <a:r>
              <a:rPr lang="en-US" altLang="zh-TW" sz="3600" b="1" dirty="0" smtClean="0">
                <a:latin typeface="微軟正黑體" panose="020B0604030504040204" pitchFamily="34" charset="-120"/>
                <a:ea typeface="微軟正黑體" panose="020B0604030504040204" pitchFamily="34" charset="-120"/>
              </a:rPr>
              <a:t>…</a:t>
            </a:r>
            <a:endParaRPr lang="en-US" altLang="zh-TW" sz="3600" b="1" dirty="0">
              <a:latin typeface="微軟正黑體" panose="020B0604030504040204" pitchFamily="34" charset="-120"/>
              <a:ea typeface="微軟正黑體" panose="020B0604030504040204" pitchFamily="34" charset="-120"/>
            </a:endParaRPr>
          </a:p>
          <a:p>
            <a:pPr marL="72000" indent="0">
              <a:lnSpc>
                <a:spcPct val="90000"/>
              </a:lnSpc>
              <a:spcBef>
                <a:spcPts val="1200"/>
              </a:spcBef>
              <a:spcAft>
                <a:spcPts val="600"/>
              </a:spcAft>
              <a:buNone/>
            </a:pPr>
            <a:r>
              <a:rPr lang="en-US" altLang="zh-TW" dirty="0">
                <a:latin typeface="微軟正黑體" panose="020B0604030504040204" pitchFamily="34" charset="-120"/>
                <a:ea typeface="微軟正黑體" panose="020B0604030504040204" pitchFamily="34" charset="-120"/>
              </a:rPr>
              <a:t>(1</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 知識</a:t>
            </a:r>
            <a:r>
              <a:rPr lang="zh-TW" altLang="en-US" dirty="0">
                <a:latin typeface="微軟正黑體" panose="020B0604030504040204" pitchFamily="34" charset="-120"/>
                <a:ea typeface="微軟正黑體" panose="020B0604030504040204" pitchFamily="34" charset="-120"/>
              </a:rPr>
              <a:t>、技能與情意並重；</a:t>
            </a:r>
          </a:p>
          <a:p>
            <a:pPr marL="72000" indent="0">
              <a:lnSpc>
                <a:spcPct val="90000"/>
              </a:lnSpc>
              <a:spcAft>
                <a:spcPts val="600"/>
              </a:spcAft>
              <a:buNone/>
            </a:pPr>
            <a:r>
              <a:rPr lang="en-US" altLang="zh-TW" dirty="0">
                <a:latin typeface="微軟正黑體" panose="020B0604030504040204" pitchFamily="34" charset="-120"/>
                <a:ea typeface="微軟正黑體" panose="020B0604030504040204" pitchFamily="34" charset="-120"/>
              </a:rPr>
              <a:t>(2</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 既</a:t>
            </a:r>
            <a:r>
              <a:rPr lang="zh-TW" altLang="en-US" dirty="0">
                <a:latin typeface="微軟正黑體" panose="020B0604030504040204" pitchFamily="34" charset="-120"/>
                <a:ea typeface="微軟正黑體" panose="020B0604030504040204" pitchFamily="34" charset="-120"/>
              </a:rPr>
              <a:t>重視學習</a:t>
            </a:r>
            <a:r>
              <a:rPr lang="zh-TW" altLang="en-US" dirty="0">
                <a:solidFill>
                  <a:srgbClr val="C00000"/>
                </a:solidFill>
                <a:latin typeface="微軟正黑體" panose="020B0604030504040204" pitchFamily="34" charset="-120"/>
                <a:ea typeface="微軟正黑體" panose="020B0604030504040204" pitchFamily="34" charset="-120"/>
              </a:rPr>
              <a:t>結果</a:t>
            </a:r>
            <a:r>
              <a:rPr lang="zh-TW" altLang="en-US" dirty="0">
                <a:latin typeface="微軟正黑體" panose="020B0604030504040204" pitchFamily="34" charset="-120"/>
                <a:ea typeface="微軟正黑體" panose="020B0604030504040204" pitchFamily="34" charset="-120"/>
              </a:rPr>
              <a:t>也關心學習</a:t>
            </a:r>
            <a:r>
              <a:rPr lang="zh-TW" altLang="en-US" dirty="0">
                <a:solidFill>
                  <a:srgbClr val="C00000"/>
                </a:solidFill>
                <a:latin typeface="微軟正黑體" panose="020B0604030504040204" pitchFamily="34" charset="-120"/>
                <a:ea typeface="微軟正黑體" panose="020B0604030504040204" pitchFamily="34" charset="-120"/>
              </a:rPr>
              <a:t>歷程</a:t>
            </a:r>
            <a:r>
              <a:rPr lang="zh-TW" altLang="en-US" dirty="0">
                <a:latin typeface="微軟正黑體" panose="020B0604030504040204" pitchFamily="34" charset="-120"/>
                <a:ea typeface="微軟正黑體" panose="020B0604030504040204" pitchFamily="34" charset="-120"/>
              </a:rPr>
              <a:t>；</a:t>
            </a:r>
          </a:p>
          <a:p>
            <a:pPr marL="72000" indent="0">
              <a:lnSpc>
                <a:spcPct val="90000"/>
              </a:lnSpc>
              <a:spcAft>
                <a:spcPts val="600"/>
              </a:spcAft>
              <a:buNone/>
            </a:pPr>
            <a:r>
              <a:rPr lang="en-US" altLang="zh-TW" dirty="0" smtClean="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 在教導</a:t>
            </a:r>
            <a:r>
              <a:rPr lang="zh-TW" altLang="en-US" dirty="0">
                <a:solidFill>
                  <a:srgbClr val="00B050"/>
                </a:solidFill>
                <a:latin typeface="微軟正黑體" panose="020B0604030504040204" pitchFamily="34" charset="-120"/>
                <a:ea typeface="微軟正黑體" panose="020B0604030504040204" pitchFamily="34" charset="-120"/>
              </a:rPr>
              <a:t>抽象</a:t>
            </a:r>
            <a:r>
              <a:rPr lang="zh-TW" altLang="en-US" dirty="0">
                <a:latin typeface="微軟正黑體" panose="020B0604030504040204" pitchFamily="34" charset="-120"/>
                <a:ea typeface="微軟正黑體" panose="020B0604030504040204" pitchFamily="34" charset="-120"/>
              </a:rPr>
              <a:t>知識時</a:t>
            </a:r>
            <a:r>
              <a:rPr lang="zh-TW" altLang="en-US" dirty="0" smtClean="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      不</a:t>
            </a:r>
            <a:r>
              <a:rPr lang="zh-TW" altLang="en-US" dirty="0">
                <a:latin typeface="微軟正黑體" panose="020B0604030504040204" pitchFamily="34" charset="-120"/>
                <a:ea typeface="微軟正黑體" panose="020B0604030504040204" pitchFamily="34" charset="-120"/>
              </a:rPr>
              <a:t>忘將其連結至</a:t>
            </a:r>
            <a:r>
              <a:rPr lang="zh-TW" altLang="en-US" dirty="0">
                <a:solidFill>
                  <a:srgbClr val="00B050"/>
                </a:solidFill>
                <a:latin typeface="微軟正黑體" panose="020B0604030504040204" pitchFamily="34" charset="-120"/>
                <a:ea typeface="微軟正黑體" panose="020B0604030504040204" pitchFamily="34" charset="-120"/>
              </a:rPr>
              <a:t>真實情境</a:t>
            </a:r>
            <a:r>
              <a:rPr lang="zh-TW" altLang="en-US" dirty="0">
                <a:latin typeface="微軟正黑體" panose="020B0604030504040204" pitchFamily="34" charset="-120"/>
                <a:ea typeface="微軟正黑體" panose="020B0604030504040204" pitchFamily="34" charset="-120"/>
              </a:rPr>
              <a:t>；</a:t>
            </a:r>
          </a:p>
          <a:p>
            <a:pPr marL="72000" indent="0">
              <a:lnSpc>
                <a:spcPct val="90000"/>
              </a:lnSpc>
              <a:spcAft>
                <a:spcPts val="600"/>
              </a:spcAft>
              <a:buNone/>
            </a:pPr>
            <a:r>
              <a:rPr lang="en-US" altLang="zh-TW" dirty="0">
                <a:latin typeface="微軟正黑體" panose="020B0604030504040204" pitchFamily="34" charset="-120"/>
                <a:ea typeface="微軟正黑體" panose="020B0604030504040204" pitchFamily="34" charset="-120"/>
              </a:rPr>
              <a:t>(4</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 不僅讓</a:t>
            </a:r>
            <a:r>
              <a:rPr lang="zh-TW" altLang="en-US" dirty="0">
                <a:latin typeface="微軟正黑體" panose="020B0604030504040204" pitchFamily="34" charset="-120"/>
                <a:ea typeface="微軟正黑體" panose="020B0604030504040204" pitchFamily="34" charset="-120"/>
              </a:rPr>
              <a:t>行為在</a:t>
            </a:r>
            <a:r>
              <a:rPr lang="zh-TW" altLang="en-US" dirty="0">
                <a:solidFill>
                  <a:srgbClr val="0070C0"/>
                </a:solidFill>
                <a:latin typeface="微軟正黑體" panose="020B0604030504040204" pitchFamily="34" charset="-120"/>
                <a:ea typeface="微軟正黑體" panose="020B0604030504040204" pitchFamily="34" charset="-120"/>
              </a:rPr>
              <a:t>課堂中</a:t>
            </a:r>
            <a:r>
              <a:rPr lang="zh-TW" altLang="en-US" dirty="0">
                <a:latin typeface="微軟正黑體" panose="020B0604030504040204" pitchFamily="34" charset="-120"/>
                <a:ea typeface="微軟正黑體" panose="020B0604030504040204" pitchFamily="34" charset="-120"/>
              </a:rPr>
              <a:t>產生</a:t>
            </a:r>
            <a:r>
              <a:rPr lang="zh-TW" altLang="en-US" dirty="0" smtClean="0">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      更設法使</a:t>
            </a:r>
            <a:r>
              <a:rPr lang="zh-TW" altLang="en-US" dirty="0">
                <a:latin typeface="微軟正黑體" panose="020B0604030504040204" pitchFamily="34" charset="-120"/>
                <a:ea typeface="微軟正黑體" panose="020B0604030504040204" pitchFamily="34" charset="-120"/>
              </a:rPr>
              <a:t>其實踐於</a:t>
            </a:r>
            <a:r>
              <a:rPr lang="zh-TW" altLang="en-US" dirty="0" smtClean="0">
                <a:solidFill>
                  <a:srgbClr val="0070C0"/>
                </a:solidFill>
                <a:latin typeface="微軟正黑體" panose="020B0604030504040204" pitchFamily="34" charset="-120"/>
                <a:ea typeface="微軟正黑體" panose="020B0604030504040204" pitchFamily="34" charset="-120"/>
              </a:rPr>
              <a:t>生活中</a:t>
            </a:r>
            <a:r>
              <a:rPr lang="zh-TW" altLang="en-US" dirty="0">
                <a:latin typeface="微軟正黑體" panose="020B0604030504040204" pitchFamily="34" charset="-120"/>
                <a:ea typeface="微軟正黑體" panose="020B0604030504040204" pitchFamily="34" charset="-120"/>
              </a:rPr>
              <a:t>。</a:t>
            </a:r>
          </a:p>
          <a:p>
            <a:pPr>
              <a:lnSpc>
                <a:spcPct val="90000"/>
              </a:lnSpc>
              <a:buNone/>
            </a:pPr>
            <a:endParaRPr lang="en-US" altLang="zh-TW" sz="1600" dirty="0" smtClean="0">
              <a:latin typeface="微軟正黑體" panose="020B0604030504040204" pitchFamily="34" charset="-120"/>
              <a:ea typeface="微軟正黑體" panose="020B0604030504040204" pitchFamily="34" charset="-120"/>
            </a:endParaRPr>
          </a:p>
          <a:p>
            <a:pPr>
              <a:lnSpc>
                <a:spcPct val="90000"/>
              </a:lnSpc>
              <a:buNone/>
            </a:pPr>
            <a:endParaRPr lang="en-US" altLang="zh-TW" sz="1600" dirty="0">
              <a:latin typeface="微軟正黑體" panose="020B0604030504040204" pitchFamily="34" charset="-120"/>
              <a:ea typeface="微軟正黑體" panose="020B0604030504040204" pitchFamily="34" charset="-120"/>
            </a:endParaRPr>
          </a:p>
          <a:p>
            <a:pPr>
              <a:lnSpc>
                <a:spcPct val="90000"/>
              </a:lnSpc>
              <a:buNone/>
            </a:pPr>
            <a:r>
              <a:rPr lang="zh-TW" altLang="en-US" sz="1600" dirty="0" smtClean="0">
                <a:latin typeface="微軟正黑體" panose="020B0604030504040204" pitchFamily="34" charset="-120"/>
                <a:ea typeface="微軟正黑體" panose="020B0604030504040204" pitchFamily="34" charset="-120"/>
              </a:rPr>
              <a:t>資料</a:t>
            </a:r>
            <a:r>
              <a:rPr lang="zh-TW" altLang="en-US" sz="1600" dirty="0">
                <a:latin typeface="微軟正黑體" panose="020B0604030504040204" pitchFamily="34" charset="-120"/>
                <a:ea typeface="微軟正黑體" panose="020B0604030504040204" pitchFamily="34" charset="-120"/>
              </a:rPr>
              <a:t>來源</a:t>
            </a:r>
            <a:r>
              <a:rPr lang="en-US" altLang="zh-TW" sz="1600" dirty="0">
                <a:latin typeface="微軟正黑體" panose="020B0604030504040204" pitchFamily="34" charset="-120"/>
                <a:ea typeface="微軟正黑體" panose="020B0604030504040204" pitchFamily="34" charset="-120"/>
              </a:rPr>
              <a:t>: </a:t>
            </a:r>
            <a:r>
              <a:rPr lang="zh-TW" altLang="en-US" sz="1600" dirty="0" smtClean="0">
                <a:latin typeface="微軟正黑體" panose="020B0604030504040204" pitchFamily="34" charset="-120"/>
                <a:ea typeface="微軟正黑體" panose="020B0604030504040204" pitchFamily="34" charset="-120"/>
              </a:rPr>
              <a:t>洪</a:t>
            </a:r>
            <a:r>
              <a:rPr lang="zh-TW" altLang="en-US" sz="1600" dirty="0">
                <a:latin typeface="微軟正黑體" panose="020B0604030504040204" pitchFamily="34" charset="-120"/>
                <a:ea typeface="微軟正黑體" panose="020B0604030504040204" pitchFamily="34" charset="-120"/>
              </a:rPr>
              <a:t>詠善、范信賢 </a:t>
            </a:r>
            <a:r>
              <a:rPr lang="en-US" altLang="zh-TW" sz="1600" dirty="0">
                <a:latin typeface="微軟正黑體" panose="020B0604030504040204" pitchFamily="34" charset="-120"/>
                <a:ea typeface="微軟正黑體" panose="020B0604030504040204" pitchFamily="34" charset="-120"/>
              </a:rPr>
              <a:t>(2015 </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p.15-16)</a:t>
            </a:r>
            <a:r>
              <a:rPr lang="zh-TW" altLang="en-US" sz="1600" dirty="0">
                <a:latin typeface="微軟正黑體" panose="020B0604030504040204" pitchFamily="34" charset="-120"/>
                <a:ea typeface="微軟正黑體" panose="020B0604030504040204" pitchFamily="34" charset="-120"/>
              </a:rPr>
              <a:t>。同行</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走進十二年國民基本教育課程綱要總綱</a:t>
            </a:r>
            <a:r>
              <a:rPr lang="zh-TW" altLang="en-US" sz="1600" dirty="0" smtClean="0">
                <a:latin typeface="微軟正黑體" panose="020B0604030504040204" pitchFamily="34" charset="-120"/>
                <a:ea typeface="微軟正黑體" panose="020B0604030504040204" pitchFamily="34" charset="-120"/>
              </a:rPr>
              <a:t>。</a:t>
            </a:r>
            <a:r>
              <a:rPr lang="en-US" altLang="zh-TW" sz="1400" dirty="0" smtClean="0">
                <a:latin typeface="微軟正黑體" panose="020B0604030504040204" pitchFamily="34" charset="-120"/>
                <a:ea typeface="微軟正黑體" panose="020B0604030504040204" pitchFamily="34" charset="-120"/>
                <a:hlinkClick r:id="rId3"/>
              </a:rPr>
              <a:t>http</a:t>
            </a:r>
            <a:r>
              <a:rPr lang="en-US" altLang="zh-TW" sz="1400" dirty="0">
                <a:latin typeface="微軟正黑體" panose="020B0604030504040204" pitchFamily="34" charset="-120"/>
                <a:ea typeface="微軟正黑體" panose="020B0604030504040204" pitchFamily="34" charset="-120"/>
                <a:hlinkClick r:id="rId3"/>
              </a:rPr>
              <a:t>://www.naer.edu.tw/ezfiles/0/1000/attach/33/pta_9380_9416375_97045.pdf</a:t>
            </a:r>
            <a:endParaRPr lang="zh-TW" altLang="en-US" sz="1400" dirty="0">
              <a:latin typeface="微軟正黑體" panose="020B0604030504040204" pitchFamily="34" charset="-120"/>
              <a:ea typeface="微軟正黑體" panose="020B0604030504040204" pitchFamily="34" charset="-120"/>
            </a:endParaRPr>
          </a:p>
          <a:p>
            <a:pPr marL="0" indent="0">
              <a:buNone/>
            </a:pPr>
            <a:r>
              <a:rPr lang="zh-TW" altLang="en-US" sz="1600" dirty="0"/>
              <a:t>整理：台中教育大學 陳信亨老師</a:t>
            </a:r>
          </a:p>
          <a:p>
            <a:pPr marL="0" indent="0">
              <a:buNone/>
            </a:pPr>
            <a:endParaRPr lang="zh-TW" altLang="en-US" dirty="0" smtClean="0">
              <a:latin typeface="微軟正黑體" panose="020B0604030504040204" pitchFamily="34" charset="-120"/>
              <a:ea typeface="微軟正黑體" panose="020B0604030504040204" pitchFamily="34" charset="-120"/>
            </a:endParaRPr>
          </a:p>
        </p:txBody>
      </p:sp>
      <p:sp>
        <p:nvSpPr>
          <p:cNvPr id="2" name="爆炸 1 1"/>
          <p:cNvSpPr/>
          <p:nvPr/>
        </p:nvSpPr>
        <p:spPr>
          <a:xfrm rot="601859">
            <a:off x="6202394" y="1217771"/>
            <a:ext cx="2823381" cy="1605291"/>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600" b="1" dirty="0" smtClean="0"/>
              <a:t>重 點</a:t>
            </a:r>
            <a:endParaRPr lang="zh-TW" altLang="en-US" b="1" dirty="0"/>
          </a:p>
        </p:txBody>
      </p:sp>
    </p:spTree>
    <p:extLst>
      <p:ext uri="{BB962C8B-B14F-4D97-AF65-F5344CB8AC3E}">
        <p14:creationId xmlns:p14="http://schemas.microsoft.com/office/powerpoint/2010/main" val="29629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cs typeface="Times New Roman" panose="02020603050405020304" pitchFamily="18" charset="0"/>
              </a:rPr>
              <a:t>使用說明</a:t>
            </a: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本簡報共</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75</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頁，時間約</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100</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分鐘</a:t>
            </a:r>
            <a:endPar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共分五個部分</a:t>
            </a:r>
            <a:endParaRPr lang="en-US" altLang="zh-TW" b="1" dirty="0">
              <a:latin typeface="標楷體" panose="03000509000000000000" pitchFamily="65" charset="-120"/>
              <a:ea typeface="標楷體" panose="03000509000000000000"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新課綱的研修背景 </a:t>
            </a:r>
            <a:r>
              <a:rPr lang="en-US" altLang="zh-TW" sz="2200" b="1" dirty="0">
                <a:latin typeface="標楷體" panose="03000509000000000000" pitchFamily="65" charset="-120"/>
                <a:ea typeface="標楷體" panose="03000509000000000000"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新課綱的研修歷程 </a:t>
            </a:r>
            <a:r>
              <a:rPr lang="en-US" altLang="zh-TW" sz="2200" b="1" dirty="0">
                <a:latin typeface="標楷體" panose="03000509000000000000" pitchFamily="65" charset="-120"/>
                <a:ea typeface="標楷體" panose="03000509000000000000"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新課綱的重要內涵 </a:t>
            </a:r>
            <a:r>
              <a:rPr lang="en-US" altLang="zh-TW" sz="2200" b="1" dirty="0">
                <a:latin typeface="標楷體" panose="03000509000000000000" pitchFamily="65" charset="-120"/>
                <a:ea typeface="標楷體" panose="03000509000000000000"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政府層級的準備 </a:t>
            </a:r>
            <a:r>
              <a:rPr lang="en-US" altLang="zh-TW" sz="2200" b="1" dirty="0">
                <a:latin typeface="標楷體" panose="03000509000000000000" pitchFamily="65" charset="-120"/>
                <a:ea typeface="標楷體" panose="03000509000000000000"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學校邁向</a:t>
            </a:r>
            <a:r>
              <a:rPr lang="en-US" altLang="zh-TW" sz="2200" b="1" dirty="0">
                <a:latin typeface="標楷體" panose="03000509000000000000" pitchFamily="65" charset="-120"/>
                <a:ea typeface="標楷體" panose="03000509000000000000" pitchFamily="65" charset="-120"/>
                <a:cs typeface="Times New Roman" pitchFamily="18" charset="0"/>
              </a:rPr>
              <a:t>107</a:t>
            </a:r>
            <a:r>
              <a:rPr lang="zh-TW" altLang="en-US" sz="2200" b="1" dirty="0">
                <a:latin typeface="標楷體" panose="03000509000000000000" pitchFamily="65" charset="-120"/>
                <a:ea typeface="標楷體" panose="03000509000000000000" pitchFamily="65" charset="-120"/>
                <a:cs typeface="Times New Roman" pitchFamily="18" charset="0"/>
              </a:rPr>
              <a:t>課綱的準備 </a:t>
            </a:r>
            <a:r>
              <a:rPr lang="en-US" altLang="zh-TW" sz="2200" b="1" dirty="0">
                <a:latin typeface="標楷體" panose="03000509000000000000" pitchFamily="65" charset="-120"/>
                <a:ea typeface="標楷體" panose="03000509000000000000" pitchFamily="65" charset="-120"/>
                <a:cs typeface="Times New Roman" pitchFamily="18" charset="0"/>
              </a:rPr>
              <a:t>p.47</a:t>
            </a: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其中提及之國中小案例可以以其他前導型學校替換</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簡報後附上兩個討論與議題可提供實作時運用</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宣講時請參考備註欄的簡報說明</a:t>
            </a:r>
          </a:p>
          <a:p>
            <a:pPr marL="0" indent="0" eaLnBrk="1" hangingPunct="1">
              <a:lnSpc>
                <a:spcPct val="140000"/>
              </a:lnSpc>
              <a:buNone/>
            </a:pPr>
            <a:endParaRPr lang="zh-TW" altLang="en-US" b="1" dirty="0">
              <a:latin typeface="標楷體" panose="03000509000000000000" pitchFamily="65" charset="-120"/>
              <a:ea typeface="標楷體" panose="03000509000000000000" pitchFamily="65" charset="-120"/>
              <a:cs typeface="Times New Roman" pitchFamily="18" charset="0"/>
            </a:endParaRPr>
          </a:p>
        </p:txBody>
      </p:sp>
      <p:sp>
        <p:nvSpPr>
          <p:cNvPr id="20173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2F380AF-B8BE-493B-B3BE-45D4EBF0571B}" type="slidenum">
              <a:rPr lang="zh-TW" altLang="en-US" smtClean="0">
                <a:latin typeface="Times New Roman" pitchFamily="18" charset="0"/>
                <a:ea typeface="標楷體" pitchFamily="65" charset="-120"/>
                <a:cs typeface="Times New Roman" pitchFamily="18" charset="0"/>
              </a:rPr>
              <a:pPr/>
              <a:t>2</a:t>
            </a:fld>
            <a:endParaRPr lang="en-US" altLang="zh-TW">
              <a:latin typeface="Times New Roman" pitchFamily="18" charset="0"/>
              <a:ea typeface="標楷體" pitchFamily="65" charset="-12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29</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dirty="0" err="1">
                <a:solidFill>
                  <a:srgbClr val="0000FF"/>
                </a:solidFill>
                <a:latin typeface="標楷體" pitchFamily="65" charset="-120"/>
                <a:ea typeface="標楷體" pitchFamily="65" charset="-120"/>
                <a:cs typeface="Arial" charset="0"/>
                <a:sym typeface="Arial" charset="0"/>
              </a:rPr>
              <a:t>課程架構</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a:solidFill>
                  <a:srgbClr val="0000FF"/>
                </a:solidFill>
                <a:latin typeface="標楷體" pitchFamily="65" charset="-120"/>
                <a:ea typeface="標楷體" pitchFamily="65" charset="-120"/>
                <a:cs typeface="Arial" charset="0"/>
                <a:sym typeface="Arial" charset="0"/>
              </a:rPr>
              <a:t>各學習階段課程類型</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30</a:t>
            </a:fld>
            <a:endParaRPr lang="en-US" altLang="zh-TW">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cstate="print"/>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dirty="0" err="1">
                <a:solidFill>
                  <a:srgbClr val="0000FF"/>
                </a:solidFill>
                <a:latin typeface="標楷體" pitchFamily="65" charset="-120"/>
                <a:ea typeface="標楷體" pitchFamily="65" charset="-120"/>
                <a:cs typeface="Arial" charset="0"/>
                <a:sym typeface="Arial" charset="0"/>
              </a:rPr>
              <a:t>課程之連貫統整與多元適性</a:t>
            </a:r>
            <a:endParaRPr lang="en-US" sz="3600" b="1" cap="none" dirty="0">
              <a:solidFill>
                <a:srgbClr val="0000FF"/>
              </a:solidFill>
              <a:latin typeface="標楷體" pitchFamily="65" charset="-120"/>
              <a:ea typeface="標楷體" pitchFamily="65" charset="-120"/>
              <a:cs typeface="Arial" charset="0"/>
              <a:sym typeface="Arial" charset="0"/>
            </a:endParaRPr>
          </a:p>
        </p:txBody>
      </p:sp>
      <p:pic>
        <p:nvPicPr>
          <p:cNvPr id="258050" name="Shape 567"/>
          <p:cNvPicPr preferRelativeResize="0">
            <a:picLocks noGrp="1"/>
          </p:cNvPicPr>
          <p:nvPr>
            <p:ph sz="quarter" idx="1"/>
          </p:nvPr>
        </p:nvPicPr>
        <p:blipFill>
          <a:blip r:embed="rId3" cstate="print"/>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31</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a:solidFill>
                  <a:srgbClr val="0000FF"/>
                </a:solidFill>
                <a:latin typeface="標楷體" pitchFamily="65" charset="-120"/>
                <a:ea typeface="標楷體" pitchFamily="65" charset="-120"/>
                <a:cs typeface="Arial" charset="0"/>
                <a:sym typeface="Arial" charset="0"/>
              </a:rPr>
              <a:t>國民中學及國民小學</a:t>
            </a:r>
            <a:r>
              <a:rPr lang="en-US" sz="3600" b="1" dirty="0" err="1">
                <a:solidFill>
                  <a:srgbClr val="0000FF"/>
                </a:solidFill>
                <a:latin typeface="標楷體" pitchFamily="65" charset="-120"/>
                <a:ea typeface="標楷體" pitchFamily="65" charset="-120"/>
                <a:cs typeface="Arial" charset="0"/>
                <a:sym typeface="Arial" charset="0"/>
              </a:rPr>
              <a:t>課程</a:t>
            </a:r>
            <a:r>
              <a:rPr lang="en-US" sz="3600" b="1" dirty="0" err="1">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32</a:t>
            </a:fld>
            <a:endParaRPr lang="en-US" altLang="zh-TW">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407194"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33</a:t>
            </a:fld>
            <a:endParaRPr lang="en-US" altLang="zh-TW">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val="1881039624"/>
              </p:ext>
            </p:extLst>
          </p:nvPr>
        </p:nvGraphicFramePr>
        <p:xfrm>
          <a:off x="179388" y="1506538"/>
          <a:ext cx="8390725" cy="5097391"/>
        </p:xfrm>
        <a:graphic>
          <a:graphicData uri="http://schemas.openxmlformats.org/drawingml/2006/table">
            <a:tbl>
              <a:tblPr firstRow="1" bandRow="1">
                <a:noFill/>
              </a:tblPr>
              <a:tblGrid>
                <a:gridCol w="785819">
                  <a:extLst>
                    <a:ext uri="{9D8B030D-6E8A-4147-A177-3AD203B41FA5}">
                      <a16:colId xmlns="" xmlns:a16="http://schemas.microsoft.com/office/drawing/2014/main" val="20000"/>
                    </a:ext>
                  </a:extLst>
                </a:gridCol>
                <a:gridCol w="3818681">
                  <a:extLst>
                    <a:ext uri="{9D8B030D-6E8A-4147-A177-3AD203B41FA5}">
                      <a16:colId xmlns="" xmlns:a16="http://schemas.microsoft.com/office/drawing/2014/main" val="20001"/>
                    </a:ext>
                  </a:extLst>
                </a:gridCol>
                <a:gridCol w="3786225">
                  <a:extLst>
                    <a:ext uri="{9D8B030D-6E8A-4147-A177-3AD203B41FA5}">
                      <a16:colId xmlns="" xmlns:a16="http://schemas.microsoft.com/office/drawing/2014/main" val="20002"/>
                    </a:ext>
                  </a:extLst>
                </a:gridCol>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extLst>
                  <a:ext uri="{0D108BD9-81ED-4DB2-BD59-A6C34878D82A}">
                    <a16:rowId xmlns="" xmlns:a16="http://schemas.microsoft.com/office/drawing/2014/main" val="10000"/>
                  </a:ext>
                </a:extLst>
              </a:tr>
              <a:tr h="741809">
                <a:tc>
                  <a:txBody>
                    <a:bodyPr/>
                    <a:lstStyle/>
                    <a:p>
                      <a:pPr marL="0" marR="0" lvl="0" indent="0" algn="ctr"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extLst>
                  <a:ext uri="{0D108BD9-81ED-4DB2-BD59-A6C34878D82A}">
                    <a16:rowId xmlns="" xmlns:a16="http://schemas.microsoft.com/office/drawing/2014/main" val="10001"/>
                  </a:ext>
                </a:extLst>
              </a:tr>
              <a:tr h="3908651">
                <a:tc>
                  <a:txBody>
                    <a:bodyPr/>
                    <a:lstStyle/>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課</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程</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架</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構</a:t>
                      </a: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自然與生活科技」合一</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extLst>
                  <a:ext uri="{0D108BD9-81ED-4DB2-BD59-A6C34878D82A}">
                    <a16:rowId xmlns="" xmlns:a16="http://schemas.microsoft.com/office/drawing/2014/main" val="10002"/>
                  </a:ext>
                </a:extLst>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741784" y="3720006"/>
            <a:ext cx="7954347" cy="2387600"/>
          </a:xfrm>
        </p:spPr>
        <p:txBody>
          <a:bodyPr>
            <a:normAutofit/>
          </a:bodyPr>
          <a:lstStyle/>
          <a:p>
            <a:pPr>
              <a:lnSpc>
                <a:spcPct val="150000"/>
              </a:lnSpc>
            </a:pPr>
            <a:r>
              <a:rPr lang="zh-TW" altLang="en-US" sz="4200" kern="0" dirty="0">
                <a:solidFill>
                  <a:srgbClr val="C00000"/>
                </a:solidFill>
                <a:latin typeface="Times New Roman" pitchFamily="18" charset="0"/>
                <a:ea typeface="標楷體" pitchFamily="65" charset="-120"/>
                <a:cs typeface="Times New Roman" pitchFamily="18" charset="0"/>
              </a:rPr>
              <a:t>十二年國教課綱與九年一貫課綱的差異</a:t>
            </a:r>
            <a:endParaRPr lang="en-US" altLang="zh-TW" sz="4200" kern="0" dirty="0">
              <a:solidFill>
                <a:srgbClr val="C00000"/>
              </a:solidFill>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12"/>
          </p:nvPr>
        </p:nvSpPr>
        <p:spPr/>
        <p:txBody>
          <a:bodyPr/>
          <a:lstStyle/>
          <a:p>
            <a:fld id="{CB2CF8D7-22A0-4A79-91AB-DF99DB9DB06A}" type="slidenum">
              <a:rPr lang="zh-TW" altLang="en-US" smtClean="0"/>
              <a:pPr/>
              <a:t>34</a:t>
            </a:fld>
            <a:endParaRPr lang="zh-TW" altLang="en-US"/>
          </a:p>
        </p:txBody>
      </p:sp>
    </p:spTree>
    <p:extLst>
      <p:ext uri="{BB962C8B-B14F-4D97-AF65-F5344CB8AC3E}">
        <p14:creationId xmlns:p14="http://schemas.microsoft.com/office/powerpoint/2010/main" val="357176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extLst/>
          </p:nvPr>
        </p:nvGraphicFramePr>
        <p:xfrm>
          <a:off x="285720" y="214290"/>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3" name="文字方塊 10"/>
          <p:cNvSpPr txBox="1">
            <a:spLocks noChangeArrowheads="1"/>
          </p:cNvSpPr>
          <p:nvPr/>
        </p:nvSpPr>
        <p:spPr bwMode="auto">
          <a:xfrm>
            <a:off x="2786063" y="1571625"/>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endParaRPr kumimoji="0" lang="zh-TW" altLang="en-US" sz="1400">
              <a:ea typeface="微軟正黑體" pitchFamily="34" charset="-120"/>
            </a:endParaRPr>
          </a:p>
        </p:txBody>
      </p:sp>
      <p:sp>
        <p:nvSpPr>
          <p:cNvPr id="60420" name="文字方塊 15"/>
          <p:cNvSpPr txBox="1">
            <a:spLocks noChangeArrowheads="1"/>
          </p:cNvSpPr>
          <p:nvPr/>
        </p:nvSpPr>
        <p:spPr bwMode="auto">
          <a:xfrm>
            <a:off x="2571750" y="3571875"/>
            <a:ext cx="1928242" cy="1692771"/>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en-US" sz="2400" dirty="0"/>
              <a:t>國民</a:t>
            </a:r>
            <a:r>
              <a:rPr kumimoji="0" lang="zh-TW" altLang="en-US" sz="2400" dirty="0" smtClean="0"/>
              <a:t>中小學</a:t>
            </a:r>
            <a:endParaRPr kumimoji="0" lang="en-US" altLang="zh-TW" sz="2400" dirty="0" smtClean="0"/>
          </a:p>
          <a:p>
            <a:pPr algn="ctr" eaLnBrk="1" hangingPunct="1">
              <a:spcBef>
                <a:spcPct val="0"/>
              </a:spcBef>
              <a:buFontTx/>
              <a:buNone/>
            </a:pPr>
            <a:r>
              <a:rPr kumimoji="0" lang="zh-TW" altLang="en-US" sz="2400" dirty="0" smtClean="0"/>
              <a:t>九年一貫</a:t>
            </a:r>
            <a:endParaRPr kumimoji="0" lang="en-US" altLang="zh-TW" sz="2400" dirty="0" smtClean="0"/>
          </a:p>
          <a:p>
            <a:pPr algn="ctr" eaLnBrk="1" hangingPunct="1">
              <a:spcBef>
                <a:spcPct val="0"/>
              </a:spcBef>
              <a:buFontTx/>
              <a:buNone/>
            </a:pPr>
            <a:r>
              <a:rPr kumimoji="0" lang="zh-TW" altLang="en-US" sz="2400" dirty="0" smtClean="0"/>
              <a:t>課程</a:t>
            </a:r>
            <a:r>
              <a:rPr kumimoji="0" lang="zh-TW" altLang="en-US" sz="2400" dirty="0"/>
              <a:t>改革</a:t>
            </a:r>
            <a:endParaRPr kumimoji="0" lang="en-US" altLang="zh-TW" sz="2400" dirty="0"/>
          </a:p>
          <a:p>
            <a:pPr algn="ctr" eaLnBrk="1" hangingPunct="1">
              <a:spcBef>
                <a:spcPct val="0"/>
              </a:spcBef>
              <a:buFontTx/>
              <a:buNone/>
            </a:pPr>
            <a:r>
              <a:rPr kumimoji="0" lang="en-US" altLang="zh-TW" sz="2400" dirty="0"/>
              <a:t>(</a:t>
            </a:r>
            <a:r>
              <a:rPr kumimoji="0" lang="zh-TW" altLang="en-US" dirty="0">
                <a:solidFill>
                  <a:schemeClr val="accent2"/>
                </a:solidFill>
              </a:rPr>
              <a:t>基本能力</a:t>
            </a:r>
            <a:r>
              <a:rPr kumimoji="0" lang="en-US" altLang="zh-TW" sz="2400" dirty="0"/>
              <a:t>)</a:t>
            </a:r>
          </a:p>
        </p:txBody>
      </p:sp>
      <p:sp>
        <p:nvSpPr>
          <p:cNvPr id="60421" name="文字方塊 16"/>
          <p:cNvSpPr txBox="1">
            <a:spLocks noChangeArrowheads="1"/>
          </p:cNvSpPr>
          <p:nvPr/>
        </p:nvSpPr>
        <p:spPr bwMode="auto">
          <a:xfrm>
            <a:off x="5364088" y="2420888"/>
            <a:ext cx="2664296" cy="13239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en-US" altLang="zh-TW" sz="2400" dirty="0"/>
              <a:t>12</a:t>
            </a:r>
            <a:r>
              <a:rPr kumimoji="0" lang="zh-TW" altLang="en-US" sz="2400" dirty="0"/>
              <a:t>年國民</a:t>
            </a:r>
            <a:r>
              <a:rPr kumimoji="0" lang="zh-TW" altLang="en-US" sz="2400" dirty="0" smtClean="0"/>
              <a:t>基本教育</a:t>
            </a:r>
            <a:endParaRPr kumimoji="0" lang="en-US" altLang="zh-TW" sz="2400" dirty="0" smtClean="0"/>
          </a:p>
          <a:p>
            <a:pPr algn="ctr" eaLnBrk="1" hangingPunct="1">
              <a:spcBef>
                <a:spcPct val="0"/>
              </a:spcBef>
              <a:buFontTx/>
              <a:buNone/>
            </a:pPr>
            <a:r>
              <a:rPr kumimoji="0" lang="zh-TW" altLang="en-US" sz="2400" dirty="0" smtClean="0"/>
              <a:t>課程</a:t>
            </a:r>
            <a:r>
              <a:rPr kumimoji="0" lang="zh-TW" altLang="en-US" sz="2400" dirty="0"/>
              <a:t>改革</a:t>
            </a:r>
            <a:endParaRPr kumimoji="0" lang="en-US" altLang="zh-TW" sz="2400" dirty="0"/>
          </a:p>
          <a:p>
            <a:pPr algn="ctr" eaLnBrk="1" hangingPunct="1">
              <a:spcBef>
                <a:spcPct val="0"/>
              </a:spcBef>
              <a:buFontTx/>
              <a:buNone/>
            </a:pPr>
            <a:r>
              <a:rPr kumimoji="0" lang="en-US" altLang="zh-TW" sz="2400" dirty="0"/>
              <a:t>(</a:t>
            </a:r>
            <a:r>
              <a:rPr kumimoji="0" lang="zh-TW" altLang="en-US" dirty="0">
                <a:solidFill>
                  <a:srgbClr val="FF0066"/>
                </a:solidFill>
              </a:rPr>
              <a:t>核心素養</a:t>
            </a:r>
            <a:r>
              <a:rPr kumimoji="0" lang="en-US" altLang="zh-TW" dirty="0">
                <a:solidFill>
                  <a:srgbClr val="FF0066"/>
                </a:solidFill>
              </a:rPr>
              <a:t>)</a:t>
            </a:r>
            <a:endParaRPr kumimoji="0" lang="zh-TW" altLang="en-US" dirty="0">
              <a:solidFill>
                <a:srgbClr val="FF0000"/>
              </a:solidFill>
              <a:latin typeface="標楷體" pitchFamily="65" charset="-120"/>
            </a:endParaRPr>
          </a:p>
        </p:txBody>
      </p:sp>
      <p:sp>
        <p:nvSpPr>
          <p:cNvPr id="60422" name="文字方塊 17"/>
          <p:cNvSpPr txBox="1">
            <a:spLocks noChangeArrowheads="1"/>
          </p:cNvSpPr>
          <p:nvPr/>
        </p:nvSpPr>
        <p:spPr bwMode="auto">
          <a:xfrm>
            <a:off x="5360222" y="3811587"/>
            <a:ext cx="2884186" cy="2739211"/>
          </a:xfrm>
          <a:prstGeom prst="rect">
            <a:avLst/>
          </a:prstGeom>
          <a:noFill/>
          <a:ln w="9525">
            <a:solidFill>
              <a:schemeClr val="tx1"/>
            </a:solidFill>
            <a:prstDash val="sysDot"/>
            <a:miter lim="800000"/>
            <a:headEnd/>
            <a:tailEnd/>
          </a:ln>
        </p:spPr>
        <p:txBody>
          <a:bodyPr wrap="square">
            <a:spAutoFit/>
          </a:bodyPr>
          <a:lstStyle/>
          <a:p>
            <a:pPr algn="ctr" eaLnBrk="1" fontAlgn="auto" hangingPunct="1">
              <a:spcBef>
                <a:spcPts val="0"/>
              </a:spcBef>
              <a:spcAft>
                <a:spcPts val="0"/>
              </a:spcAft>
              <a:defRPr/>
            </a:pPr>
            <a:r>
              <a:rPr kumimoji="0" lang="zh-TW" altLang="en-US" sz="2000" dirty="0">
                <a:latin typeface="Calibri" pitchFamily="34" charset="0"/>
                <a:ea typeface="+mn-ea"/>
              </a:rPr>
              <a:t>將學科知識</a:t>
            </a:r>
            <a:r>
              <a:rPr kumimoji="0" lang="zh-TW" altLang="en-US" sz="2000" dirty="0" smtClean="0">
                <a:latin typeface="Calibri" pitchFamily="34" charset="0"/>
                <a:ea typeface="+mn-ea"/>
              </a:rPr>
              <a:t>與基本能力</a:t>
            </a:r>
            <a:endParaRPr kumimoji="0" lang="en-US" altLang="zh-TW" sz="2000" dirty="0" smtClean="0">
              <a:latin typeface="Calibri" pitchFamily="34" charset="0"/>
              <a:ea typeface="+mn-ea"/>
            </a:endParaRPr>
          </a:p>
          <a:p>
            <a:pPr algn="ctr" eaLnBrk="1" fontAlgn="auto" hangingPunct="1">
              <a:spcBef>
                <a:spcPts val="0"/>
              </a:spcBef>
              <a:spcAft>
                <a:spcPts val="0"/>
              </a:spcAft>
              <a:defRPr/>
            </a:pPr>
            <a:r>
              <a:rPr kumimoji="0" lang="zh-TW" altLang="en-US" sz="2000" dirty="0" smtClean="0">
                <a:latin typeface="Calibri" pitchFamily="34" charset="0"/>
                <a:ea typeface="+mn-ea"/>
              </a:rPr>
              <a:t>擴大</a:t>
            </a:r>
            <a:r>
              <a:rPr kumimoji="0" lang="zh-TW" altLang="en-US" sz="2000" dirty="0">
                <a:latin typeface="Calibri" pitchFamily="34" charset="0"/>
                <a:ea typeface="+mn-ea"/>
              </a:rPr>
              <a:t>為「核心</a:t>
            </a:r>
            <a:r>
              <a:rPr kumimoji="0" lang="zh-TW" altLang="en-US" sz="2000" dirty="0">
                <a:latin typeface="標楷體" pitchFamily="65" charset="-120"/>
                <a:ea typeface="+mn-ea"/>
              </a:rPr>
              <a:t>素養</a:t>
            </a:r>
            <a:r>
              <a:rPr kumimoji="0" lang="zh-TW" altLang="en-US" sz="2000" dirty="0">
                <a:latin typeface="Calibri" pitchFamily="34" charset="0"/>
                <a:ea typeface="+mn-ea"/>
              </a:rPr>
              <a:t>」</a:t>
            </a:r>
            <a:r>
              <a:rPr kumimoji="0" lang="zh-TW" altLang="en-US" sz="2000" dirty="0">
                <a:latin typeface="標楷體" pitchFamily="65" charset="-120"/>
                <a:ea typeface="+mn-ea"/>
              </a:rPr>
              <a:t> </a:t>
            </a:r>
            <a:endParaRPr kumimoji="0" lang="en-US" altLang="zh-TW" sz="2000" dirty="0">
              <a:latin typeface="Calibri" pitchFamily="34" charset="0"/>
              <a:ea typeface="+mn-ea"/>
            </a:endParaRPr>
          </a:p>
          <a:p>
            <a:pPr algn="ctr" eaLnBrk="1" fontAlgn="auto" hangingPunct="1">
              <a:spcBef>
                <a:spcPts val="0"/>
              </a:spcBef>
              <a:spcAft>
                <a:spcPts val="0"/>
              </a:spcAft>
              <a:defRPr/>
            </a:pPr>
            <a:r>
              <a:rPr kumimoji="0" lang="zh-TW" altLang="en-US" sz="2000" dirty="0">
                <a:latin typeface="Calibri" pitchFamily="34" charset="0"/>
                <a:ea typeface="+mn-ea"/>
              </a:rPr>
              <a:t>培養生活所需的</a:t>
            </a:r>
            <a:endParaRPr kumimoji="0" lang="en-US" altLang="zh-TW" sz="2000" dirty="0">
              <a:latin typeface="Calibri" pitchFamily="34" charset="0"/>
              <a:ea typeface="+mn-ea"/>
            </a:endParaRPr>
          </a:p>
          <a:p>
            <a:pPr algn="ctr" eaLnBrk="1" fontAlgn="auto" hangingPunct="1">
              <a:spcBef>
                <a:spcPts val="0"/>
              </a:spcBef>
              <a:spcAft>
                <a:spcPts val="0"/>
              </a:spcAft>
              <a:defRPr/>
            </a:pPr>
            <a:r>
              <a:rPr kumimoji="0" lang="zh-TW" altLang="en-US" sz="2800" b="1" dirty="0">
                <a:solidFill>
                  <a:srgbClr val="FF0000"/>
                </a:solidFill>
                <a:latin typeface="+mn-ea"/>
                <a:ea typeface="+mn-ea"/>
              </a:rPr>
              <a:t>自主</a:t>
            </a:r>
            <a:r>
              <a:rPr kumimoji="0" lang="zh-TW" altLang="en-US" sz="2800" b="1" dirty="0" smtClean="0">
                <a:solidFill>
                  <a:srgbClr val="FF0000"/>
                </a:solidFill>
                <a:latin typeface="+mn-ea"/>
                <a:ea typeface="+mn-ea"/>
              </a:rPr>
              <a:t>行動</a:t>
            </a:r>
            <a:endParaRPr kumimoji="0" lang="en-US" altLang="zh-TW" sz="2800" b="1" dirty="0">
              <a:solidFill>
                <a:srgbClr val="FF0000"/>
              </a:solidFill>
              <a:latin typeface="+mn-ea"/>
              <a:ea typeface="+mn-ea"/>
            </a:endParaRPr>
          </a:p>
          <a:p>
            <a:pPr algn="ctr" eaLnBrk="1" fontAlgn="auto" hangingPunct="1">
              <a:spcBef>
                <a:spcPts val="0"/>
              </a:spcBef>
              <a:spcAft>
                <a:spcPts val="0"/>
              </a:spcAft>
              <a:defRPr/>
            </a:pPr>
            <a:r>
              <a:rPr kumimoji="0" lang="zh-TW" altLang="en-US" sz="2800" b="1" dirty="0">
                <a:solidFill>
                  <a:srgbClr val="FF0000"/>
                </a:solidFill>
                <a:latin typeface="+mn-ea"/>
                <a:ea typeface="+mn-ea"/>
              </a:rPr>
              <a:t>社會</a:t>
            </a:r>
            <a:r>
              <a:rPr kumimoji="0" lang="zh-TW" altLang="en-US" sz="2800" b="1" dirty="0" smtClean="0">
                <a:solidFill>
                  <a:srgbClr val="FF0000"/>
                </a:solidFill>
                <a:latin typeface="+mn-ea"/>
                <a:ea typeface="+mn-ea"/>
              </a:rPr>
              <a:t>參與</a:t>
            </a:r>
            <a:endParaRPr kumimoji="0" lang="en-US" altLang="zh-TW" sz="2800" b="1" dirty="0" smtClean="0">
              <a:solidFill>
                <a:srgbClr val="FF0000"/>
              </a:solidFill>
              <a:latin typeface="+mn-ea"/>
              <a:ea typeface="+mn-ea"/>
            </a:endParaRPr>
          </a:p>
          <a:p>
            <a:pPr algn="ctr" eaLnBrk="1" fontAlgn="auto" hangingPunct="1">
              <a:spcBef>
                <a:spcPts val="0"/>
              </a:spcBef>
              <a:spcAft>
                <a:spcPts val="0"/>
              </a:spcAft>
              <a:defRPr/>
            </a:pPr>
            <a:r>
              <a:rPr kumimoji="0" lang="zh-TW" altLang="en-US" sz="2800" b="1" dirty="0" smtClean="0">
                <a:solidFill>
                  <a:srgbClr val="FF0000"/>
                </a:solidFill>
                <a:latin typeface="+mn-ea"/>
                <a:ea typeface="+mn-ea"/>
              </a:rPr>
              <a:t>溝通互動</a:t>
            </a:r>
            <a:endParaRPr kumimoji="0" lang="en-US" altLang="zh-TW" sz="2800" b="1" dirty="0">
              <a:latin typeface="+mn-ea"/>
              <a:ea typeface="+mn-ea"/>
            </a:endParaRPr>
          </a:p>
          <a:p>
            <a:pPr algn="ctr" eaLnBrk="1" fontAlgn="auto" hangingPunct="1">
              <a:spcBef>
                <a:spcPts val="0"/>
              </a:spcBef>
              <a:spcAft>
                <a:spcPts val="0"/>
              </a:spcAft>
              <a:defRPr/>
            </a:pPr>
            <a:endParaRPr kumimoji="0" lang="en-US" altLang="zh-TW" sz="1400" dirty="0">
              <a:solidFill>
                <a:srgbClr val="FF0000"/>
              </a:solidFill>
              <a:latin typeface="Calibri" pitchFamily="34" charset="0"/>
              <a:ea typeface="微軟正黑體" pitchFamily="34" charset="-120"/>
            </a:endParaRPr>
          </a:p>
          <a:p>
            <a:pPr algn="ctr" eaLnBrk="1" fontAlgn="auto" hangingPunct="1">
              <a:spcBef>
                <a:spcPts val="0"/>
              </a:spcBef>
              <a:spcAft>
                <a:spcPts val="0"/>
              </a:spcAft>
              <a:defRPr/>
            </a:pPr>
            <a:endParaRPr kumimoji="0" lang="zh-TW" altLang="en-US" sz="1400" dirty="0">
              <a:solidFill>
                <a:srgbClr val="FF0000"/>
              </a:solidFill>
              <a:latin typeface="Calibri" pitchFamily="34" charset="0"/>
              <a:ea typeface="微軟正黑體" pitchFamily="34" charset="-120"/>
            </a:endParaRPr>
          </a:p>
        </p:txBody>
      </p:sp>
      <p:sp>
        <p:nvSpPr>
          <p:cNvPr id="5127"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fld id="{CBE27B9C-B668-4A52-B8DE-E48FFCE216F5}" type="slidenum">
              <a:rPr lang="zh-TW" altLang="en-US" sz="1200">
                <a:solidFill>
                  <a:srgbClr val="898989"/>
                </a:solidFill>
                <a:latin typeface="Arial" charset="0"/>
              </a:rPr>
              <a:pPr>
                <a:spcBef>
                  <a:spcPct val="0"/>
                </a:spcBef>
                <a:buFontTx/>
                <a:buNone/>
              </a:pPr>
              <a:t>35</a:t>
            </a:fld>
            <a:endParaRPr lang="zh-TW" altLang="en-US" sz="1200">
              <a:solidFill>
                <a:srgbClr val="898989"/>
              </a:solidFill>
              <a:latin typeface="Arial" charset="0"/>
            </a:endParaRPr>
          </a:p>
        </p:txBody>
      </p:sp>
    </p:spTree>
    <p:extLst>
      <p:ext uri="{BB962C8B-B14F-4D97-AF65-F5344CB8AC3E}">
        <p14:creationId xmlns:p14="http://schemas.microsoft.com/office/powerpoint/2010/main" val="1265090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childTnLst>
                    </p:cTn>
                  </p:par>
                  <p:par>
                    <p:cTn id="11" fill="hold">
                      <p:stCondLst>
                        <p:cond delay="indefinite"/>
                      </p:stCondLst>
                      <p:childTnLst>
                        <p:par>
                          <p:cTn id="12" fill="hold" nodeType="after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0420"/>
                                        </p:tgtEl>
                                        <p:attrNameLst>
                                          <p:attrName>style.visibility</p:attrName>
                                        </p:attrNameLst>
                                      </p:cBhvr>
                                      <p:to>
                                        <p:strVal val="visible"/>
                                      </p:to>
                                    </p:set>
                                    <p:animEffect transition="in" filter="randombar(horizontal)">
                                      <p:cBhvr>
                                        <p:cTn id="15" dur="500"/>
                                        <p:tgtEl>
                                          <p:spTgt spid="60420"/>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0421"/>
                                        </p:tgtEl>
                                        <p:attrNameLst>
                                          <p:attrName>style.visibility</p:attrName>
                                        </p:attrNameLst>
                                      </p:cBhvr>
                                      <p:to>
                                        <p:strVal val="visible"/>
                                      </p:to>
                                    </p:set>
                                    <p:anim calcmode="lin" valueType="num">
                                      <p:cBhvr>
                                        <p:cTn id="20" dur="500" fill="hold"/>
                                        <p:tgtEl>
                                          <p:spTgt spid="60421"/>
                                        </p:tgtEl>
                                        <p:attrNameLst>
                                          <p:attrName>ppt_w</p:attrName>
                                        </p:attrNameLst>
                                      </p:cBhvr>
                                      <p:tavLst>
                                        <p:tav tm="0">
                                          <p:val>
                                            <p:fltVal val="0"/>
                                          </p:val>
                                        </p:tav>
                                        <p:tav tm="100000">
                                          <p:val>
                                            <p:strVal val="#ppt_w"/>
                                          </p:val>
                                        </p:tav>
                                      </p:tavLst>
                                    </p:anim>
                                    <p:anim calcmode="lin" valueType="num">
                                      <p:cBhvr>
                                        <p:cTn id="21" dur="500" fill="hold"/>
                                        <p:tgtEl>
                                          <p:spTgt spid="60421"/>
                                        </p:tgtEl>
                                        <p:attrNameLst>
                                          <p:attrName>ppt_h</p:attrName>
                                        </p:attrNameLst>
                                      </p:cBhvr>
                                      <p:tavLst>
                                        <p:tav tm="0">
                                          <p:val>
                                            <p:fltVal val="0"/>
                                          </p:val>
                                        </p:tav>
                                        <p:tav tm="100000">
                                          <p:val>
                                            <p:strVal val="#ppt_h"/>
                                          </p:val>
                                        </p:tav>
                                      </p:tavLst>
                                    </p:anim>
                                    <p:animEffect transition="in" filter="fade">
                                      <p:cBhvr>
                                        <p:cTn id="22" dur="500"/>
                                        <p:tgtEl>
                                          <p:spTgt spid="6042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0422"/>
                                        </p:tgtEl>
                                        <p:attrNameLst>
                                          <p:attrName>style.visibility</p:attrName>
                                        </p:attrNameLst>
                                      </p:cBhvr>
                                      <p:to>
                                        <p:strVal val="visible"/>
                                      </p:to>
                                    </p:set>
                                    <p:anim calcmode="lin" valueType="num">
                                      <p:cBhvr>
                                        <p:cTn id="27" dur="1000" fill="hold"/>
                                        <p:tgtEl>
                                          <p:spTgt spid="60422"/>
                                        </p:tgtEl>
                                        <p:attrNameLst>
                                          <p:attrName>ppt_w</p:attrName>
                                        </p:attrNameLst>
                                      </p:cBhvr>
                                      <p:tavLst>
                                        <p:tav tm="0">
                                          <p:val>
                                            <p:fltVal val="0"/>
                                          </p:val>
                                        </p:tav>
                                        <p:tav tm="100000">
                                          <p:val>
                                            <p:strVal val="#ppt_w"/>
                                          </p:val>
                                        </p:tav>
                                      </p:tavLst>
                                    </p:anim>
                                    <p:anim calcmode="lin" valueType="num">
                                      <p:cBhvr>
                                        <p:cTn id="28" dur="1000" fill="hold"/>
                                        <p:tgtEl>
                                          <p:spTgt spid="60422"/>
                                        </p:tgtEl>
                                        <p:attrNameLst>
                                          <p:attrName>ppt_h</p:attrName>
                                        </p:attrNameLst>
                                      </p:cBhvr>
                                      <p:tavLst>
                                        <p:tav tm="0">
                                          <p:val>
                                            <p:fltVal val="0"/>
                                          </p:val>
                                        </p:tav>
                                        <p:tav tm="100000">
                                          <p:val>
                                            <p:strVal val="#ppt_h"/>
                                          </p:val>
                                        </p:tav>
                                      </p:tavLst>
                                    </p:anim>
                                    <p:anim calcmode="lin" valueType="num">
                                      <p:cBhvr>
                                        <p:cTn id="29" dur="1000" fill="hold"/>
                                        <p:tgtEl>
                                          <p:spTgt spid="60422"/>
                                        </p:tgtEl>
                                        <p:attrNameLst>
                                          <p:attrName>style.rotation</p:attrName>
                                        </p:attrNameLst>
                                      </p:cBhvr>
                                      <p:tavLst>
                                        <p:tav tm="0">
                                          <p:val>
                                            <p:fltVal val="90"/>
                                          </p:val>
                                        </p:tav>
                                        <p:tav tm="100000">
                                          <p:val>
                                            <p:fltVal val="0"/>
                                          </p:val>
                                        </p:tav>
                                      </p:tavLst>
                                    </p:anim>
                                    <p:animEffect transition="in" filter="fade">
                                      <p:cBhvr>
                                        <p:cTn id="30"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animBg="1"/>
      <p:bldP spid="60421" grpId="0" animBg="1"/>
      <p:bldP spid="604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endParaRPr lang="zh-TW" altLang="en-US" smtClean="0"/>
          </a:p>
        </p:txBody>
      </p:sp>
      <p:sp>
        <p:nvSpPr>
          <p:cNvPr id="11267" name="內容版面配置區 2"/>
          <p:cNvSpPr>
            <a:spLocks noGrp="1"/>
          </p:cNvSpPr>
          <p:nvPr>
            <p:ph idx="1"/>
          </p:nvPr>
        </p:nvSpPr>
        <p:spPr/>
        <p:txBody>
          <a:bodyPr/>
          <a:lstStyle/>
          <a:p>
            <a:endParaRPr lang="zh-TW" altLang="en-US" smtClean="0"/>
          </a:p>
        </p:txBody>
      </p:sp>
      <p:pic>
        <p:nvPicPr>
          <p:cNvPr id="11268" name="Picture 2" descr="C:\Users\grjh284\Desktop\4123815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1113"/>
            <a:ext cx="9202738"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987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395536" y="404664"/>
            <a:ext cx="8229600" cy="1143000"/>
          </a:xfrm>
        </p:spPr>
        <p:txBody>
          <a:bodyPr/>
          <a:lstStyle/>
          <a:p>
            <a:r>
              <a:rPr lang="zh-TW" altLang="zh-TW" smtClean="0"/>
              <a:t>十二年國教課綱中兩項重要改變</a:t>
            </a:r>
            <a:endParaRPr lang="zh-TW" altLang="en-US" smtClean="0"/>
          </a:p>
        </p:txBody>
      </p:sp>
      <p:graphicFrame>
        <p:nvGraphicFramePr>
          <p:cNvPr id="2" name="資料庫圖表 1"/>
          <p:cNvGraphicFramePr/>
          <p:nvPr>
            <p:extLst/>
          </p:nvPr>
        </p:nvGraphicFramePr>
        <p:xfrm>
          <a:off x="1187624" y="2132856"/>
          <a:ext cx="6096000"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內容版面配置區 2"/>
          <p:cNvSpPr txBox="1">
            <a:spLocks/>
          </p:cNvSpPr>
          <p:nvPr/>
        </p:nvSpPr>
        <p:spPr bwMode="auto">
          <a:xfrm>
            <a:off x="7380312" y="2229386"/>
            <a:ext cx="1944216" cy="18592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dirty="0" smtClean="0"/>
              <a:t>一個人適應現在生活與未來挑戰，所應具備的知識、能力、與態度</a:t>
            </a:r>
            <a:endParaRPr lang="en-US" altLang="zh-TW" dirty="0" smtClean="0"/>
          </a:p>
          <a:p>
            <a:pPr marL="0" indent="0">
              <a:buNone/>
            </a:pPr>
            <a:endParaRPr lang="en-US" altLang="zh-TW" dirty="0" smtClean="0"/>
          </a:p>
          <a:p>
            <a:endParaRPr lang="zh-TW" altLang="en-US" dirty="0"/>
          </a:p>
        </p:txBody>
      </p:sp>
      <p:sp>
        <p:nvSpPr>
          <p:cNvPr id="6" name="矩形 5"/>
          <p:cNvSpPr/>
          <p:nvPr/>
        </p:nvSpPr>
        <p:spPr>
          <a:xfrm>
            <a:off x="1043608" y="1706166"/>
            <a:ext cx="3057247" cy="523220"/>
          </a:xfrm>
          <a:prstGeom prst="rect">
            <a:avLst/>
          </a:prstGeom>
        </p:spPr>
        <p:txBody>
          <a:bodyPr wrap="none">
            <a:spAutoFit/>
          </a:bodyPr>
          <a:lstStyle/>
          <a:p>
            <a:r>
              <a:rPr lang="zh-TW" altLang="en-US" sz="2800" dirty="0" smtClean="0"/>
              <a:t>強調</a:t>
            </a:r>
            <a:r>
              <a:rPr lang="zh-TW" altLang="en-US" sz="2800" dirty="0">
                <a:latin typeface="新細明體"/>
              </a:rPr>
              <a:t>「</a:t>
            </a:r>
            <a:r>
              <a:rPr lang="zh-TW" altLang="en-US" sz="2800" b="1" dirty="0">
                <a:solidFill>
                  <a:srgbClr val="FF0000"/>
                </a:solidFill>
              </a:rPr>
              <a:t>我有甚麼</a:t>
            </a:r>
            <a:r>
              <a:rPr lang="zh-TW" altLang="en-US" sz="2800" dirty="0">
                <a:latin typeface="新細明體"/>
              </a:rPr>
              <a:t>」</a:t>
            </a:r>
            <a:endParaRPr lang="en-US" altLang="zh-TW" sz="2800" dirty="0">
              <a:latin typeface="新細明體"/>
            </a:endParaRPr>
          </a:p>
        </p:txBody>
      </p:sp>
      <p:sp>
        <p:nvSpPr>
          <p:cNvPr id="9" name="矩形 8"/>
          <p:cNvSpPr/>
          <p:nvPr/>
        </p:nvSpPr>
        <p:spPr>
          <a:xfrm>
            <a:off x="4499992" y="1706166"/>
            <a:ext cx="3416320" cy="523220"/>
          </a:xfrm>
          <a:prstGeom prst="rect">
            <a:avLst/>
          </a:prstGeom>
        </p:spPr>
        <p:txBody>
          <a:bodyPr wrap="none">
            <a:spAutoFit/>
          </a:bodyPr>
          <a:lstStyle/>
          <a:p>
            <a:r>
              <a:rPr lang="zh-TW" altLang="en-US" sz="2800" dirty="0" smtClean="0"/>
              <a:t>強調</a:t>
            </a:r>
            <a:r>
              <a:rPr lang="zh-TW" altLang="en-US" sz="2800" dirty="0">
                <a:latin typeface="新細明體"/>
              </a:rPr>
              <a:t>「</a:t>
            </a:r>
            <a:r>
              <a:rPr lang="zh-TW" altLang="en-US" sz="2800" b="1" dirty="0" smtClean="0">
                <a:solidFill>
                  <a:srgbClr val="FF0000"/>
                </a:solidFill>
              </a:rPr>
              <a:t>我能怎麼做</a:t>
            </a:r>
            <a:r>
              <a:rPr lang="zh-TW" altLang="en-US" sz="2800" dirty="0" smtClean="0">
                <a:latin typeface="新細明體"/>
              </a:rPr>
              <a:t>」</a:t>
            </a:r>
            <a:endParaRPr lang="en-US" altLang="zh-TW" sz="2800" dirty="0">
              <a:latin typeface="新細明體"/>
            </a:endParaRPr>
          </a:p>
        </p:txBody>
      </p:sp>
      <p:sp>
        <p:nvSpPr>
          <p:cNvPr id="8" name="矩形 7"/>
          <p:cNvSpPr/>
          <p:nvPr/>
        </p:nvSpPr>
        <p:spPr>
          <a:xfrm>
            <a:off x="3910278" y="2945274"/>
            <a:ext cx="695300" cy="1107996"/>
          </a:xfrm>
          <a:prstGeom prst="rect">
            <a:avLst/>
          </a:prstGeom>
        </p:spPr>
        <p:txBody>
          <a:bodyPr wrap="square">
            <a:spAutoFit/>
          </a:bodyPr>
          <a:lstStyle/>
          <a:p>
            <a:r>
              <a:rPr lang="en-US" altLang="zh-TW" sz="6600" dirty="0" smtClean="0">
                <a:solidFill>
                  <a:srgbClr val="FF0000"/>
                </a:solidFill>
              </a:rPr>
              <a:t>&lt;</a:t>
            </a:r>
            <a:endParaRPr lang="en-US" altLang="zh-TW" sz="6600" dirty="0"/>
          </a:p>
        </p:txBody>
      </p:sp>
      <p:sp>
        <p:nvSpPr>
          <p:cNvPr id="11" name="內容版面配置區 2"/>
          <p:cNvSpPr>
            <a:spLocks noGrp="1"/>
          </p:cNvSpPr>
          <p:nvPr>
            <p:ph idx="1"/>
          </p:nvPr>
        </p:nvSpPr>
        <p:spPr>
          <a:xfrm>
            <a:off x="4273624" y="3861048"/>
            <a:ext cx="3106688" cy="2304256"/>
          </a:xfrm>
        </p:spPr>
        <p:txBody>
          <a:bodyPr/>
          <a:lstStyle/>
          <a:p>
            <a:pPr marL="0" indent="0">
              <a:buNone/>
            </a:pPr>
            <a:r>
              <a:rPr lang="zh-TW" altLang="en-US" dirty="0" smtClean="0"/>
              <a:t>彰顯</a:t>
            </a:r>
            <a:endParaRPr lang="en-US" altLang="zh-TW" dirty="0" smtClean="0"/>
          </a:p>
          <a:p>
            <a:pPr marL="0" indent="0">
              <a:buNone/>
            </a:pPr>
            <a:r>
              <a:rPr lang="zh-TW" altLang="en-US" b="1" dirty="0" smtClean="0">
                <a:solidFill>
                  <a:srgbClr val="FF0000"/>
                </a:solidFill>
              </a:rPr>
              <a:t>學習者的主體性</a:t>
            </a:r>
            <a:r>
              <a:rPr lang="zh-TW" altLang="en-US" dirty="0" smtClean="0"/>
              <a:t>重視學習者能</a:t>
            </a:r>
            <a:endParaRPr lang="en-US" altLang="zh-TW" dirty="0" smtClean="0"/>
          </a:p>
          <a:p>
            <a:pPr marL="0" indent="0">
              <a:buNone/>
            </a:pPr>
            <a:r>
              <a:rPr lang="zh-TW" altLang="en-US" dirty="0" smtClean="0"/>
              <a:t>應用所學於</a:t>
            </a:r>
            <a:r>
              <a:rPr lang="zh-TW" altLang="en-US" b="1" dirty="0" smtClean="0">
                <a:solidFill>
                  <a:srgbClr val="FF0000"/>
                </a:solidFill>
              </a:rPr>
              <a:t>生活情境</a:t>
            </a:r>
            <a:r>
              <a:rPr lang="zh-TW" altLang="en-US" dirty="0" smtClean="0"/>
              <a:t>中</a:t>
            </a:r>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39660515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1000"/>
                                        <p:tgtEl>
                                          <p:spTgt spid="11">
                                            <p:txEl>
                                              <p:pRg st="0" end="0"/>
                                            </p:txEl>
                                          </p:spTgt>
                                        </p:tgtEl>
                                      </p:cBhvr>
                                    </p:animEffect>
                                    <p:anim calcmode="lin" valueType="num">
                                      <p:cBhvr>
                                        <p:cTn id="1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1000"/>
                                        <p:tgtEl>
                                          <p:spTgt spid="11">
                                            <p:txEl>
                                              <p:pRg st="1" end="1"/>
                                            </p:txEl>
                                          </p:spTgt>
                                        </p:tgtEl>
                                      </p:cBhvr>
                                    </p:animEffect>
                                    <p:anim calcmode="lin" valueType="num">
                                      <p:cBhvr>
                                        <p:cTn id="2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1000"/>
                                        <p:tgtEl>
                                          <p:spTgt spid="11">
                                            <p:txEl>
                                              <p:pRg st="2" end="2"/>
                                            </p:txEl>
                                          </p:spTgt>
                                        </p:tgtEl>
                                      </p:cBhvr>
                                    </p:animEffect>
                                    <p:anim calcmode="lin" valueType="num">
                                      <p:cBhvr>
                                        <p:cTn id="3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7" grpId="0"/>
      <p:bldP spid="6" grpId="0"/>
      <p:bldP spid="9" grpId="0"/>
      <p:bldP spid="8" grpId="0"/>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395536" y="404664"/>
            <a:ext cx="8229600" cy="1143000"/>
          </a:xfrm>
        </p:spPr>
        <p:txBody>
          <a:bodyPr/>
          <a:lstStyle/>
          <a:p>
            <a:r>
              <a:rPr lang="zh-TW" altLang="zh-TW" smtClean="0"/>
              <a:t>十二年國教課綱中兩項重要改變</a:t>
            </a:r>
            <a:endParaRPr lang="zh-TW" altLang="en-US" smtClean="0"/>
          </a:p>
        </p:txBody>
      </p:sp>
      <p:sp>
        <p:nvSpPr>
          <p:cNvPr id="3" name="內容版面配置區 2"/>
          <p:cNvSpPr>
            <a:spLocks noGrp="1"/>
          </p:cNvSpPr>
          <p:nvPr>
            <p:ph idx="1"/>
          </p:nvPr>
        </p:nvSpPr>
        <p:spPr>
          <a:xfrm>
            <a:off x="4355976" y="4221088"/>
            <a:ext cx="4624586" cy="1080120"/>
          </a:xfrm>
        </p:spPr>
        <p:txBody>
          <a:bodyPr/>
          <a:lstStyle/>
          <a:p>
            <a:pPr marL="0" indent="0">
              <a:lnSpc>
                <a:spcPct val="200000"/>
              </a:lnSpc>
              <a:buNone/>
            </a:pPr>
            <a:r>
              <a:rPr lang="zh-TW" altLang="zh-TW" sz="2800" dirty="0" smtClean="0"/>
              <a:t>（含</a:t>
            </a:r>
            <a:r>
              <a:rPr lang="zh-TW" altLang="zh-TW" sz="2800" u="sng" dirty="0" smtClean="0"/>
              <a:t>學習內容</a:t>
            </a:r>
            <a:r>
              <a:rPr lang="zh-TW" altLang="zh-TW" sz="2800" dirty="0" smtClean="0"/>
              <a:t>與</a:t>
            </a:r>
            <a:r>
              <a:rPr lang="zh-TW" altLang="zh-TW" sz="2800" u="sng" dirty="0" smtClean="0"/>
              <a:t>學習表現</a:t>
            </a:r>
            <a:r>
              <a:rPr lang="zh-TW" altLang="zh-TW" sz="2800" dirty="0" smtClean="0"/>
              <a:t>）</a:t>
            </a:r>
          </a:p>
        </p:txBody>
      </p:sp>
      <p:graphicFrame>
        <p:nvGraphicFramePr>
          <p:cNvPr id="5" name="資料庫圖表 4"/>
          <p:cNvGraphicFramePr/>
          <p:nvPr>
            <p:extLst/>
          </p:nvPr>
        </p:nvGraphicFramePr>
        <p:xfrm>
          <a:off x="1259632" y="2636912"/>
          <a:ext cx="6768752" cy="187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內容版面配置區 2"/>
          <p:cNvSpPr txBox="1">
            <a:spLocks/>
          </p:cNvSpPr>
          <p:nvPr/>
        </p:nvSpPr>
        <p:spPr bwMode="auto">
          <a:xfrm>
            <a:off x="4355976" y="4899806"/>
            <a:ext cx="4624586" cy="1080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buFont typeface="Arial" pitchFamily="34" charset="0"/>
              <a:buNone/>
            </a:pPr>
            <a:r>
              <a:rPr lang="zh-TW" altLang="zh-TW" sz="2800" dirty="0" smtClean="0"/>
              <a:t>（</a:t>
            </a:r>
            <a:r>
              <a:rPr lang="zh-TW" altLang="en-US" sz="2800" dirty="0" smtClean="0"/>
              <a:t> </a:t>
            </a:r>
            <a:r>
              <a:rPr lang="zh-TW" altLang="en-US" sz="2800" b="1" dirty="0" smtClean="0">
                <a:solidFill>
                  <a:srgbClr val="FF0000"/>
                </a:solidFill>
              </a:rPr>
              <a:t>認知內</a:t>
            </a:r>
            <a:r>
              <a:rPr lang="zh-TW" altLang="zh-TW" sz="2800" b="1" dirty="0" smtClean="0">
                <a:solidFill>
                  <a:srgbClr val="FF0000"/>
                </a:solidFill>
              </a:rPr>
              <a:t>容</a:t>
            </a:r>
            <a:r>
              <a:rPr lang="zh-TW" altLang="en-US" sz="2800" b="1" dirty="0" smtClean="0">
                <a:solidFill>
                  <a:srgbClr val="FF0000"/>
                </a:solidFill>
              </a:rPr>
              <a:t>    </a:t>
            </a:r>
            <a:r>
              <a:rPr lang="zh-TW" altLang="zh-TW" sz="2800" dirty="0" smtClean="0"/>
              <a:t>與</a:t>
            </a:r>
            <a:r>
              <a:rPr lang="zh-TW" altLang="en-US" sz="2800" b="1" dirty="0" smtClean="0">
                <a:solidFill>
                  <a:srgbClr val="FF0000"/>
                </a:solidFill>
              </a:rPr>
              <a:t>認知歷程</a:t>
            </a:r>
            <a:r>
              <a:rPr lang="zh-TW" altLang="zh-TW" sz="2800" dirty="0" smtClean="0"/>
              <a:t>）</a:t>
            </a:r>
          </a:p>
        </p:txBody>
      </p:sp>
      <p:sp>
        <p:nvSpPr>
          <p:cNvPr id="7" name="內容版面配置區 2"/>
          <p:cNvSpPr txBox="1">
            <a:spLocks/>
          </p:cNvSpPr>
          <p:nvPr/>
        </p:nvSpPr>
        <p:spPr bwMode="auto">
          <a:xfrm>
            <a:off x="971600" y="4221088"/>
            <a:ext cx="3706266" cy="1080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buFont typeface="Arial" pitchFamily="34" charset="0"/>
              <a:buNone/>
            </a:pPr>
            <a:r>
              <a:rPr lang="zh-TW" altLang="en-US" sz="2800" dirty="0" smtClean="0"/>
              <a:t>學生所要達到的能力</a:t>
            </a:r>
            <a:endParaRPr lang="zh-TW" altLang="zh-TW" sz="2800" dirty="0" smtClean="0"/>
          </a:p>
        </p:txBody>
      </p:sp>
    </p:spTree>
    <p:extLst>
      <p:ext uri="{BB962C8B-B14F-4D97-AF65-F5344CB8AC3E}">
        <p14:creationId xmlns:p14="http://schemas.microsoft.com/office/powerpoint/2010/main" val="3529544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做一件事，了解為什麼是重要的。</a:t>
            </a:r>
            <a:endParaRPr lang="en-US" altLang="zh-TW" dirty="0">
              <a:solidFill>
                <a:srgbClr val="FF9900"/>
              </a:solidFill>
              <a:latin typeface="標楷體" panose="03000509000000000000" pitchFamily="65" charset="-120"/>
              <a:ea typeface="標楷體" panose="03000509000000000000" pitchFamily="65" charset="-120"/>
              <a:cs typeface="Times New Roman" pitchFamily="18" charset="0"/>
            </a:endParaRPr>
          </a:p>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3</a:t>
            </a:fld>
            <a:endParaRPr lang="en-US" altLang="zh-TW">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彈性學習課程</a:t>
            </a:r>
            <a:endParaRPr lang="zh-TW" altLang="en-US" dirty="0"/>
          </a:p>
        </p:txBody>
      </p:sp>
      <p:sp>
        <p:nvSpPr>
          <p:cNvPr id="3" name="內容版面配置區 2"/>
          <p:cNvSpPr>
            <a:spLocks noGrp="1"/>
          </p:cNvSpPr>
          <p:nvPr>
            <p:ph idx="1"/>
          </p:nvPr>
        </p:nvSpPr>
        <p:spPr>
          <a:xfrm>
            <a:off x="467544" y="1412777"/>
            <a:ext cx="8229600" cy="1656184"/>
          </a:xfrm>
        </p:spPr>
        <p:txBody>
          <a:bodyPr/>
          <a:lstStyle/>
          <a:p>
            <a:r>
              <a:rPr lang="zh-TW" altLang="en-US" dirty="0" smtClean="0"/>
              <a:t>教師可運用教學專業與社區資源，發展     </a:t>
            </a:r>
            <a:r>
              <a:rPr lang="zh-TW" altLang="en-US" b="1" dirty="0" smtClean="0">
                <a:solidFill>
                  <a:srgbClr val="FF0000"/>
                </a:solidFill>
              </a:rPr>
              <a:t>學校本位課程</a:t>
            </a:r>
            <a:r>
              <a:rPr lang="zh-TW" altLang="en-US" dirty="0" smtClean="0"/>
              <a:t>，以在真實生活中應用所學，解決問題。</a:t>
            </a:r>
            <a:endParaRPr lang="en-US" altLang="zh-TW" dirty="0" smtClean="0"/>
          </a:p>
        </p:txBody>
      </p:sp>
      <p:sp>
        <p:nvSpPr>
          <p:cNvPr id="4" name="投影片編號版面配置區 3"/>
          <p:cNvSpPr>
            <a:spLocks noGrp="1"/>
          </p:cNvSpPr>
          <p:nvPr>
            <p:ph type="sldNum" sz="quarter" idx="12"/>
          </p:nvPr>
        </p:nvSpPr>
        <p:spPr/>
        <p:txBody>
          <a:bodyPr/>
          <a:lstStyle/>
          <a:p>
            <a:pPr>
              <a:defRPr/>
            </a:pPr>
            <a:fld id="{9C43862D-E695-4545-88C2-9979944A62DB}" type="slidenum">
              <a:rPr lang="zh-TW" altLang="en-US" smtClean="0">
                <a:solidFill>
                  <a:prstClr val="black">
                    <a:tint val="75000"/>
                  </a:prstClr>
                </a:solidFill>
              </a:rPr>
              <a:pPr>
                <a:defRPr/>
              </a:pPr>
              <a:t>39</a:t>
            </a:fld>
            <a:endParaRPr lang="zh-TW" altLang="en-US">
              <a:solidFill>
                <a:prstClr val="black">
                  <a:tint val="75000"/>
                </a:prstClr>
              </a:solidFill>
            </a:endParaRPr>
          </a:p>
        </p:txBody>
      </p:sp>
      <p:graphicFrame>
        <p:nvGraphicFramePr>
          <p:cNvPr id="5" name="資料庫圖表 4"/>
          <p:cNvGraphicFramePr/>
          <p:nvPr>
            <p:extLst/>
          </p:nvPr>
        </p:nvGraphicFramePr>
        <p:xfrm>
          <a:off x="0" y="2708920"/>
          <a:ext cx="9144000" cy="4149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56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課程理念</a:t>
            </a:r>
          </a:p>
        </p:txBody>
      </p:sp>
      <p:graphicFrame>
        <p:nvGraphicFramePr>
          <p:cNvPr id="2" name="資料庫圖表 1"/>
          <p:cNvGraphicFramePr/>
          <p:nvPr>
            <p:extLst/>
          </p:nvPr>
        </p:nvGraphicFramePr>
        <p:xfrm>
          <a:off x="-15974" y="1124744"/>
          <a:ext cx="9113977"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263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課程架構</a:t>
            </a:r>
          </a:p>
        </p:txBody>
      </p:sp>
      <p:graphicFrame>
        <p:nvGraphicFramePr>
          <p:cNvPr id="2" name="資料庫圖表 1"/>
          <p:cNvGraphicFramePr/>
          <p:nvPr>
            <p:extLst/>
          </p:nvPr>
        </p:nvGraphicFramePr>
        <p:xfrm>
          <a:off x="-324544" y="1268760"/>
          <a:ext cx="10009112"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4308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課程規劃</a:t>
            </a:r>
          </a:p>
        </p:txBody>
      </p:sp>
      <p:graphicFrame>
        <p:nvGraphicFramePr>
          <p:cNvPr id="2" name="資料庫圖表 1"/>
          <p:cNvGraphicFramePr/>
          <p:nvPr>
            <p:extLst/>
          </p:nvPr>
        </p:nvGraphicFramePr>
        <p:xfrm>
          <a:off x="0" y="1556792"/>
          <a:ext cx="9113977"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913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領域名稱與內容調整</a:t>
            </a:r>
          </a:p>
        </p:txBody>
      </p:sp>
      <p:graphicFrame>
        <p:nvGraphicFramePr>
          <p:cNvPr id="2" name="資料庫圖表 1"/>
          <p:cNvGraphicFramePr/>
          <p:nvPr>
            <p:extLst/>
          </p:nvPr>
        </p:nvGraphicFramePr>
        <p:xfrm>
          <a:off x="-252536" y="1556792"/>
          <a:ext cx="9113977"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0330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領域名稱與內容調整</a:t>
            </a:r>
          </a:p>
        </p:txBody>
      </p:sp>
      <p:graphicFrame>
        <p:nvGraphicFramePr>
          <p:cNvPr id="2" name="資料庫圖表 1"/>
          <p:cNvGraphicFramePr/>
          <p:nvPr>
            <p:extLst/>
          </p:nvPr>
        </p:nvGraphicFramePr>
        <p:xfrm>
          <a:off x="-468560" y="1412776"/>
          <a:ext cx="10297144"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9557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領域學習節數調整</a:t>
            </a:r>
          </a:p>
        </p:txBody>
      </p:sp>
      <p:graphicFrame>
        <p:nvGraphicFramePr>
          <p:cNvPr id="2" name="資料庫圖表 1"/>
          <p:cNvGraphicFramePr/>
          <p:nvPr>
            <p:extLst/>
          </p:nvPr>
        </p:nvGraphicFramePr>
        <p:xfrm>
          <a:off x="-540568" y="1412776"/>
          <a:ext cx="10297144"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5"/>
          <p:cNvSpPr txBox="1">
            <a:spLocks noChangeArrowheads="1"/>
          </p:cNvSpPr>
          <p:nvPr/>
        </p:nvSpPr>
        <p:spPr bwMode="auto">
          <a:xfrm>
            <a:off x="561975" y="6021388"/>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en-US" altLang="zh-TW" b="1" dirty="0">
                <a:latin typeface="標楷體" pitchFamily="65" charset="-120"/>
                <a:ea typeface="標楷體" pitchFamily="65" charset="-120"/>
                <a:hlinkClick r:id="rId8" action="ppaction://hlinkfile"/>
              </a:rPr>
              <a:t>※</a:t>
            </a:r>
            <a:r>
              <a:rPr kumimoji="0" lang="zh-TW" altLang="en-US" b="1" dirty="0">
                <a:latin typeface="標楷體" pitchFamily="65" charset="-120"/>
                <a:ea typeface="標楷體" pitchFamily="65" charset="-120"/>
              </a:rPr>
              <a:t>學習總節數不變</a:t>
            </a:r>
          </a:p>
        </p:txBody>
      </p:sp>
    </p:spTree>
    <p:extLst>
      <p:ext uri="{BB962C8B-B14F-4D97-AF65-F5344CB8AC3E}">
        <p14:creationId xmlns:p14="http://schemas.microsoft.com/office/powerpoint/2010/main" val="3004562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領域學習節數調整</a:t>
            </a:r>
          </a:p>
        </p:txBody>
      </p:sp>
      <p:graphicFrame>
        <p:nvGraphicFramePr>
          <p:cNvPr id="2" name="資料庫圖表 1"/>
          <p:cNvGraphicFramePr/>
          <p:nvPr>
            <p:extLst/>
          </p:nvPr>
        </p:nvGraphicFramePr>
        <p:xfrm>
          <a:off x="-252536" y="1700808"/>
          <a:ext cx="9756576" cy="5336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41" name="文字方塊 5"/>
          <p:cNvSpPr txBox="1">
            <a:spLocks noChangeArrowheads="1"/>
          </p:cNvSpPr>
          <p:nvPr/>
        </p:nvSpPr>
        <p:spPr bwMode="auto">
          <a:xfrm>
            <a:off x="561975" y="6021388"/>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en-US" altLang="zh-TW" b="1" dirty="0">
                <a:latin typeface="標楷體" pitchFamily="65" charset="-120"/>
                <a:ea typeface="標楷體" pitchFamily="65" charset="-120"/>
                <a:hlinkClick r:id="rId8" action="ppaction://hlinkfile"/>
              </a:rPr>
              <a:t>※</a:t>
            </a:r>
            <a:r>
              <a:rPr kumimoji="0" lang="zh-TW" altLang="en-US" b="1" dirty="0">
                <a:latin typeface="標楷體" pitchFamily="65" charset="-120"/>
                <a:ea typeface="標楷體" pitchFamily="65" charset="-120"/>
              </a:rPr>
              <a:t>學習總節數不變</a:t>
            </a:r>
          </a:p>
        </p:txBody>
      </p:sp>
    </p:spTree>
    <p:extLst>
      <p:ext uri="{BB962C8B-B14F-4D97-AF65-F5344CB8AC3E}">
        <p14:creationId xmlns:p14="http://schemas.microsoft.com/office/powerpoint/2010/main" val="9075595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領域學習節數調整</a:t>
            </a:r>
          </a:p>
        </p:txBody>
      </p:sp>
      <p:sp>
        <p:nvSpPr>
          <p:cNvPr id="9241" name="文字方塊 5"/>
          <p:cNvSpPr txBox="1">
            <a:spLocks noChangeArrowheads="1"/>
          </p:cNvSpPr>
          <p:nvPr/>
        </p:nvSpPr>
        <p:spPr bwMode="auto">
          <a:xfrm>
            <a:off x="561975" y="6021388"/>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en-US" altLang="zh-TW" b="1">
                <a:latin typeface="標楷體" pitchFamily="65" charset="-120"/>
                <a:ea typeface="標楷體" pitchFamily="65" charset="-120"/>
                <a:hlinkClick r:id="rId3" action="ppaction://hlinkfile"/>
              </a:rPr>
              <a:t>※</a:t>
            </a:r>
            <a:r>
              <a:rPr kumimoji="0" lang="zh-TW" altLang="en-US" b="1">
                <a:latin typeface="標楷體" pitchFamily="65" charset="-120"/>
                <a:ea typeface="標楷體" pitchFamily="65" charset="-120"/>
              </a:rPr>
              <a:t>學習總節數不變</a:t>
            </a:r>
          </a:p>
        </p:txBody>
      </p:sp>
      <p:graphicFrame>
        <p:nvGraphicFramePr>
          <p:cNvPr id="2" name="資料庫圖表 1"/>
          <p:cNvGraphicFramePr/>
          <p:nvPr>
            <p:extLst/>
          </p:nvPr>
        </p:nvGraphicFramePr>
        <p:xfrm>
          <a:off x="-324544" y="1268760"/>
          <a:ext cx="9756576" cy="5336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95613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357188" y="274638"/>
            <a:ext cx="8329612" cy="796925"/>
          </a:xfrm>
        </p:spPr>
        <p:txBody>
          <a:bodyPr>
            <a:normAutofit fontScale="90000"/>
          </a:bodyPr>
          <a:lstStyle/>
          <a:p>
            <a:r>
              <a:rPr lang="zh-TW" altLang="zh-TW" sz="3600" dirty="0" smtClean="0">
                <a:latin typeface="標楷體" pitchFamily="65" charset="-120"/>
                <a:ea typeface="標楷體" pitchFamily="65" charset="-120"/>
              </a:rPr>
              <a:t>九年一貫</a:t>
            </a:r>
            <a:r>
              <a:rPr lang="en-US" altLang="zh-TW" sz="3600" dirty="0" smtClean="0">
                <a:latin typeface="標楷體" pitchFamily="65" charset="-120"/>
                <a:ea typeface="標楷體" pitchFamily="65" charset="-120"/>
              </a:rPr>
              <a:t>vs</a:t>
            </a:r>
            <a:r>
              <a:rPr lang="zh-TW" altLang="zh-TW" sz="3600" dirty="0" smtClean="0">
                <a:latin typeface="標楷體" pitchFamily="65" charset="-120"/>
                <a:ea typeface="標楷體" pitchFamily="65" charset="-120"/>
              </a:rPr>
              <a:t>十二年國教</a:t>
            </a:r>
            <a:r>
              <a:rPr lang="zh-TW" altLang="en-US" sz="3600" dirty="0">
                <a:latin typeface="標楷體" pitchFamily="65" charset="-120"/>
                <a:ea typeface="標楷體" pitchFamily="65" charset="-120"/>
              </a:rPr>
              <a:t>之</a:t>
            </a:r>
            <a:r>
              <a:rPr lang="zh-TW" altLang="en-US" sz="3600" dirty="0" smtClean="0">
                <a:latin typeface="標楷體" pitchFamily="65" charset="-120"/>
                <a:ea typeface="標楷體" pitchFamily="65" charset="-120"/>
              </a:rPr>
              <a:t>比較</a:t>
            </a:r>
            <a:r>
              <a:rPr lang="en-US" altLang="zh-TW" sz="3600" dirty="0" smtClean="0">
                <a:latin typeface="標楷體" pitchFamily="65" charset="-120"/>
                <a:ea typeface="標楷體" pitchFamily="65" charset="-120"/>
              </a:rPr>
              <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實施要點</a:t>
            </a:r>
          </a:p>
        </p:txBody>
      </p:sp>
      <p:graphicFrame>
        <p:nvGraphicFramePr>
          <p:cNvPr id="2" name="資料庫圖表 1"/>
          <p:cNvGraphicFramePr/>
          <p:nvPr>
            <p:extLst/>
          </p:nvPr>
        </p:nvGraphicFramePr>
        <p:xfrm>
          <a:off x="-756592" y="1412776"/>
          <a:ext cx="10225136"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571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終於看到一線曙光，</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4</a:t>
            </a:fld>
            <a:endParaRPr lang="en-US" altLang="zh-TW"/>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p:txBody>
          <a:bodyPr/>
          <a:lstStyle/>
          <a:p>
            <a:endParaRPr lang="zh-TW" altLang="en-US" smtClean="0"/>
          </a:p>
        </p:txBody>
      </p:sp>
      <p:graphicFrame>
        <p:nvGraphicFramePr>
          <p:cNvPr id="5" name="表格 4"/>
          <p:cNvGraphicFramePr>
            <a:graphicFrameLocks noGrp="1"/>
          </p:cNvGraphicFramePr>
          <p:nvPr>
            <p:extLst/>
          </p:nvPr>
        </p:nvGraphicFramePr>
        <p:xfrm>
          <a:off x="1" y="1268760"/>
          <a:ext cx="9144000" cy="3960439"/>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564856">
                <a:tc>
                  <a:txBody>
                    <a:bodyPr/>
                    <a:lstStyle/>
                    <a:p>
                      <a:endParaRPr lang="zh-TW" altLang="en-US" sz="2200" dirty="0"/>
                    </a:p>
                  </a:txBody>
                  <a:tcPr marT="54864" marB="54864"/>
                </a:tc>
                <a:tc>
                  <a:txBody>
                    <a:bodyPr/>
                    <a:lstStyle/>
                    <a:p>
                      <a:r>
                        <a:rPr lang="zh-TW" altLang="en-US" sz="2200" dirty="0" smtClean="0"/>
                        <a:t>國小（一）</a:t>
                      </a:r>
                      <a:endParaRPr lang="zh-TW" altLang="en-US" sz="2200" dirty="0"/>
                    </a:p>
                  </a:txBody>
                  <a:tcPr marT="54864" marB="54864"/>
                </a:tc>
                <a:tc>
                  <a:txBody>
                    <a:bodyPr/>
                    <a:lstStyle/>
                    <a:p>
                      <a:r>
                        <a:rPr lang="zh-TW" altLang="en-US" sz="2200" dirty="0" smtClean="0"/>
                        <a:t>國小（二）</a:t>
                      </a:r>
                      <a:endParaRPr lang="zh-TW" altLang="en-US" sz="2200" dirty="0"/>
                    </a:p>
                  </a:txBody>
                  <a:tcPr marT="54864" marB="54864"/>
                </a:tc>
                <a:tc>
                  <a:txBody>
                    <a:bodyPr/>
                    <a:lstStyle/>
                    <a:p>
                      <a:r>
                        <a:rPr lang="zh-TW" altLang="en-US" sz="2200" dirty="0" smtClean="0"/>
                        <a:t>國小（三）</a:t>
                      </a:r>
                      <a:endParaRPr lang="zh-TW" altLang="en-US" sz="2200" dirty="0"/>
                    </a:p>
                  </a:txBody>
                  <a:tcPr marT="54864" marB="54864"/>
                </a:tc>
                <a:tc>
                  <a:txBody>
                    <a:bodyPr/>
                    <a:lstStyle/>
                    <a:p>
                      <a:r>
                        <a:rPr lang="zh-TW" altLang="en-US" sz="2200" dirty="0" smtClean="0"/>
                        <a:t>國中（四）</a:t>
                      </a:r>
                      <a:endParaRPr lang="zh-TW" altLang="en-US" sz="2200" dirty="0"/>
                    </a:p>
                  </a:txBody>
                  <a:tcPr marT="54864" marB="54864"/>
                </a:tc>
              </a:tr>
              <a:tr h="877510">
                <a:tc>
                  <a:txBody>
                    <a:bodyPr/>
                    <a:lstStyle/>
                    <a:p>
                      <a:pPr algn="ctr"/>
                      <a:r>
                        <a:rPr lang="zh-TW" altLang="en-US" sz="2400" dirty="0" smtClean="0">
                          <a:latin typeface="微軟正黑體" pitchFamily="34" charset="-120"/>
                          <a:ea typeface="微軟正黑體" pitchFamily="34" charset="-120"/>
                        </a:rPr>
                        <a:t>領域學習</a:t>
                      </a:r>
                      <a:r>
                        <a:rPr lang="en-US" altLang="zh-TW" sz="2400" dirty="0" smtClean="0">
                          <a:latin typeface="微軟正黑體" pitchFamily="34" charset="-120"/>
                          <a:ea typeface="微軟正黑體" pitchFamily="34" charset="-120"/>
                        </a:rPr>
                        <a:t/>
                      </a:r>
                      <a:br>
                        <a:rPr lang="en-US" altLang="zh-TW" sz="2400" dirty="0" smtClean="0">
                          <a:latin typeface="微軟正黑體" pitchFamily="34" charset="-120"/>
                          <a:ea typeface="微軟正黑體" pitchFamily="34" charset="-120"/>
                        </a:rPr>
                      </a:br>
                      <a:r>
                        <a:rPr lang="zh-TW" altLang="en-US" sz="2400" dirty="0" smtClean="0">
                          <a:latin typeface="微軟正黑體" pitchFamily="34" charset="-120"/>
                          <a:ea typeface="微軟正黑體" pitchFamily="34" charset="-120"/>
                        </a:rPr>
                        <a:t>時數</a:t>
                      </a:r>
                      <a:endParaRPr lang="zh-TW" altLang="en-US" sz="2400" dirty="0">
                        <a:latin typeface="微軟正黑體" pitchFamily="34" charset="-120"/>
                        <a:ea typeface="微軟正黑體"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20</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25</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26</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29</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r>
              <a:tr h="877510">
                <a:tc>
                  <a:txBody>
                    <a:bodyPr/>
                    <a:lstStyle/>
                    <a:p>
                      <a:pPr algn="ctr"/>
                      <a:r>
                        <a:rPr lang="zh-TW" altLang="en-US" sz="2400" b="1" dirty="0" smtClean="0">
                          <a:solidFill>
                            <a:srgbClr val="FF0000"/>
                          </a:solidFill>
                          <a:latin typeface="微軟正黑體" pitchFamily="34" charset="-120"/>
                          <a:ea typeface="微軟正黑體" pitchFamily="34" charset="-120"/>
                        </a:rPr>
                        <a:t>彈性學習</a:t>
                      </a:r>
                      <a:r>
                        <a:rPr lang="en-US" altLang="zh-TW" sz="2400" b="1" dirty="0" smtClean="0">
                          <a:solidFill>
                            <a:srgbClr val="FF0000"/>
                          </a:solidFill>
                          <a:latin typeface="微軟正黑體" pitchFamily="34" charset="-120"/>
                          <a:ea typeface="微軟正黑體" pitchFamily="34" charset="-120"/>
                        </a:rPr>
                        <a:t/>
                      </a:r>
                      <a:br>
                        <a:rPr lang="en-US" altLang="zh-TW" sz="2400" b="1" dirty="0" smtClean="0">
                          <a:solidFill>
                            <a:srgbClr val="FF0000"/>
                          </a:solidFill>
                          <a:latin typeface="微軟正黑體" pitchFamily="34" charset="-120"/>
                          <a:ea typeface="微軟正黑體" pitchFamily="34" charset="-120"/>
                        </a:rPr>
                      </a:br>
                      <a:r>
                        <a:rPr lang="zh-TW" altLang="en-US" sz="2400" b="1" dirty="0" smtClean="0">
                          <a:solidFill>
                            <a:srgbClr val="FF0000"/>
                          </a:solidFill>
                          <a:latin typeface="微軟正黑體" pitchFamily="34" charset="-120"/>
                          <a:ea typeface="微軟正黑體" pitchFamily="34" charset="-120"/>
                        </a:rPr>
                        <a:t>課程</a:t>
                      </a:r>
                      <a:endParaRPr lang="zh-TW" altLang="en-US" sz="2400" b="1" dirty="0">
                        <a:solidFill>
                          <a:srgbClr val="FF0000"/>
                        </a:solidFill>
                        <a:latin typeface="微軟正黑體" pitchFamily="34" charset="-120"/>
                        <a:ea typeface="微軟正黑體" pitchFamily="34" charset="-120"/>
                      </a:endParaRPr>
                    </a:p>
                  </a:txBody>
                  <a:tcPr marT="54864" marB="54864"/>
                </a:tc>
                <a:tc>
                  <a:txBody>
                    <a:bodyPr/>
                    <a:lstStyle/>
                    <a:p>
                      <a:pPr algn="ctr"/>
                      <a:r>
                        <a:rPr lang="en-US" altLang="zh-TW" sz="4800" dirty="0" smtClean="0">
                          <a:solidFill>
                            <a:srgbClr val="FF0000"/>
                          </a:solidFill>
                          <a:latin typeface="Arial Unicode MS" pitchFamily="34" charset="-120"/>
                          <a:ea typeface="Arial Unicode MS" pitchFamily="34" charset="-120"/>
                          <a:cs typeface="Arial Unicode MS" pitchFamily="34" charset="-120"/>
                        </a:rPr>
                        <a:t>2-4</a:t>
                      </a:r>
                      <a:endParaRPr lang="zh-TW" altLang="en-US" sz="4800" dirty="0">
                        <a:solidFill>
                          <a:srgbClr val="FF000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FF0000"/>
                          </a:solidFill>
                          <a:latin typeface="Arial Unicode MS" pitchFamily="34" charset="-120"/>
                          <a:ea typeface="Arial Unicode MS" pitchFamily="34" charset="-120"/>
                          <a:cs typeface="Arial Unicode MS" pitchFamily="34" charset="-120"/>
                        </a:rPr>
                        <a:t>3-6</a:t>
                      </a:r>
                      <a:endParaRPr lang="zh-TW" altLang="en-US" sz="4800" dirty="0">
                        <a:solidFill>
                          <a:srgbClr val="FF000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FF0000"/>
                          </a:solidFill>
                          <a:latin typeface="Arial Unicode MS" pitchFamily="34" charset="-120"/>
                          <a:ea typeface="Arial Unicode MS" pitchFamily="34" charset="-120"/>
                          <a:cs typeface="Arial Unicode MS" pitchFamily="34" charset="-120"/>
                        </a:rPr>
                        <a:t>4-7</a:t>
                      </a:r>
                      <a:endParaRPr lang="zh-TW" altLang="en-US" sz="4800" dirty="0">
                        <a:solidFill>
                          <a:srgbClr val="FF000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FF0000"/>
                          </a:solidFill>
                          <a:latin typeface="Arial Unicode MS" pitchFamily="34" charset="-120"/>
                          <a:ea typeface="Arial Unicode MS" pitchFamily="34" charset="-120"/>
                          <a:cs typeface="Arial Unicode MS" pitchFamily="34" charset="-120"/>
                        </a:rPr>
                        <a:t>3-6</a:t>
                      </a:r>
                      <a:endParaRPr lang="zh-TW" altLang="en-US" sz="4800" dirty="0">
                        <a:solidFill>
                          <a:srgbClr val="FF0000"/>
                        </a:solidFill>
                        <a:latin typeface="Arial Unicode MS" pitchFamily="34" charset="-120"/>
                        <a:ea typeface="Arial Unicode MS" pitchFamily="34" charset="-120"/>
                        <a:cs typeface="Arial Unicode MS" pitchFamily="34" charset="-120"/>
                      </a:endParaRPr>
                    </a:p>
                  </a:txBody>
                  <a:tcPr marT="54864" marB="54864"/>
                </a:tc>
              </a:tr>
              <a:tr h="1640563">
                <a:tc>
                  <a:txBody>
                    <a:bodyPr/>
                    <a:lstStyle/>
                    <a:p>
                      <a:pPr algn="ctr"/>
                      <a:r>
                        <a:rPr lang="zh-TW" altLang="en-US" sz="2400" dirty="0" smtClean="0">
                          <a:latin typeface="微軟正黑體" pitchFamily="34" charset="-120"/>
                          <a:ea typeface="微軟正黑體" pitchFamily="34" charset="-120"/>
                        </a:rPr>
                        <a:t>學習總節數</a:t>
                      </a:r>
                      <a:endParaRPr lang="zh-TW" altLang="en-US" sz="2400" dirty="0">
                        <a:latin typeface="微軟正黑體" pitchFamily="34" charset="-120"/>
                        <a:ea typeface="微軟正黑體"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22-24</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28-31</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30-33</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c>
                  <a:txBody>
                    <a:bodyPr/>
                    <a:lstStyle/>
                    <a:p>
                      <a:pPr algn="ctr"/>
                      <a:r>
                        <a:rPr lang="en-US" altLang="zh-TW" sz="4800" dirty="0" smtClean="0">
                          <a:solidFill>
                            <a:srgbClr val="7030A0"/>
                          </a:solidFill>
                          <a:latin typeface="Arial Unicode MS" pitchFamily="34" charset="-120"/>
                          <a:ea typeface="Arial Unicode MS" pitchFamily="34" charset="-120"/>
                          <a:cs typeface="Arial Unicode MS" pitchFamily="34" charset="-120"/>
                        </a:rPr>
                        <a:t>32-35</a:t>
                      </a:r>
                      <a:endParaRPr lang="zh-TW" altLang="en-US" sz="4800" dirty="0">
                        <a:solidFill>
                          <a:srgbClr val="7030A0"/>
                        </a:solidFill>
                        <a:latin typeface="Arial Unicode MS" pitchFamily="34" charset="-120"/>
                        <a:ea typeface="Arial Unicode MS" pitchFamily="34" charset="-120"/>
                        <a:cs typeface="Arial Unicode MS" pitchFamily="34" charset="-120"/>
                      </a:endParaRPr>
                    </a:p>
                  </a:txBody>
                  <a:tcPr marT="54864" marB="54864"/>
                </a:tc>
              </a:tr>
            </a:tbl>
          </a:graphicData>
        </a:graphic>
      </p:graphicFrame>
    </p:spTree>
    <p:extLst>
      <p:ext uri="{BB962C8B-B14F-4D97-AF65-F5344CB8AC3E}">
        <p14:creationId xmlns:p14="http://schemas.microsoft.com/office/powerpoint/2010/main" val="668537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50</a:t>
            </a:fld>
            <a:endParaRPr lang="en-US" altLang="zh-TW">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extLst>
              <p:ext uri="{D42A27DB-BD31-4B8C-83A1-F6EECF244321}">
                <p14:modId xmlns:p14="http://schemas.microsoft.com/office/powerpoint/2010/main" val="3414170744"/>
              </p:ext>
            </p:extLst>
          </p:nvPr>
        </p:nvGraphicFramePr>
        <p:xfrm>
          <a:off x="142875" y="765175"/>
          <a:ext cx="8677275" cy="6035525"/>
        </p:xfrm>
        <a:graphic>
          <a:graphicData uri="http://schemas.openxmlformats.org/drawingml/2006/table">
            <a:tbl>
              <a:tblPr/>
              <a:tblGrid>
                <a:gridCol w="1404938">
                  <a:extLst>
                    <a:ext uri="{9D8B030D-6E8A-4147-A177-3AD203B41FA5}">
                      <a16:colId xmlns="" xmlns:a16="http://schemas.microsoft.com/office/drawing/2014/main" val="20000"/>
                    </a:ext>
                  </a:extLst>
                </a:gridCol>
                <a:gridCol w="1439862">
                  <a:extLst>
                    <a:ext uri="{9D8B030D-6E8A-4147-A177-3AD203B41FA5}">
                      <a16:colId xmlns="" xmlns:a16="http://schemas.microsoft.com/office/drawing/2014/main" val="20001"/>
                    </a:ext>
                  </a:extLst>
                </a:gridCol>
                <a:gridCol w="2952750">
                  <a:extLst>
                    <a:ext uri="{9D8B030D-6E8A-4147-A177-3AD203B41FA5}">
                      <a16:colId xmlns="" xmlns:a16="http://schemas.microsoft.com/office/drawing/2014/main" val="20002"/>
                    </a:ext>
                  </a:extLst>
                </a:gridCol>
                <a:gridCol w="2879725">
                  <a:extLst>
                    <a:ext uri="{9D8B030D-6E8A-4147-A177-3AD203B41FA5}">
                      <a16:colId xmlns="" xmlns:a16="http://schemas.microsoft.com/office/drawing/2014/main" val="20003"/>
                    </a:ext>
                  </a:extLst>
                </a:gridCol>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extLst>
                  <a:ext uri="{0D108BD9-81ED-4DB2-BD59-A6C34878D82A}">
                    <a16:rowId xmlns="" xmlns:a16="http://schemas.microsoft.com/office/drawing/2014/main" val="10000"/>
                  </a:ext>
                </a:extLst>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以「週」為</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單位排課</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針對每週一節課之科目</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七年級單週兩節社會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雙週兩節視覺藝術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以「學期」為單位排課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 （</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上學期每週兩節社會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下學期每週兩節視覺藝術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2"/>
                  </a:ext>
                </a:extLst>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領域內</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跨科整合</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針對第四學習階段含數個科目之領域</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分科教學</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各一節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視覺與表演藝術合科共</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音樂分科教學各一節</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七年級視覺藝術兩節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跨領域統整</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統整節數不得超過領域總節數</a:t>
                      </a:r>
                      <a:r>
                        <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⅕</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並可進行協同教學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藝術領域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音樂各一節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科學之美（跨科統整自然科學與美術</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5"/>
                  </a:ext>
                </a:extLst>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跨階段</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彈性開課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第二階段增一節彈性時數</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第三階段則減一節彈性時數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零</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一加二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）課程類型</a:t>
            </a: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51</a:t>
            </a:fld>
            <a:endParaRPr lang="en-US" altLang="zh-TW">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cstate="print"/>
          <a:stretch>
            <a:fillRect/>
          </a:stretch>
        </p:blipFill>
        <p:spPr>
          <a:xfrm>
            <a:off x="689542" y="953007"/>
            <a:ext cx="7382896" cy="749873"/>
          </a:xfrm>
          <a:prstGeom prst="rect">
            <a:avLst/>
          </a:prstGeom>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lum bright="70000" contrast="-70000"/>
          </a:blip>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多元適性</a:t>
            </a:r>
            <a:r>
              <a:rPr lang="en-US" sz="4000" b="1" dirty="0" err="1">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（彈性學習）</a:t>
            </a:r>
            <a:r>
              <a:rPr lang="en-US" sz="4000" b="1" dirty="0" err="1">
                <a:solidFill>
                  <a:srgbClr val="0000FF"/>
                </a:solidFill>
                <a:latin typeface="標楷體" pitchFamily="65" charset="-120"/>
                <a:ea typeface="標楷體" pitchFamily="65" charset="-120"/>
                <a:cs typeface="Calibri" pitchFamily="34" charset="0"/>
                <a:sym typeface="Calibri" pitchFamily="34" charset="0"/>
              </a:rPr>
              <a:t>課程</a:t>
            </a:r>
            <a:endParaRPr lang="en-US" sz="4000" b="1" dirty="0">
              <a:solidFill>
                <a:srgbClr val="0000FF"/>
              </a:solidFill>
              <a:latin typeface="標楷體" pitchFamily="65" charset="-120"/>
              <a:ea typeface="標楷體" pitchFamily="65" charset="-120"/>
              <a:cs typeface="Calibri" pitchFamily="34" charset="0"/>
              <a:sym typeface="Calibri" pitchFamily="34" charset="0"/>
            </a:endParaRP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52</a:t>
            </a:fld>
            <a:endParaRPr lang="en-US" altLang="zh-TW" dirty="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extLst>
              <p:ext uri="{D42A27DB-BD31-4B8C-83A1-F6EECF244321}">
                <p14:modId xmlns:p14="http://schemas.microsoft.com/office/powerpoint/2010/main" val="3160864225"/>
              </p:ext>
            </p:extLst>
          </p:nvPr>
        </p:nvGraphicFramePr>
        <p:xfrm>
          <a:off x="190500" y="836712"/>
          <a:ext cx="8813800" cy="5625089"/>
        </p:xfrm>
        <a:graphic>
          <a:graphicData uri="http://schemas.openxmlformats.org/drawingml/2006/table">
            <a:tbl>
              <a:tblPr/>
              <a:tblGrid>
                <a:gridCol w="1758950">
                  <a:extLst>
                    <a:ext uri="{9D8B030D-6E8A-4147-A177-3AD203B41FA5}">
                      <a16:colId xmlns="" xmlns:a16="http://schemas.microsoft.com/office/drawing/2014/main" val="20000"/>
                    </a:ext>
                  </a:extLst>
                </a:gridCol>
                <a:gridCol w="7054850">
                  <a:extLst>
                    <a:ext uri="{9D8B030D-6E8A-4147-A177-3AD203B41FA5}">
                      <a16:colId xmlns="" xmlns:a16="http://schemas.microsoft.com/office/drawing/2014/main" val="20001"/>
                    </a:ext>
                  </a:extLst>
                </a:gridCol>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extLst>
                  <a:ext uri="{0D108BD9-81ED-4DB2-BD59-A6C34878D82A}">
                    <a16:rowId xmlns="" xmlns:a16="http://schemas.microsoft.com/office/drawing/2014/main" val="10000"/>
                  </a:ext>
                </a:extLst>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主題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跨領域</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科目或結合各項議題</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發展「統整性主題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強化知能整合與生活運用能力</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1"/>
                  </a:ext>
                </a:extLst>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與技藝課程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社團活動：學生依興趣及能力分組選修與其他班級學生共同上課</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技藝課程：以促進手眼身心等感官統合</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實際操作之課程為主</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也可開設與技術型高中銜接的技藝課程等</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特殊需求領域課程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專指針對「特殊教育」學生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如：身心障礙或資賦優異學生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及特殊類型班級如體育班</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藝才班所設計的課程</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3"/>
                  </a:ext>
                </a:extLst>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其他類課程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包括本土語文</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以及領域補救教學課程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鼓勵跨領域探究及自主學習</a:t>
                      </a:r>
                      <a:r>
                        <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rPr>
                        <a:t>     </a:t>
                      </a: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鼓勵適性學習的發展</a:t>
                      </a:r>
                      <a:endPar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5"/>
                  </a:ext>
                </a:extLst>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chemeClr val="tx1"/>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a:t>
            </a:r>
            <a:r>
              <a:rPr lang="en-US" sz="4000" b="1" dirty="0" err="1">
                <a:solidFill>
                  <a:srgbClr val="0000FF"/>
                </a:solidFill>
                <a:latin typeface="標楷體" pitchFamily="65" charset="-120"/>
                <a:ea typeface="標楷體" pitchFamily="65" charset="-120"/>
                <a:cs typeface="Arial" charset="0"/>
                <a:sym typeface="Arial" charset="0"/>
              </a:rPr>
              <a:t>課程的預期成效</a:t>
            </a: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53</a:t>
            </a:fld>
            <a:endParaRPr lang="en-US" altLang="zh-TW">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54</a:t>
            </a:fld>
            <a:endParaRPr lang="en-US" altLang="zh-TW">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a:solidFill>
                  <a:srgbClr val="FF6600"/>
                </a:solidFill>
                <a:latin typeface="+mj-ea"/>
                <a:ea typeface="+mj-ea"/>
                <a:cs typeface="Calibri" pitchFamily="34" charset="0"/>
                <a:sym typeface="Calibri" pitchFamily="34" charset="0"/>
              </a:rPr>
              <a:t>：</a:t>
            </a:r>
            <a:r>
              <a:rPr lang="zh-TW" altLang="en-US" sz="1200" b="1" dirty="0">
                <a:solidFill>
                  <a:srgbClr val="FF6600"/>
                </a:solidFill>
                <a:latin typeface="+mj-ea"/>
                <a:ea typeface="+mj-ea"/>
                <a:cs typeface="Calibri" pitchFamily="34" charset="0"/>
                <a:sym typeface="Calibri" pitchFamily="34" charset="0"/>
              </a:rPr>
              <a:t>屏東縣長榮百合國民小學   彰化縣螺陽國民小學</a:t>
            </a:r>
            <a:endParaRPr lang="en-US" altLang="zh-TW" sz="1200" b="1" dirty="0">
              <a:solidFill>
                <a:srgbClr val="FF6600"/>
              </a:solidFill>
              <a:latin typeface="+mj-ea"/>
              <a:ea typeface="+mj-ea"/>
              <a:cs typeface="Calibri" pitchFamily="34" charset="0"/>
              <a:sym typeface="Calibri" pitchFamily="34" charset="0"/>
            </a:endParaRPr>
          </a:p>
          <a:p>
            <a:pPr>
              <a:buSzPct val="25000"/>
            </a:pPr>
            <a:r>
              <a:rPr lang="zh-TW" altLang="en-US" sz="1200" b="1" dirty="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55</a:t>
            </a:fld>
            <a:endParaRPr lang="en-US" altLang="zh-TW">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val="2753218176"/>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210588" cy="584775"/>
          </a:xfrm>
          <a:prstGeom prst="rect">
            <a:avLst/>
          </a:prstGeom>
          <a:noFill/>
        </p:spPr>
        <p:txBody>
          <a:bodyPr wrap="none" rtlCol="0">
            <a:spAutoFit/>
          </a:bodyPr>
          <a:lstStyle/>
          <a:p>
            <a:r>
              <a:rPr lang="zh-TW" altLang="en-US" sz="3200" dirty="0">
                <a:latin typeface="標楷體" panose="03000509000000000000" pitchFamily="65" charset="-120"/>
                <a:ea typeface="標楷體" panose="03000509000000000000" pitchFamily="65" charset="-120"/>
              </a:rPr>
              <a:t> 教室</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dirty="0">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385016"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6013052" y="2162609"/>
              <a:ext cx="724919" cy="326945"/>
            </a:xfrm>
            <a:prstGeom prst="rect">
              <a:avLst/>
            </a:prstGeom>
            <a:noFill/>
            <a:ln w="9525">
              <a:noFill/>
              <a:miter lim="800000"/>
              <a:headEnd/>
              <a:tailEnd/>
            </a:ln>
          </p:spPr>
          <p:txBody>
            <a:bodyPr wrap="none">
              <a:spAutoFit/>
            </a:bodyPr>
            <a:lstStyle/>
            <a:p>
              <a:r>
                <a:rPr lang="zh-TW" altLang="zh-TW" sz="1400" b="1" dirty="0">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a:t>
              </a:r>
              <a:r>
                <a:rPr lang="zh-TW" altLang="en-US" sz="1400" b="1" dirty="0" smtClean="0">
                  <a:solidFill>
                    <a:schemeClr val="bg1"/>
                  </a:solidFill>
                  <a:latin typeface="Times New Roman" pitchFamily="18" charset="0"/>
                  <a:ea typeface="標楷體" pitchFamily="65" charset="-120"/>
                  <a:cs typeface="Times New Roman" pitchFamily="18" charset="0"/>
                </a:rPr>
                <a:t>教師</a:t>
              </a:r>
              <a:r>
                <a:rPr lang="en-US" altLang="zh-TW" sz="1400" b="1" dirty="0" smtClean="0">
                  <a:solidFill>
                    <a:schemeClr val="bg1"/>
                  </a:solidFill>
                  <a:latin typeface="Times New Roman" pitchFamily="18" charset="0"/>
                  <a:ea typeface="標楷體" pitchFamily="65" charset="-120"/>
                  <a:cs typeface="Times New Roman" pitchFamily="18" charset="0"/>
                </a:rPr>
                <a:t>…)</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dirty="0">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201578"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285750" y="4498975"/>
            <a:ext cx="1862138"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圓角矩形 36"/>
          <p:cNvSpPr/>
          <p:nvPr/>
        </p:nvSpPr>
        <p:spPr>
          <a:xfrm>
            <a:off x="2375917" y="4076699"/>
            <a:ext cx="2124075" cy="576263"/>
          </a:xfrm>
          <a:prstGeom prst="round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56</a:t>
            </a:fld>
            <a:endParaRPr lang="en-US" altLang="zh-TW">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dirty="0">
                <a:latin typeface="標楷體" pitchFamily="65" charset="-120"/>
                <a:ea typeface="標楷體" pitchFamily="65" charset="-120"/>
              </a:rPr>
              <a:t>教育部透過協作中心，</a:t>
            </a:r>
            <a:endParaRPr lang="en-US" altLang="zh-TW" sz="2000" dirty="0">
              <a:latin typeface="標楷體" pitchFamily="65" charset="-120"/>
              <a:ea typeface="標楷體" pitchFamily="65" charset="-120"/>
            </a:endParaRPr>
          </a:p>
          <a:p>
            <a:pPr marL="609600" indent="-609600" algn="ctr">
              <a:spcBef>
                <a:spcPct val="20000"/>
              </a:spcBef>
            </a:pPr>
            <a:r>
              <a:rPr lang="zh-TW" altLang="en-US" sz="2000" dirty="0">
                <a:latin typeface="標楷體" pitchFamily="65" charset="-120"/>
                <a:ea typeface="標楷體" pitchFamily="65" charset="-120"/>
              </a:rPr>
              <a:t>建置並落實完善配套措施</a:t>
            </a:r>
            <a:endParaRPr lang="zh-TW" altLang="en-US" sz="2000" dirty="0">
              <a:latin typeface="標楷體" pitchFamily="65" charset="-120"/>
              <a:ea typeface="標楷體" pitchFamily="65" charset="-12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a:bodyPr>
          <a:lstStyle/>
          <a:p>
            <a:pPr algn="ctr" eaLnBrk="1" hangingPunct="1">
              <a:tabLst>
                <a:tab pos="2422525" algn="l"/>
              </a:tabLst>
            </a:pPr>
            <a:r>
              <a:rPr lang="zh-TW" altLang="en-US" sz="3200" b="1" cap="none" dirty="0">
                <a:solidFill>
                  <a:srgbClr val="0000FF"/>
                </a:solidFill>
                <a:latin typeface="標楷體" pitchFamily="65" charset="-120"/>
                <a:ea typeface="標楷體" pitchFamily="65" charset="-120"/>
              </a:rPr>
              <a:t>  教育部國民及學前教育署面對新課綱的作為</a:t>
            </a:r>
            <a:r>
              <a:rPr lang="en-US" altLang="zh-TW" sz="3600" b="1" cap="none" dirty="0">
                <a:solidFill>
                  <a:srgbClr val="0000FF"/>
                </a:solidFill>
                <a:latin typeface="標楷體" pitchFamily="65" charset="-120"/>
                <a:ea typeface="標楷體" pitchFamily="65" charset="-120"/>
              </a:rPr>
              <a:t>-1</a:t>
            </a:r>
            <a:br>
              <a:rPr lang="en-US" altLang="zh-TW" sz="3600" b="1" cap="none" dirty="0">
                <a:solidFill>
                  <a:srgbClr val="0000FF"/>
                </a:solidFill>
                <a:latin typeface="標楷體" pitchFamily="65" charset="-120"/>
                <a:ea typeface="標楷體" pitchFamily="65" charset="-120"/>
              </a:rPr>
            </a:br>
            <a:r>
              <a:rPr lang="en-US" altLang="zh-TW" sz="3600" b="1" cap="none" dirty="0">
                <a:solidFill>
                  <a:srgbClr val="0000FF"/>
                </a:solidFill>
                <a:latin typeface="標楷體" pitchFamily="65" charset="-120"/>
                <a:ea typeface="標楷體" pitchFamily="65" charset="-120"/>
              </a:rPr>
              <a:t>---</a:t>
            </a:r>
            <a:r>
              <a:rPr lang="zh-TW" altLang="en-US" sz="3600" b="1" cap="none" dirty="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a:solidFill>
                  <a:srgbClr val="0000FF"/>
                </a:solidFill>
                <a:latin typeface="標楷體" pitchFamily="65" charset="-120"/>
                <a:ea typeface="標楷體" pitchFamily="65" charset="-120"/>
              </a:rPr>
              <a:t/>
            </a:r>
            <a:br>
              <a:rPr lang="en-US" altLang="zh-TW" sz="3600" b="1" cap="none" dirty="0">
                <a:solidFill>
                  <a:srgbClr val="0000FF"/>
                </a:solidFill>
                <a:latin typeface="標楷體" pitchFamily="65" charset="-120"/>
                <a:ea typeface="標楷體" pitchFamily="65" charset="-120"/>
              </a:rPr>
            </a:br>
            <a:endParaRPr lang="zh-TW" altLang="en-US" sz="3600" b="1" cap="none" dirty="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57</a:t>
            </a:fld>
            <a:endParaRPr lang="en-US" altLang="zh-TW">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latin typeface="標楷體" panose="03000509000000000000" pitchFamily="65" charset="-120"/>
                <a:ea typeface="標楷體" panose="03000509000000000000" pitchFamily="65" charset="-120"/>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建立十二年國教課程評鑑機制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900" b="1" cap="none" dirty="0">
                <a:solidFill>
                  <a:srgbClr val="0000FF"/>
                </a:solidFill>
                <a:latin typeface="標楷體" pitchFamily="65" charset="-120"/>
                <a:ea typeface="標楷體" pitchFamily="65" charset="-120"/>
              </a:rPr>
              <a:t>教育部國民及學前教育署面對新課綱的作為</a:t>
            </a:r>
            <a:r>
              <a:rPr lang="en-US" altLang="zh-TW" sz="3200" b="1" cap="none" dirty="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a:solidFill>
                  <a:srgbClr val="0000FF"/>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研議現場教師關心的配套</a:t>
            </a: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58</a:t>
            </a:fld>
            <a:endParaRPr lang="en-US" altLang="zh-TW">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a:solidFill>
                  <a:srgbClr val="1F497D">
                    <a:lumMod val="75000"/>
                  </a:srgbClr>
                </a:solidFill>
                <a:latin typeface="+mj-ea"/>
                <a:ea typeface="+mj-ea"/>
              </a:rPr>
              <a:t> </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研議跨領域之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協同教學教師授課節數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a:solidFill>
                  <a:srgbClr val="002060"/>
                </a:solidFill>
                <a:latin typeface="標楷體" panose="03000509000000000000" pitchFamily="65" charset="-120"/>
                <a:ea typeface="標楷體" panose="03000509000000000000" pitchFamily="65" charset="-120"/>
              </a:rPr>
              <a:t>研擬校長及教師</a:t>
            </a:r>
            <a:endParaRPr lang="en-US" altLang="zh-TW" sz="2400" b="1" dirty="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a:solidFill>
                  <a:srgbClr val="002060"/>
                </a:solidFill>
                <a:latin typeface="標楷體" panose="03000509000000000000" pitchFamily="65" charset="-120"/>
                <a:ea typeface="標楷體" panose="03000509000000000000" pitchFamily="65" charset="-120"/>
              </a:rPr>
              <a:t>  </a:t>
            </a:r>
            <a:r>
              <a:rPr lang="zh-TW" altLang="zh-TW" sz="2400" b="1" dirty="0">
                <a:solidFill>
                  <a:srgbClr val="002060"/>
                </a:solidFill>
                <a:latin typeface="標楷體" panose="03000509000000000000" pitchFamily="65" charset="-120"/>
                <a:ea typeface="標楷體" panose="03000509000000000000" pitchFamily="65" charset="-120"/>
              </a:rPr>
              <a:t>公開授課相關實施規範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研議彈性學習課程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實施相關事宜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研擬各項議題融入</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各領域課綱相關事宜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發展核心素養</a:t>
            </a:r>
            <a:endParaRPr lang="en-US" altLang="zh-TW" sz="2400" b="1" kern="0" dirty="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itchFamily="65" charset="-120"/>
                <a:ea typeface="標楷體" pitchFamily="65" charset="-120"/>
              </a:rPr>
              <a:t>  學習表現評量內涵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WHY-1</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因為在量的實質上，已具備十二年國教的目標。</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隨著社會的變遷教育的目標及內容有必要與時俱進。</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5</a:t>
            </a:fld>
            <a:endParaRPr lang="en-US" altLang="zh-TW">
              <a:latin typeface="Arial" charset="0"/>
              <a:ea typeface="新細明體"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a:solidFill>
                  <a:srgbClr val="0000FF"/>
                </a:solidFill>
                <a:latin typeface="標楷體" panose="03000509000000000000" pitchFamily="65" charset="-120"/>
                <a:ea typeface="標楷體" panose="03000509000000000000" pitchFamily="65" charset="-120"/>
              </a:rPr>
              <a:t>教育部國民及學前教育署面對新課綱的作為</a:t>
            </a:r>
            <a:r>
              <a:rPr lang="en-US" altLang="zh-TW" sz="3600" b="1" dirty="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a:solidFill>
                  <a:srgbClr val="0000FF"/>
                </a:solidFill>
                <a:latin typeface="標楷體" panose="03000509000000000000" pitchFamily="65" charset="-120"/>
                <a:ea typeface="標楷體" panose="03000509000000000000" pitchFamily="65" charset="-120"/>
              </a:rPr>
              <a:t>---</a:t>
            </a:r>
            <a:r>
              <a:rPr lang="zh-TW" altLang="en-US" sz="3600" b="1" dirty="0">
                <a:solidFill>
                  <a:srgbClr val="C00000"/>
                </a:solidFill>
                <a:latin typeface="標楷體" panose="03000509000000000000" pitchFamily="65" charset="-120"/>
                <a:ea typeface="標楷體" panose="03000509000000000000" pitchFamily="65" charset="-120"/>
              </a:rPr>
              <a:t>前導型學校、宣講及推廣</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59</a:t>
            </a:fld>
            <a:endParaRPr lang="zh-TW" altLang="en-US"/>
          </a:p>
        </p:txBody>
      </p:sp>
      <p:graphicFrame>
        <p:nvGraphicFramePr>
          <p:cNvPr id="6" name="資料庫圖表 5"/>
          <p:cNvGraphicFramePr/>
          <p:nvPr>
            <p:extLst>
              <p:ext uri="{D42A27DB-BD31-4B8C-83A1-F6EECF244321}">
                <p14:modId xmlns:p14="http://schemas.microsoft.com/office/powerpoint/2010/main" val="2598809575"/>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949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a:solidFill>
                  <a:srgbClr val="0000FF"/>
                </a:solidFill>
                <a:latin typeface="標楷體" panose="03000509000000000000" pitchFamily="65" charset="-120"/>
                <a:ea typeface="標楷體" panose="03000509000000000000" pitchFamily="65" charset="-120"/>
              </a:rPr>
              <a:t>-1</a:t>
            </a:r>
            <a:br>
              <a:rPr lang="en-US" altLang="zh-TW" sz="3600" b="1" dirty="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60</a:t>
            </a:fld>
            <a:endParaRPr lang="zh-TW" altLang="en-US"/>
          </a:p>
        </p:txBody>
      </p:sp>
      <p:graphicFrame>
        <p:nvGraphicFramePr>
          <p:cNvPr id="5" name="資料庫圖表 4"/>
          <p:cNvGraphicFramePr/>
          <p:nvPr>
            <p:extLst>
              <p:ext uri="{D42A27DB-BD31-4B8C-83A1-F6EECF244321}">
                <p14:modId xmlns:p14="http://schemas.microsoft.com/office/powerpoint/2010/main"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639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a:solidFill>
                  <a:srgbClr val="0000FF"/>
                </a:solidFill>
                <a:latin typeface="標楷體" panose="03000509000000000000" pitchFamily="65" charset="-120"/>
                <a:ea typeface="標楷體" panose="03000509000000000000" pitchFamily="65" charset="-120"/>
              </a:rPr>
              <a:t>-2</a:t>
            </a:r>
            <a:r>
              <a:rPr lang="en-US" altLang="zh-TW" b="1" dirty="0">
                <a:latin typeface="標楷體" panose="03000509000000000000" pitchFamily="65" charset="-120"/>
                <a:ea typeface="標楷體" panose="03000509000000000000" pitchFamily="65" charset="-120"/>
              </a:rPr>
              <a:t/>
            </a:r>
            <a:br>
              <a:rPr lang="en-US" altLang="zh-TW" b="1" dirty="0">
                <a:latin typeface="標楷體" panose="03000509000000000000" pitchFamily="65" charset="-120"/>
                <a:ea typeface="標楷體" panose="03000509000000000000" pitchFamily="65" charset="-120"/>
              </a:rPr>
            </a:b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61</a:t>
            </a:fld>
            <a:endParaRPr lang="zh-TW" altLang="en-US"/>
          </a:p>
        </p:txBody>
      </p:sp>
      <p:graphicFrame>
        <p:nvGraphicFramePr>
          <p:cNvPr id="5" name="資料庫圖表 4"/>
          <p:cNvGraphicFramePr/>
          <p:nvPr>
            <p:extLst>
              <p:ext uri="{D42A27DB-BD31-4B8C-83A1-F6EECF244321}">
                <p14:modId xmlns:p14="http://schemas.microsoft.com/office/powerpoint/2010/main" val="1687649327"/>
              </p:ext>
            </p:extLst>
          </p:nvPr>
        </p:nvGraphicFramePr>
        <p:xfrm>
          <a:off x="1187624" y="1417638"/>
          <a:ext cx="6552728" cy="4795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662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rotWithShape="1">
          <a:blip r:embed="rId3" cstate="print"/>
          <a:srcRect l="10160" t="10178" r="7280" b="5500"/>
          <a:stretch/>
        </p:blipFill>
        <p:spPr>
          <a:xfrm>
            <a:off x="539552" y="809625"/>
            <a:ext cx="7590036" cy="544512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62</a:t>
            </a:fld>
            <a:endParaRPr lang="en-US" altLang="zh-TW">
              <a:latin typeface="標楷體" pitchFamily="65" charset="-120"/>
              <a:ea typeface="標楷體" pitchFamily="65" charset="-120"/>
            </a:endParaRPr>
          </a:p>
        </p:txBody>
      </p:sp>
      <p:sp>
        <p:nvSpPr>
          <p:cNvPr id="293891" name="Shape 726"/>
          <p:cNvSpPr txBox="1">
            <a:spLocks noChangeArrowheads="1"/>
          </p:cNvSpPr>
          <p:nvPr/>
        </p:nvSpPr>
        <p:spPr bwMode="auto">
          <a:xfrm>
            <a:off x="-108520" y="188640"/>
            <a:ext cx="9144000" cy="461962"/>
          </a:xfrm>
          <a:prstGeom prst="rect">
            <a:avLst/>
          </a:prstGeom>
          <a:noFill/>
          <a:ln w="9525">
            <a:noFill/>
            <a:miter lim="800000"/>
            <a:headEnd/>
            <a:tailEnd/>
          </a:ln>
        </p:spPr>
        <p:txBody>
          <a:bodyPr lIns="91425" tIns="45700" rIns="91425" bIns="45700"/>
          <a:lstStyle/>
          <a:p>
            <a:pPr algn="ctr">
              <a:buSzPct val="25000"/>
            </a:pPr>
            <a:r>
              <a:rPr lang="en-US" sz="2400" b="1" dirty="0">
                <a:solidFill>
                  <a:srgbClr val="0000FF"/>
                </a:solidFill>
                <a:latin typeface="標楷體" pitchFamily="65" charset="-120"/>
                <a:ea typeface="標楷體" pitchFamily="65" charset="-120"/>
                <a:cs typeface="Arial" charset="0"/>
                <a:sym typeface="Arial" charset="0"/>
              </a:rPr>
              <a:t>國</a:t>
            </a:r>
            <a:r>
              <a:rPr lang="zh-TW" altLang="en-US" sz="2400" b="1" dirty="0">
                <a:solidFill>
                  <a:srgbClr val="0000FF"/>
                </a:solidFill>
                <a:latin typeface="標楷體" pitchFamily="65" charset="-120"/>
                <a:ea typeface="標楷體" pitchFamily="65" charset="-120"/>
                <a:cs typeface="Arial" charset="0"/>
                <a:sym typeface="Arial" charset="0"/>
              </a:rPr>
              <a:t>教</a:t>
            </a:r>
            <a:r>
              <a:rPr lang="en-US" sz="2400" b="1" dirty="0" err="1">
                <a:solidFill>
                  <a:srgbClr val="0000FF"/>
                </a:solidFill>
                <a:latin typeface="標楷體" pitchFamily="65" charset="-120"/>
                <a:ea typeface="標楷體" pitchFamily="65" charset="-120"/>
                <a:cs typeface="Arial" charset="0"/>
                <a:sym typeface="Arial" charset="0"/>
              </a:rPr>
              <a:t>院備有總綱導讀、宣導影片、專書、案例等資料，可供下載</a:t>
            </a:r>
            <a:endParaRPr lang="en-US" sz="2400" b="1" dirty="0">
              <a:solidFill>
                <a:srgbClr val="0000FF"/>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rotWithShape="1">
          <a:blip r:embed="rId3" cstate="print"/>
          <a:srcRect l="12846" t="15492" r="14468" b="10430"/>
          <a:stretch/>
        </p:blipFill>
        <p:spPr bwMode="auto">
          <a:xfrm>
            <a:off x="168275" y="1041401"/>
            <a:ext cx="8436173" cy="4835871"/>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dirty="0">
                <a:solidFill>
                  <a:srgbClr val="0000FF"/>
                </a:solidFill>
                <a:latin typeface="標楷體" pitchFamily="65" charset="-120"/>
                <a:ea typeface="標楷體" pitchFamily="65" charset="-120"/>
                <a:cs typeface="Arial" charset="0"/>
                <a:sym typeface="Arial" charset="0"/>
              </a:rPr>
              <a:t>影片</a:t>
            </a:r>
            <a:r>
              <a:rPr lang="en-US" sz="2800" b="1" dirty="0">
                <a:solidFill>
                  <a:srgbClr val="000000"/>
                </a:solidFill>
                <a:latin typeface="標楷體" pitchFamily="65" charset="-120"/>
                <a:ea typeface="標楷體" pitchFamily="65" charset="-120"/>
                <a:cs typeface="Arial" charset="0"/>
                <a:sym typeface="Arial" charset="0"/>
              </a:rPr>
              <a:t>：完整版、</a:t>
            </a:r>
            <a:r>
              <a:rPr lang="en-US" altLang="zh-TW" sz="2800" b="1" dirty="0">
                <a:solidFill>
                  <a:srgbClr val="000000"/>
                </a:solidFill>
                <a:latin typeface="標楷體" pitchFamily="65" charset="-120"/>
                <a:ea typeface="標楷體" pitchFamily="65" charset="-120"/>
                <a:cs typeface="Arial" charset="0"/>
                <a:sym typeface="Arial" charset="0"/>
              </a:rPr>
              <a:t>8</a:t>
            </a:r>
            <a:r>
              <a:rPr lang="en-US" sz="2800" b="1" dirty="0">
                <a:solidFill>
                  <a:srgbClr val="000000"/>
                </a:solidFill>
                <a:latin typeface="標楷體" pitchFamily="65" charset="-120"/>
                <a:ea typeface="標楷體" pitchFamily="65" charset="-120"/>
                <a:cs typeface="Arial" charset="0"/>
                <a:sym typeface="Arial" charset="0"/>
              </a:rPr>
              <a:t>分鐘版、</a:t>
            </a:r>
            <a:r>
              <a:rPr lang="en-US" altLang="zh-TW" sz="2800" b="1" dirty="0">
                <a:solidFill>
                  <a:srgbClr val="000000"/>
                </a:solidFill>
                <a:latin typeface="標楷體" pitchFamily="65" charset="-120"/>
                <a:ea typeface="標楷體" pitchFamily="65" charset="-120"/>
                <a:cs typeface="Arial" charset="0"/>
                <a:sym typeface="Arial" charset="0"/>
              </a:rPr>
              <a:t>2</a:t>
            </a:r>
            <a:r>
              <a:rPr lang="en-US" sz="2800" b="1" dirty="0">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dirty="0" err="1">
                <a:solidFill>
                  <a:srgbClr val="FFFFFF"/>
                </a:solidFill>
                <a:latin typeface="標楷體" pitchFamily="65" charset="-120"/>
                <a:ea typeface="標楷體" pitchFamily="65" charset="-120"/>
                <a:cs typeface="Arial" charset="0"/>
                <a:sym typeface="Arial" charset="0"/>
              </a:rPr>
              <a:t>案例及影片：邁向新課綱的第一哩路</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736" name="Shape 736"/>
          <p:cNvSpPr>
            <a:spLocks noChangeArrowheads="1"/>
          </p:cNvSpPr>
          <p:nvPr/>
        </p:nvSpPr>
        <p:spPr bwMode="auto">
          <a:xfrm>
            <a:off x="-85861" y="2512588"/>
            <a:ext cx="2088232" cy="1041825"/>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dirty="0">
                <a:solidFill>
                  <a:srgbClr val="FFFFFF"/>
                </a:solidFill>
                <a:latin typeface="標楷體" pitchFamily="65" charset="-120"/>
                <a:ea typeface="標楷體" pitchFamily="65" charset="-120"/>
                <a:cs typeface="Arial" charset="0"/>
                <a:sym typeface="Arial" charset="0"/>
              </a:rPr>
              <a:t>(</a:t>
            </a:r>
            <a:r>
              <a:rPr lang="en-US" b="1" dirty="0" err="1">
                <a:solidFill>
                  <a:srgbClr val="FFFFFF"/>
                </a:solidFill>
                <a:latin typeface="標楷體" pitchFamily="65" charset="-120"/>
                <a:ea typeface="標楷體" pitchFamily="65" charset="-120"/>
                <a:cs typeface="Arial" charset="0"/>
                <a:sym typeface="Arial" charset="0"/>
              </a:rPr>
              <a:t>熱騰騰</a:t>
            </a:r>
            <a:r>
              <a:rPr lang="en-US" altLang="zh-TW" b="1" dirty="0">
                <a:solidFill>
                  <a:srgbClr val="FFFFFF"/>
                </a:solidFill>
                <a:latin typeface="標楷體" pitchFamily="65" charset="-120"/>
                <a:ea typeface="標楷體" pitchFamily="65" charset="-120"/>
                <a:cs typeface="Arial" charset="0"/>
                <a:sym typeface="Arial" charset="0"/>
              </a:rPr>
              <a:t>)</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4" y="285750"/>
            <a:ext cx="7095703" cy="523875"/>
          </a:xfrm>
          <a:prstGeom prst="rect">
            <a:avLst/>
          </a:prstGeom>
          <a:noFill/>
          <a:ln w="9525">
            <a:noFill/>
            <a:miter lim="800000"/>
            <a:headEnd/>
            <a:tailEnd/>
          </a:ln>
        </p:spPr>
        <p:txBody>
          <a:bodyPr lIns="91425" tIns="45700" rIns="91425" bIns="45700"/>
          <a:lstStyle/>
          <a:p>
            <a:pPr>
              <a:buSzPct val="25000"/>
            </a:pPr>
            <a:r>
              <a:rPr lang="zh-TW" altLang="en-US" sz="3600" b="1" dirty="0">
                <a:solidFill>
                  <a:srgbClr val="0000FF"/>
                </a:solidFill>
                <a:latin typeface="標楷體" pitchFamily="65" charset="-120"/>
                <a:ea typeface="標楷體" pitchFamily="65" charset="-120"/>
                <a:cs typeface="Arial" charset="0"/>
                <a:sym typeface="Arial" charset="0"/>
              </a:rPr>
              <a:t>了解新課綱</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smtClean="0">
                <a:solidFill>
                  <a:srgbClr val="0000FF"/>
                </a:solidFill>
                <a:latin typeface="標楷體" pitchFamily="65" charset="-120"/>
                <a:ea typeface="標楷體" pitchFamily="65" charset="-120"/>
                <a:cs typeface="Arial" charset="0"/>
                <a:sym typeface="Arial" charset="0"/>
              </a:rPr>
              <a:t>可參考及運用</a:t>
            </a:r>
            <a:r>
              <a:rPr lang="zh-TW" altLang="en-US" sz="3600" b="1" dirty="0" smtClean="0">
                <a:solidFill>
                  <a:srgbClr val="0000FF"/>
                </a:solidFill>
                <a:latin typeface="標楷體" pitchFamily="65" charset="-120"/>
                <a:ea typeface="標楷體" pitchFamily="65" charset="-120"/>
                <a:cs typeface="Arial" charset="0"/>
                <a:sym typeface="Arial" charset="0"/>
              </a:rPr>
              <a:t>的</a:t>
            </a:r>
            <a:r>
              <a:rPr lang="en-US" sz="3600" b="1" dirty="0" err="1" smtClean="0">
                <a:solidFill>
                  <a:srgbClr val="0000FF"/>
                </a:solidFill>
                <a:latin typeface="標楷體" pitchFamily="65" charset="-120"/>
                <a:ea typeface="標楷體" pitchFamily="65" charset="-120"/>
                <a:cs typeface="Arial" charset="0"/>
                <a:sym typeface="Arial" charset="0"/>
              </a:rPr>
              <a:t>資源</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95947" name="投影片編號版面配置區 12"/>
          <p:cNvSpPr>
            <a:spLocks noGrp="1"/>
          </p:cNvSpPr>
          <p:nvPr>
            <p:ph type="sldNum" sz="quarter" idx="11"/>
          </p:nvPr>
        </p:nvSpPr>
        <p:spPr bwMode="auto">
          <a:xfrm>
            <a:off x="8105775" y="5789959"/>
            <a:ext cx="609600" cy="520700"/>
          </a:xfrm>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63</a:t>
            </a:fld>
            <a:endParaRPr lang="en-US" altLang="zh-TW" dirty="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a:solidFill>
                  <a:srgbClr val="0000FF"/>
                </a:solidFill>
                <a:latin typeface="標楷體" pitchFamily="65" charset="-120"/>
                <a:ea typeface="標楷體" pitchFamily="65" charset="-120"/>
                <a:cs typeface="Calibri" pitchFamily="34" charset="0"/>
                <a:sym typeface="Calibri" pitchFamily="34" charset="0"/>
              </a:rPr>
            </a:b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64</a:t>
            </a:fld>
            <a:endParaRPr lang="en-US" altLang="zh-TW">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xfrm>
            <a:off x="8093075" y="5738404"/>
            <a:ext cx="609600" cy="520700"/>
          </a:xfrm>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65</a:t>
            </a:fld>
            <a:endParaRPr lang="en-US" altLang="zh-TW">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a:solidFill>
                  <a:srgbClr val="0000FF"/>
                </a:solidFill>
                <a:latin typeface="標楷體" pitchFamily="65" charset="-120"/>
                <a:ea typeface="標楷體" pitchFamily="65" charset="-120"/>
                <a:cs typeface="Arial" charset="0"/>
                <a:sym typeface="Arial" charset="0"/>
              </a:rPr>
              <a:t>的因應</a:t>
            </a:r>
            <a:endParaRPr lang="en-US" sz="4000" b="1" cap="none" dirty="0">
              <a:solidFill>
                <a:srgbClr val="0000FF"/>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若干領域</a:t>
            </a:r>
            <a:r>
              <a:rPr lang="en-US" altLang="zh-TW"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科目的</a:t>
            </a:r>
            <a:r>
              <a:rPr lang="en-US" sz="3200" b="1" dirty="0" err="1">
                <a:solidFill>
                  <a:srgbClr val="C00000"/>
                </a:solidFill>
                <a:latin typeface="標楷體" pitchFamily="65" charset="-120"/>
                <a:ea typeface="標楷體" pitchFamily="65" charset="-120"/>
                <a:cs typeface="Arial" charset="0"/>
                <a:sym typeface="Arial" charset="0"/>
              </a:rPr>
              <a:t>師資需求</a:t>
            </a:r>
            <a:r>
              <a:rPr lang="en-US" sz="3200" b="1" dirty="0" err="1">
                <a:solidFill>
                  <a:srgbClr val="0000FF"/>
                </a:solidFill>
                <a:latin typeface="標楷體" pitchFamily="65" charset="-120"/>
                <a:ea typeface="標楷體" pitchFamily="65" charset="-120"/>
                <a:cs typeface="Arial" charset="0"/>
                <a:sym typeface="Arial" charset="0"/>
              </a:rPr>
              <a:t>將增多</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66</a:t>
            </a:fld>
            <a:endParaRPr lang="en-US" altLang="zh-TW">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鼓勵教師專業進修</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健全學校課程發展</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67</a:t>
            </a:fld>
            <a:endParaRPr lang="en-US" altLang="zh-TW">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學校</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課發會</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運作</a:t>
              </a:r>
              <a:endParaRPr lang="en-US" sz="3000" b="1" dirty="0">
                <a:solidFill>
                  <a:srgbClr val="000000"/>
                </a:solidFill>
                <a:latin typeface="標楷體" pitchFamily="65" charset="-120"/>
                <a:ea typeface="標楷體" pitchFamily="65" charset="-120"/>
                <a:cs typeface="Arial" charset="0"/>
                <a:sym typeface="Arial" charset="0"/>
              </a:endParaRPr>
            </a:p>
          </p:txBody>
        </p:sp>
        <p:sp>
          <p:nvSpPr>
            <p:cNvPr id="308230" name="Shape 816"/>
            <p:cNvSpPr>
              <a:spLocks noChangeArrowheads="1"/>
            </p:cNvSpPr>
            <p:nvPr/>
          </p:nvSpPr>
          <p:spPr bwMode="auto">
            <a:xfrm>
              <a:off x="1643527" y="1082003"/>
              <a:ext cx="1965924"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825341" y="1371535"/>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學校</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計畫</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2" name="Shape 818"/>
            <p:cNvSpPr>
              <a:spLocks noChangeArrowheads="1"/>
            </p:cNvSpPr>
            <p:nvPr/>
          </p:nvSpPr>
          <p:spPr bwMode="auto">
            <a:xfrm>
              <a:off x="3190048" y="1071575"/>
              <a:ext cx="2108623"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284854" y="1521893"/>
              <a:ext cx="191900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課程領導與學習</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社群</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教學研究與公開授課</a:t>
              </a:r>
              <a:endParaRPr lang="en-US" sz="3200" b="1" dirty="0">
                <a:solidFill>
                  <a:srgbClr val="000000"/>
                </a:solidFill>
                <a:latin typeface="標楷體" pitchFamily="65" charset="-120"/>
                <a:ea typeface="標楷體" pitchFamily="65" charset="-120"/>
                <a:cs typeface="Arial" charset="0"/>
                <a:sym typeface="Arial" charset="0"/>
              </a:endParaRPr>
            </a:p>
            <a:p>
              <a:pPr algn="ctr"/>
              <a:endParaRPr lang="zh-TW" altLang="en-US" sz="2800" b="1" dirty="0">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家長參與及社區協作</a:t>
              </a:r>
              <a:endParaRPr lang="en-US" sz="3200" b="1" dirty="0">
                <a:solidFill>
                  <a:srgbClr val="000000"/>
                </a:solidFill>
                <a:latin typeface="標楷體" pitchFamily="65" charset="-120"/>
                <a:ea typeface="標楷體" pitchFamily="65" charset="-120"/>
                <a:cs typeface="Arial" charset="0"/>
                <a:sym typeface="Arial" charset="0"/>
              </a:endParaRP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學校整體端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a:solidFill>
                  <a:srgbClr val="0000FF"/>
                </a:solidFill>
                <a:latin typeface="標楷體" pitchFamily="65" charset="-120"/>
                <a:ea typeface="標楷體" pitchFamily="65" charset="-120"/>
                <a:cs typeface="Arial" charset="0"/>
                <a:sym typeface="Arial" charset="0"/>
              </a:rPr>
            </a:br>
            <a:r>
              <a:rPr lang="en-US" sz="4000" b="1" cap="none">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858615" y="1412776"/>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68</a:t>
            </a:fld>
            <a:endParaRPr lang="en-US" altLang="zh-TW">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dirty="0">
                <a:solidFill>
                  <a:srgbClr val="FF6600"/>
                </a:solidFill>
                <a:latin typeface="標楷體" pitchFamily="65" charset="-120"/>
                <a:ea typeface="標楷體" pitchFamily="65" charset="-120"/>
                <a:cs typeface="Arial" charset="0"/>
                <a:sym typeface="Arial" charset="0"/>
              </a:rPr>
              <a:t>圖片來源</a:t>
            </a:r>
            <a:r>
              <a:rPr lang="en-US" altLang="zh-TW" sz="1400" b="1" dirty="0">
                <a:solidFill>
                  <a:srgbClr val="FF6600"/>
                </a:solidFill>
                <a:latin typeface="標楷體" pitchFamily="65" charset="-120"/>
                <a:ea typeface="標楷體" pitchFamily="65" charset="-120"/>
                <a:cs typeface="Arial" charset="0"/>
                <a:sym typeface="Arial" charset="0"/>
              </a:rPr>
              <a:t>:</a:t>
            </a:r>
            <a:r>
              <a:rPr lang="zh-TW" altLang="en-US" sz="1400" b="1" dirty="0">
                <a:solidFill>
                  <a:srgbClr val="FF6600"/>
                </a:solidFill>
                <a:latin typeface="標楷體" pitchFamily="65" charset="-120"/>
                <a:ea typeface="標楷體" pitchFamily="65" charset="-120"/>
                <a:cs typeface="Arial" charset="0"/>
                <a:sym typeface="Arial" charset="0"/>
              </a:rPr>
              <a:t> </a:t>
            </a:r>
            <a:r>
              <a:rPr lang="en-US" altLang="zh-TW" sz="1400" b="1" dirty="0">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2852936"/>
            <a:ext cx="1071563"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部定</a:t>
            </a:r>
            <a:endParaRPr lang="en-US" sz="3200" b="1" dirty="0">
              <a:solidFill>
                <a:srgbClr val="820000"/>
              </a:solidFill>
              <a:latin typeface="標楷體" pitchFamily="65" charset="-120"/>
              <a:ea typeface="標楷體" pitchFamily="65" charset="-120"/>
              <a:cs typeface="Arial" charset="0"/>
              <a:sym typeface="Arial" charset="0"/>
            </a:endParaRPr>
          </a:p>
          <a:p>
            <a:pPr>
              <a:buSzPct val="25000"/>
            </a:pPr>
            <a:r>
              <a:rPr lang="en-US" sz="3200" b="1" dirty="0" err="1">
                <a:solidFill>
                  <a:srgbClr val="820000"/>
                </a:solidFill>
                <a:latin typeface="標楷體" pitchFamily="65" charset="-120"/>
                <a:ea typeface="標楷體" pitchFamily="65" charset="-120"/>
                <a:cs typeface="Arial" charset="0"/>
                <a:sym typeface="Arial" charset="0"/>
              </a:rPr>
              <a:t>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4" name="Shape 860"/>
          <p:cNvSpPr txBox="1">
            <a:spLocks noChangeArrowheads="1"/>
          </p:cNvSpPr>
          <p:nvPr/>
        </p:nvSpPr>
        <p:spPr bwMode="auto">
          <a:xfrm>
            <a:off x="4868590" y="3791247"/>
            <a:ext cx="1071562"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校訂課程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286500" y="3700611"/>
            <a:ext cx="2340396" cy="2016671"/>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val="311099037"/>
              </p:ext>
            </p:extLst>
          </p:nvPr>
        </p:nvGraphicFramePr>
        <p:xfrm>
          <a:off x="492125" y="1892300"/>
          <a:ext cx="8229600" cy="3074671"/>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6</a:t>
            </a:fld>
            <a:endParaRPr lang="en-US" altLang="zh-TW">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a:solidFill>
                  <a:srgbClr val="663300"/>
                </a:solidFill>
                <a:latin typeface="標楷體" pitchFamily="65" charset="-120"/>
                <a:ea typeface="標楷體" pitchFamily="65" charset="-120"/>
                <a:cs typeface="Arial" charset="0"/>
                <a:sym typeface="Arial" charset="0"/>
              </a:rPr>
              <a:t>校訂</a:t>
            </a:r>
            <a:r>
              <a:rPr lang="en-US" sz="4400" b="1" cap="none" dirty="0">
                <a:solidFill>
                  <a:srgbClr val="663300"/>
                </a:solidFill>
                <a:latin typeface="標楷體" pitchFamily="65" charset="-120"/>
                <a:ea typeface="標楷體" pitchFamily="65" charset="-120"/>
                <a:cs typeface="Arial" charset="0"/>
                <a:sym typeface="Arial" charset="0"/>
              </a:rPr>
              <a:t>(</a:t>
            </a:r>
            <a:r>
              <a:rPr lang="zh-TW" altLang="en-US" sz="4400" b="1" cap="none" dirty="0">
                <a:solidFill>
                  <a:srgbClr val="663300"/>
                </a:solidFill>
                <a:latin typeface="標楷體" pitchFamily="65" charset="-120"/>
                <a:ea typeface="標楷體" pitchFamily="65" charset="-120"/>
                <a:cs typeface="Arial" charset="0"/>
                <a:sym typeface="Arial" charset="0"/>
              </a:rPr>
              <a:t>彈性學習</a:t>
            </a:r>
            <a:r>
              <a:rPr lang="en-US" altLang="zh-TW" sz="4400" b="1" cap="none" dirty="0">
                <a:solidFill>
                  <a:srgbClr val="663300"/>
                </a:solidFill>
                <a:latin typeface="標楷體" pitchFamily="65" charset="-120"/>
                <a:ea typeface="標楷體" pitchFamily="65" charset="-120"/>
                <a:cs typeface="Arial" charset="0"/>
                <a:sym typeface="Arial" charset="0"/>
              </a:rPr>
              <a:t>)</a:t>
            </a:r>
            <a:r>
              <a:rPr lang="en-US" sz="4400" b="1" cap="none" dirty="0" err="1">
                <a:solidFill>
                  <a:srgbClr val="663300"/>
                </a:solidFill>
                <a:latin typeface="標楷體" pitchFamily="65" charset="-120"/>
                <a:ea typeface="標楷體" pitchFamily="65" charset="-120"/>
                <a:cs typeface="Arial" charset="0"/>
                <a:sym typeface="Arial" charset="0"/>
              </a:rPr>
              <a:t>課程</a:t>
            </a:r>
            <a:r>
              <a:rPr lang="en-US" sz="4800" b="1" cap="none" dirty="0">
                <a:solidFill>
                  <a:srgbClr val="FF0000"/>
                </a:solidFill>
                <a:latin typeface="標楷體" pitchFamily="65" charset="-120"/>
                <a:ea typeface="標楷體" pitchFamily="65" charset="-120"/>
                <a:cs typeface="Arial" charset="0"/>
                <a:sym typeface="Arial" charset="0"/>
              </a:rPr>
              <a:t/>
            </a:r>
            <a:br>
              <a:rPr lang="en-US" sz="4800" b="1" cap="none" dirty="0">
                <a:solidFill>
                  <a:srgbClr val="FF0000"/>
                </a:solidFill>
                <a:latin typeface="標楷體" pitchFamily="65" charset="-120"/>
                <a:ea typeface="標楷體" pitchFamily="65" charset="-120"/>
                <a:cs typeface="Arial" charset="0"/>
                <a:sym typeface="Arial" charset="0"/>
              </a:rPr>
            </a:br>
            <a:r>
              <a:rPr lang="en-US" sz="2800" b="1" cap="none" dirty="0">
                <a:solidFill>
                  <a:srgbClr val="0000FF"/>
                </a:solidFill>
                <a:latin typeface="標楷體" pitchFamily="65" charset="-120"/>
                <a:ea typeface="標楷體" pitchFamily="65" charset="-120"/>
                <a:cs typeface="Arial" charset="0"/>
                <a:sym typeface="Arial" charset="0"/>
              </a:rPr>
              <a:t>（</a:t>
            </a:r>
            <a:r>
              <a:rPr lang="en-US" sz="2800" b="1" cap="none" dirty="0" err="1">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69</a:t>
            </a:fld>
            <a:endParaRPr lang="en-US" altLang="zh-TW">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rotWithShape="1">
          <a:blip r:embed="rId3" cstate="print"/>
          <a:srcRect l="1182" t="2132" r="727" b="2344"/>
          <a:stretch/>
        </p:blipFill>
        <p:spPr bwMode="auto">
          <a:xfrm>
            <a:off x="107504" y="1916832"/>
            <a:ext cx="8928992" cy="4752528"/>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dirty="0" err="1">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dirty="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dirty="0">
              <a:latin typeface="標楷體" panose="03000509000000000000" pitchFamily="65" charset="-120"/>
              <a:ea typeface="標楷體" panose="03000509000000000000"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課程發展委員會組織要點→學校校務會議通過→成立學校課程發展委員會→設各領域</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群科</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學程</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科目教學研究會檢視學校願景與目標（目標是否符應基本理念ヽ核心素養）</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每節分鐘數是否調整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是否調整</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重組領域節數</a:t>
            </a:r>
            <a:r>
              <a:rPr lang="en-US" altLang="ja-JP" sz="2800" b="1" dirty="0">
                <a:latin typeface="標楷體" panose="03000509000000000000" pitchFamily="65" charset="-120"/>
                <a:ea typeface="標楷體" panose="03000509000000000000" pitchFamily="65" charset="-120"/>
                <a:cs typeface="Times New Roman" pitchFamily="18" charset="0"/>
              </a:rPr>
              <a:t>(≦1/5)→</a:t>
            </a:r>
            <a:r>
              <a:rPr lang="ja-JP" altLang="en-US" sz="2800" b="1" dirty="0">
                <a:latin typeface="標楷體" panose="03000509000000000000" pitchFamily="65" charset="-120"/>
                <a:ea typeface="標楷體" panose="03000509000000000000" pitchFamily="65" charset="-120"/>
                <a:cs typeface="Times New Roman" pitchFamily="18" charset="0"/>
              </a:rPr>
              <a:t>各</a:t>
            </a:r>
            <a:r>
              <a:rPr lang="ja-JP" altLang="en-US" sz="2800" b="1" dirty="0" smtClean="0">
                <a:latin typeface="標楷體" panose="03000509000000000000" pitchFamily="65" charset="-120"/>
                <a:ea typeface="標楷體" panose="03000509000000000000" pitchFamily="65" charset="-120"/>
                <a:cs typeface="Times New Roman" pitchFamily="18" charset="0"/>
              </a:rPr>
              <a:t>學習</a:t>
            </a:r>
            <a:r>
              <a:rPr lang="zh-TW" altLang="en-US" sz="2800" b="1" dirty="0" smtClean="0">
                <a:latin typeface="標楷體" panose="03000509000000000000" pitchFamily="65" charset="-120"/>
                <a:ea typeface="標楷體" panose="03000509000000000000" pitchFamily="65" charset="-120"/>
                <a:cs typeface="Times New Roman" pitchFamily="18" charset="0"/>
              </a:rPr>
              <a:t>形</a:t>
            </a:r>
            <a:r>
              <a:rPr lang="ja-JP" altLang="en-US" sz="2800" b="1" dirty="0" smtClean="0">
                <a:latin typeface="標楷體" panose="03000509000000000000" pitchFamily="65" charset="-120"/>
                <a:ea typeface="標楷體" panose="03000509000000000000" pitchFamily="65" charset="-120"/>
                <a:cs typeface="Times New Roman" pitchFamily="18" charset="0"/>
              </a:rPr>
              <a:t>式</a:t>
            </a:r>
            <a:r>
              <a:rPr lang="ja-JP" altLang="en-US" sz="2800" b="1" dirty="0">
                <a:latin typeface="標楷體" panose="03000509000000000000" pitchFamily="65" charset="-120"/>
                <a:ea typeface="標楷體" panose="03000509000000000000" pitchFamily="65" charset="-120"/>
                <a:cs typeface="Times New Roman" pitchFamily="18" charset="0"/>
              </a:rPr>
              <a:t>的跨領域統整課程</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英語文二ヽ三階段是否調整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第四階段領域是否分科</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是否採行協同教學</a:t>
            </a:r>
            <a:endParaRPr lang="zh-TW" altLang="en-US" sz="2800" b="1" dirty="0">
              <a:latin typeface="標楷體" panose="03000509000000000000" pitchFamily="65" charset="-120"/>
              <a:ea typeface="標楷體" panose="03000509000000000000"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70</a:t>
            </a:fld>
            <a:endParaRPr lang="en-US" altLang="zh-TW">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34438" y="1547172"/>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朝向素養</a:t>
            </a:r>
            <a:r>
              <a:rPr lang="en-US" sz="3200" b="1" u="sng" dirty="0" err="1">
                <a:solidFill>
                  <a:srgbClr val="C00000"/>
                </a:solidFill>
                <a:latin typeface="標楷體" pitchFamily="65" charset="-120"/>
                <a:ea typeface="標楷體" pitchFamily="65" charset="-120"/>
                <a:cs typeface="Arial" charset="0"/>
                <a:sym typeface="Arial" charset="0"/>
                <a:hlinkClick r:id="rId3" action="ppaction://hlinksldjump"/>
              </a:rPr>
              <a:t>導向</a:t>
            </a:r>
            <a:r>
              <a:rPr lang="en-US" sz="3200" b="1" dirty="0" err="1">
                <a:solidFill>
                  <a:srgbClr val="0000FF"/>
                </a:solidFill>
                <a:latin typeface="標楷體" pitchFamily="65" charset="-120"/>
                <a:ea typeface="標楷體" pitchFamily="65" charset="-120"/>
                <a:cs typeface="Arial" charset="0"/>
                <a:sym typeface="Arial" charset="0"/>
              </a:rPr>
              <a:t>的教學</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71</a:t>
            </a:fld>
            <a:endParaRPr lang="en-US" altLang="zh-TW" dirty="0">
              <a:latin typeface="標楷體" pitchFamily="65" charset="-120"/>
              <a:ea typeface="標楷體" pitchFamily="65" charset="-120"/>
            </a:endParaRPr>
          </a:p>
        </p:txBody>
      </p:sp>
      <p:grpSp>
        <p:nvGrpSpPr>
          <p:cNvPr id="304131" name="Shape 789"/>
          <p:cNvGrpSpPr>
            <a:grpSpLocks/>
          </p:cNvGrpSpPr>
          <p:nvPr/>
        </p:nvGrpSpPr>
        <p:grpSpPr bwMode="auto">
          <a:xfrm>
            <a:off x="366371" y="2780928"/>
            <a:ext cx="8212137" cy="2624071"/>
            <a:chOff x="2405" y="728508"/>
            <a:chExt cx="8210554" cy="2361545"/>
          </a:xfrm>
        </p:grpSpPr>
        <p:sp>
          <p:nvSpPr>
            <p:cNvPr id="304132" name="Shape 790"/>
            <p:cNvSpPr>
              <a:spLocks noChangeArrowheads="1"/>
            </p:cNvSpPr>
            <p:nvPr/>
          </p:nvSpPr>
          <p:spPr bwMode="auto">
            <a:xfrm>
              <a:off x="2405" y="757111"/>
              <a:ext cx="2414868" cy="2332942"/>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49767" y="1110757"/>
              <a:ext cx="206121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整合知識</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技能與態度</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2" name="Shape 792"/>
            <p:cNvSpPr/>
            <p:nvPr/>
          </p:nvSpPr>
          <p:spPr>
            <a:xfrm>
              <a:off x="1981383" y="728508"/>
              <a:ext cx="2238744" cy="2231936"/>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情境化、脈絡化</a:t>
              </a:r>
              <a:endParaRPr lang="en-US" sz="28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的學習</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4" name="Shape 794"/>
            <p:cNvSpPr/>
            <p:nvPr/>
          </p:nvSpPr>
          <p:spPr>
            <a:xfrm>
              <a:off x="3865635" y="757111"/>
              <a:ext cx="2415709" cy="2332942"/>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005297" y="1023645"/>
              <a:ext cx="206149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學習歷程</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方法及策略</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304138" name="Shape 796"/>
            <p:cNvSpPr>
              <a:spLocks noChangeArrowheads="1"/>
            </p:cNvSpPr>
            <p:nvPr/>
          </p:nvSpPr>
          <p:spPr bwMode="auto">
            <a:xfrm>
              <a:off x="5938169" y="824163"/>
              <a:ext cx="2274790" cy="2265889"/>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577788" y="542583"/>
            <a:ext cx="5904656"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教師教學端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683568" y="274638"/>
            <a:ext cx="7241232" cy="922114"/>
          </a:xfrm>
        </p:spPr>
        <p:txBody>
          <a:bodyPr/>
          <a:lstStyle/>
          <a:p>
            <a:r>
              <a:rPr lang="zh-TW" altLang="en-US" sz="4000" b="1" dirty="0">
                <a:solidFill>
                  <a:srgbClr val="FF0000"/>
                </a:solidFill>
                <a:latin typeface="標楷體" pitchFamily="65" charset="-120"/>
                <a:ea typeface="標楷體" pitchFamily="65" charset="-120"/>
              </a:rPr>
              <a:t>建構素養導向教學模式</a:t>
            </a:r>
          </a:p>
        </p:txBody>
      </p:sp>
      <p:sp>
        <p:nvSpPr>
          <p:cNvPr id="28675" name="內容版面配置區 2"/>
          <p:cNvSpPr>
            <a:spLocks noGrp="1"/>
          </p:cNvSpPr>
          <p:nvPr>
            <p:ph idx="1"/>
          </p:nvPr>
        </p:nvSpPr>
        <p:spPr>
          <a:xfrm>
            <a:off x="438390" y="1484784"/>
            <a:ext cx="8136904" cy="4176464"/>
          </a:xfrm>
        </p:spPr>
        <p:txBody>
          <a:bodyPr/>
          <a:lstStyle/>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1.</a:t>
            </a:r>
            <a:r>
              <a:rPr lang="zh-TW" altLang="zh-TW" sz="3200" dirty="0">
                <a:latin typeface="Times New Roman" panose="02020603050405020304" pitchFamily="18" charset="0"/>
                <a:ea typeface="標楷體" pitchFamily="65" charset="-120"/>
                <a:cs typeface="Times New Roman" panose="02020603050405020304" pitchFamily="18" charset="0"/>
              </a:rPr>
              <a:t>強調學習</a:t>
            </a:r>
            <a:r>
              <a:rPr lang="zh-TW"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不宜以學科知識及技能為限</a:t>
            </a:r>
            <a:r>
              <a:rPr lang="zh-TW" altLang="zh-TW" sz="3200" dirty="0">
                <a:latin typeface="Times New Roman" panose="02020603050405020304" pitchFamily="18" charset="0"/>
                <a:ea typeface="標楷體" pitchFamily="65" charset="-120"/>
                <a:cs typeface="Times New Roman" panose="02020603050405020304" pitchFamily="18" charset="0"/>
              </a:rPr>
              <a:t>，而應關注學習與生活的結合，透過實踐力行而彰顯學習者的全人發展</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2.</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學生是自主學習的個體、在特定情境中面對複雜任務，思考、行動與反思，不斷增長其素養</a:t>
            </a:r>
            <a:endPar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3.</a:t>
            </a:r>
            <a:r>
              <a:rPr lang="zh-TW" altLang="en-US" sz="3200" dirty="0">
                <a:latin typeface="Times New Roman" panose="02020603050405020304" pitchFamily="18" charset="0"/>
                <a:ea typeface="標楷體" pitchFamily="65" charset="-120"/>
                <a:cs typeface="Times New Roman" panose="02020603050405020304" pitchFamily="18" charset="0"/>
              </a:rPr>
              <a:t>教學與學習活動在促成</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素養發展</a:t>
            </a:r>
            <a:r>
              <a:rPr lang="zh-TW" altLang="en-US" sz="3200" dirty="0">
                <a:latin typeface="Times New Roman" panose="02020603050405020304" pitchFamily="18" charset="0"/>
                <a:ea typeface="標楷體" pitchFamily="65" charset="-120"/>
                <a:cs typeface="Times New Roman" panose="02020603050405020304" pitchFamily="18" charset="0"/>
              </a:rPr>
              <a:t>，而非僅看一時一刻的素養表現</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buNone/>
            </a:pPr>
            <a:r>
              <a:rPr lang="zh-TW" altLang="en-US" sz="3200" dirty="0">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en-US" altLang="zh-TW" sz="1600" dirty="0">
              <a:latin typeface="標楷體" pitchFamily="65" charset="-120"/>
              <a:ea typeface="標楷體" pitchFamily="65" charset="-120"/>
            </a:endParaRPr>
          </a:p>
          <a:p>
            <a:pPr>
              <a:buFontTx/>
              <a:buNone/>
            </a:pPr>
            <a:r>
              <a:rPr lang="zh-TW" altLang="en-US" sz="3200" dirty="0">
                <a:solidFill>
                  <a:srgbClr val="FF0000"/>
                </a:solidFill>
                <a:latin typeface="標楷體" pitchFamily="65" charset="-120"/>
                <a:ea typeface="標楷體" pitchFamily="65" charset="-120"/>
              </a:rPr>
              <a:t> </a:t>
            </a:r>
            <a:endParaRPr lang="zh-TW" altLang="en-US" sz="3200" dirty="0">
              <a:latin typeface="標楷體" pitchFamily="65" charset="-120"/>
              <a:ea typeface="標楷體" pitchFamily="65" charset="-120"/>
            </a:endParaRPr>
          </a:p>
        </p:txBody>
      </p:sp>
      <p:sp>
        <p:nvSpPr>
          <p:cNvPr id="2" name="矩形 1"/>
          <p:cNvSpPr/>
          <p:nvPr/>
        </p:nvSpPr>
        <p:spPr>
          <a:xfrm>
            <a:off x="8191856" y="5814992"/>
            <a:ext cx="383438" cy="307777"/>
          </a:xfrm>
          <a:prstGeom prst="rect">
            <a:avLst/>
          </a:prstGeom>
        </p:spPr>
        <p:txBody>
          <a:bodyPr wrap="none">
            <a:spAutoFit/>
          </a:bodyPr>
          <a:lstStyle/>
          <a:p>
            <a:r>
              <a:rPr kumimoji="0" lang="en-US" altLang="zh-TW" sz="1400" b="1" dirty="0">
                <a:solidFill>
                  <a:srgbClr val="FFFFFF"/>
                </a:solidFill>
                <a:latin typeface="Arial" pitchFamily="34" charset="0"/>
                <a:ea typeface="新細明體" pitchFamily="18" charset="-120"/>
              </a:rPr>
              <a:t>55</a:t>
            </a:r>
            <a:endParaRPr kumimoji="0" lang="zh-TW" altLang="en-US" sz="1400" b="1" dirty="0">
              <a:solidFill>
                <a:srgbClr val="FFFFFF"/>
              </a:solidFill>
              <a:latin typeface="Arial" pitchFamily="34" charset="0"/>
              <a:ea typeface="新細明體" pitchFamily="18" charset="-12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1052736"/>
            <a:ext cx="7241232" cy="796950"/>
          </a:xfrm>
        </p:spPr>
        <p:txBody>
          <a:bodyPr>
            <a:normAutofit fontScale="90000"/>
          </a:bodyPr>
          <a:lstStyle/>
          <a:p>
            <a:r>
              <a:rPr lang="zh-TW" altLang="en-US" sz="3600" b="1" dirty="0">
                <a:solidFill>
                  <a:srgbClr val="FF0000"/>
                </a:solidFill>
                <a:latin typeface="標楷體" pitchFamily="65" charset="-120"/>
                <a:ea typeface="標楷體" pitchFamily="65" charset="-120"/>
              </a:rPr>
              <a:t>素養導向教學的基本成分</a:t>
            </a:r>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en-US" altLang="zh-TW" sz="3200" dirty="0">
                <a:solidFill>
                  <a:srgbClr val="FF0000"/>
                </a:solidFill>
                <a:latin typeface="標楷體" panose="03000509000000000000" pitchFamily="65" charset="-120"/>
                <a:ea typeface="標楷體" panose="03000509000000000000" pitchFamily="65" charset="-120"/>
              </a:rPr>
              <a:t/>
            </a:r>
            <a:br>
              <a:rPr lang="en-US" altLang="zh-TW" sz="3200" dirty="0">
                <a:solidFill>
                  <a:srgbClr val="FF0000"/>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p:txBody>
          <a:bodyPr/>
          <a:lstStyle/>
          <a:p>
            <a:endParaRPr lang="en-US" altLang="zh-TW" dirty="0">
              <a:latin typeface="標楷體" panose="03000509000000000000" pitchFamily="65" charset="-120"/>
              <a:ea typeface="標楷體" panose="03000509000000000000" pitchFamily="65" charset="-120"/>
            </a:endParaRPr>
          </a:p>
          <a:p>
            <a:pPr>
              <a:buNone/>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73</a:t>
            </a:fld>
            <a:endParaRPr lang="zh-TW" altLang="en-US" dirty="0"/>
          </a:p>
        </p:txBody>
      </p:sp>
      <p:sp>
        <p:nvSpPr>
          <p:cNvPr id="5" name="橢圓 4"/>
          <p:cNvSpPr/>
          <p:nvPr/>
        </p:nvSpPr>
        <p:spPr>
          <a:xfrm>
            <a:off x="611560" y="1196752"/>
            <a:ext cx="1944216"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516216" y="1268760"/>
            <a:ext cx="180020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資料庫圖表 6"/>
          <p:cNvGraphicFramePr/>
          <p:nvPr>
            <p:extLst>
              <p:ext uri="{D42A27DB-BD31-4B8C-83A1-F6EECF244321}">
                <p14:modId xmlns:p14="http://schemas.microsoft.com/office/powerpoint/2010/main" val="2471247942"/>
              </p:ext>
            </p:extLst>
          </p:nvPr>
        </p:nvGraphicFramePr>
        <p:xfrm>
          <a:off x="1261318" y="2924944"/>
          <a:ext cx="6768752"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p:cNvSpPr txBox="1"/>
          <p:nvPr/>
        </p:nvSpPr>
        <p:spPr>
          <a:xfrm>
            <a:off x="899592" y="1700808"/>
            <a:ext cx="1512168" cy="707886"/>
          </a:xfrm>
          <a:prstGeom prst="rect">
            <a:avLst/>
          </a:prstGeom>
          <a:noFill/>
        </p:spPr>
        <p:txBody>
          <a:bodyPr wrap="square" rtlCol="0">
            <a:spAutoFit/>
          </a:bodyPr>
          <a:lstStyle/>
          <a:p>
            <a:r>
              <a:rPr lang="zh-TW" altLang="zh-TW" sz="2000" dirty="0">
                <a:latin typeface="標楷體" pitchFamily="65" charset="-120"/>
                <a:ea typeface="標楷體" pitchFamily="65" charset="-120"/>
              </a:rPr>
              <a:t>學生是自主的學習者</a:t>
            </a:r>
            <a:endParaRPr lang="zh-TW" altLang="en-US" sz="2000" dirty="0">
              <a:latin typeface="標楷體" pitchFamily="65" charset="-120"/>
              <a:ea typeface="標楷體" pitchFamily="65" charset="-120"/>
            </a:endParaRPr>
          </a:p>
        </p:txBody>
      </p:sp>
      <p:sp>
        <p:nvSpPr>
          <p:cNvPr id="10" name="文字方塊 9"/>
          <p:cNvSpPr txBox="1"/>
          <p:nvPr/>
        </p:nvSpPr>
        <p:spPr>
          <a:xfrm>
            <a:off x="6660232" y="1700808"/>
            <a:ext cx="1512168" cy="984885"/>
          </a:xfrm>
          <a:prstGeom prst="rect">
            <a:avLst/>
          </a:prstGeom>
          <a:noFill/>
        </p:spPr>
        <p:txBody>
          <a:bodyPr wrap="square" rtlCol="0">
            <a:spAutoFit/>
          </a:bodyPr>
          <a:lstStyle/>
          <a:p>
            <a:r>
              <a:rPr lang="zh-TW" altLang="en-US" sz="2000" dirty="0">
                <a:latin typeface="標楷體" pitchFamily="65" charset="-120"/>
                <a:ea typeface="標楷體" pitchFamily="65" charset="-120"/>
              </a:rPr>
              <a:t>教</a:t>
            </a:r>
            <a:r>
              <a:rPr lang="zh-TW" altLang="zh-TW" sz="2000" dirty="0">
                <a:latin typeface="標楷體" pitchFamily="65" charset="-120"/>
                <a:ea typeface="標楷體" pitchFamily="65" charset="-120"/>
              </a:rPr>
              <a:t>師是引導者與協助者</a:t>
            </a:r>
          </a:p>
          <a:p>
            <a:endParaRPr lang="zh-TW" altLang="en-US" dirty="0"/>
          </a:p>
        </p:txBody>
      </p:sp>
      <p:sp>
        <p:nvSpPr>
          <p:cNvPr id="11" name="矩形 10"/>
          <p:cNvSpPr/>
          <p:nvPr/>
        </p:nvSpPr>
        <p:spPr>
          <a:xfrm>
            <a:off x="1259632" y="5517232"/>
            <a:ext cx="6336704" cy="738664"/>
          </a:xfrm>
          <a:prstGeom prst="rect">
            <a:avLst/>
          </a:prstGeom>
        </p:spPr>
        <p:txBody>
          <a:bodyPr wrap="squar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以學生為學習主體的教學               </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b="1" dirty="0">
                <a:solidFill>
                  <a:srgbClr val="FF0000"/>
                </a:solidFill>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zh-TW" altLang="en-US" sz="1600" b="1" dirty="0">
              <a:solidFill>
                <a:srgbClr val="FF0000"/>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a:off x="2555776" y="1916832"/>
            <a:ext cx="396044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4572000" y="1916832"/>
            <a:ext cx="0" cy="15121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467544" y="0"/>
            <a:ext cx="7467600" cy="1143000"/>
          </a:xfrm>
        </p:spPr>
        <p:txBody>
          <a:bodyPr/>
          <a:lstStyle/>
          <a:p>
            <a:r>
              <a:rPr lang="zh-TW" altLang="en-US" sz="4000" b="1" dirty="0">
                <a:solidFill>
                  <a:srgbClr val="FF0000"/>
                </a:solidFill>
                <a:latin typeface="標楷體" pitchFamily="65" charset="-120"/>
                <a:ea typeface="標楷體" pitchFamily="65" charset="-120"/>
              </a:rPr>
              <a:t>多樣的素養導向教學面貌</a:t>
            </a:r>
          </a:p>
        </p:txBody>
      </p:sp>
      <p:sp>
        <p:nvSpPr>
          <p:cNvPr id="33795" name="內容版面配置區 2"/>
          <p:cNvSpPr>
            <a:spLocks noGrp="1"/>
          </p:cNvSpPr>
          <p:nvPr>
            <p:ph idx="1"/>
          </p:nvPr>
        </p:nvSpPr>
        <p:spPr>
          <a:xfrm>
            <a:off x="467545" y="1196752"/>
            <a:ext cx="8136904" cy="4911725"/>
          </a:xfrm>
        </p:spPr>
        <p:txBody>
          <a:bodyPr/>
          <a:lstStyle/>
          <a:p>
            <a:r>
              <a:rPr lang="zh-TW" altLang="en-US" sz="2800" dirty="0">
                <a:solidFill>
                  <a:srgbClr val="FF0000"/>
                </a:solidFill>
                <a:latin typeface="標楷體" pitchFamily="65" charset="-120"/>
                <a:ea typeface="標楷體" pitchFamily="65" charset="-120"/>
              </a:rPr>
              <a:t>素養導向教學的類型：</a:t>
            </a:r>
            <a:r>
              <a:rPr lang="zh-TW" altLang="en-US" sz="2800" dirty="0">
                <a:latin typeface="標楷體" pitchFamily="65" charset="-120"/>
                <a:ea typeface="標楷體" pitchFamily="65" charset="-120"/>
              </a:rPr>
              <a:t>超領域主題統整教學、</a:t>
            </a:r>
            <a:r>
              <a:rPr lang="zh-TW" altLang="zh-TW" sz="2800" dirty="0">
                <a:latin typeface="標楷體" pitchFamily="65" charset="-120"/>
                <a:ea typeface="標楷體" pitchFamily="65" charset="-120"/>
              </a:rPr>
              <a:t>跨領域教學統整、領域內學教翻轉、活動課程、非正式課程</a:t>
            </a:r>
            <a:r>
              <a:rPr lang="en-US" altLang="zh-TW" sz="2800" dirty="0">
                <a:latin typeface="標楷體" pitchFamily="65" charset="-120"/>
                <a:ea typeface="標楷體" pitchFamily="65" charset="-120"/>
              </a:rPr>
              <a:t>......</a:t>
            </a:r>
          </a:p>
          <a:p>
            <a:pPr>
              <a:buFontTx/>
              <a:buNone/>
            </a:pPr>
            <a:r>
              <a:rPr lang="zh-TW" altLang="en-US" sz="2800" dirty="0">
                <a:latin typeface="標楷體" pitchFamily="65" charset="-120"/>
                <a:ea typeface="標楷體" pitchFamily="65" charset="-120"/>
              </a:rPr>
              <a:t>   例如：</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◎議題：食品安全、環保筷與免洗筷</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◎專題：老街踏查</a:t>
            </a:r>
            <a:endParaRPr lang="en-US" altLang="zh-TW" sz="2800" dirty="0">
              <a:latin typeface="標楷體" pitchFamily="65" charset="-120"/>
              <a:ea typeface="標楷體" pitchFamily="65" charset="-120"/>
            </a:endParaRPr>
          </a:p>
          <a:p>
            <a:pPr marL="2238375" indent="-1430338">
              <a:buFontTx/>
              <a:buNone/>
            </a:pPr>
            <a:r>
              <a:rPr lang="zh-TW" altLang="en-US" sz="2800" dirty="0">
                <a:latin typeface="標楷體" pitchFamily="65" charset="-120"/>
                <a:ea typeface="標楷體" pitchFamily="65" charset="-120"/>
              </a:rPr>
              <a:t>◎活動：社團、探索教育、戶外教學、公民行動</a:t>
            </a:r>
            <a:r>
              <a:rPr lang="en-US" altLang="zh-TW" sz="2800" dirty="0">
                <a:latin typeface="標楷體" pitchFamily="65" charset="-120"/>
                <a:ea typeface="標楷體" pitchFamily="65" charset="-120"/>
              </a:rPr>
              <a:t>……</a:t>
            </a:r>
          </a:p>
          <a:p>
            <a:pPr marL="2867025" indent="-2058988">
              <a:buFontTx/>
              <a:buNone/>
            </a:pPr>
            <a:r>
              <a:rPr lang="zh-TW" altLang="en-US" sz="2800" dirty="0">
                <a:latin typeface="標楷體" pitchFamily="65" charset="-120"/>
                <a:ea typeface="標楷體" pitchFamily="65" charset="-120"/>
              </a:rPr>
              <a:t>◎單一領域：</a:t>
            </a:r>
            <a:r>
              <a:rPr lang="zh-TW" altLang="en-US" sz="2800" dirty="0">
                <a:solidFill>
                  <a:srgbClr val="FF0000"/>
                </a:solidFill>
                <a:latin typeface="標楷體" pitchFamily="65" charset="-120"/>
                <a:ea typeface="標楷體" pitchFamily="65" charset="-120"/>
              </a:rPr>
              <a:t>合作學習、學習共同體、學思達、討論、實作</a:t>
            </a:r>
            <a:r>
              <a:rPr lang="en-US" altLang="zh-TW" sz="2800" dirty="0">
                <a:solidFill>
                  <a:srgbClr val="FF0000"/>
                </a:solidFill>
                <a:latin typeface="標楷體" pitchFamily="65" charset="-120"/>
                <a:ea typeface="標楷體" pitchFamily="65" charset="-120"/>
              </a:rPr>
              <a:t>……</a:t>
            </a:r>
          </a:p>
          <a:p>
            <a:pPr marL="2149475" indent="-1341438">
              <a:buNone/>
            </a:pPr>
            <a:r>
              <a:rPr lang="zh-TW" altLang="en-US" sz="2800" dirty="0">
                <a:solidFill>
                  <a:srgbClr val="FF0000"/>
                </a:solidFill>
                <a:latin typeface="標楷體" pitchFamily="65" charset="-120"/>
                <a:ea typeface="標楷體" pitchFamily="65" charset="-120"/>
              </a:rPr>
              <a:t>                         </a:t>
            </a:r>
            <a:r>
              <a:rPr lang="en-US" altLang="zh-TW" sz="1200" dirty="0">
                <a:latin typeface="標楷體" pitchFamily="65" charset="-12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引用自吳璧純生活課程</a:t>
            </a:r>
            <a:endParaRPr lang="en-US" altLang="zh-TW" sz="2800" dirty="0">
              <a:latin typeface="標楷體" pitchFamily="65" charset="-120"/>
              <a:ea typeface="標楷體" pitchFamily="65" charset="-120"/>
            </a:endParaRPr>
          </a:p>
        </p:txBody>
      </p:sp>
      <p:sp>
        <p:nvSpPr>
          <p:cNvPr id="4" name="投影片編號版面配置區 3"/>
          <p:cNvSpPr>
            <a:spLocks noGrp="1"/>
          </p:cNvSpPr>
          <p:nvPr>
            <p:ph type="sldNum" sz="quarter" idx="11"/>
          </p:nvPr>
        </p:nvSpPr>
        <p:spPr>
          <a:xfrm>
            <a:off x="8129588" y="5734050"/>
            <a:ext cx="609600" cy="520700"/>
          </a:xfrm>
        </p:spPr>
        <p:txBody>
          <a:bodyPr/>
          <a:lstStyle/>
          <a:p>
            <a:pPr>
              <a:defRPr/>
            </a:pPr>
            <a:fld id="{D351832B-DA87-4814-9A4A-F7EC84D112C0}" type="slidenum">
              <a:rPr lang="zh-TW" altLang="en-US" smtClean="0"/>
              <a:pPr>
                <a:defRPr/>
              </a:pPr>
              <a:t>74</a:t>
            </a:fld>
            <a:endParaRPr lang="zh-TW" altLang="en-US"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7467600" cy="1143000"/>
          </a:xfrm>
        </p:spPr>
        <p:txBody>
          <a:bodyPr>
            <a:normAutofit/>
          </a:bodyPr>
          <a:lstStyle/>
          <a:p>
            <a:r>
              <a:rPr lang="zh-TW" altLang="en-US" sz="3200" b="1" dirty="0">
                <a:solidFill>
                  <a:srgbClr val="FF0000"/>
                </a:solidFill>
                <a:latin typeface="標楷體" pitchFamily="65" charset="-120"/>
                <a:ea typeface="標楷體" pitchFamily="65" charset="-120"/>
              </a:rPr>
              <a:t>領域案例：自然科學</a:t>
            </a:r>
            <a:r>
              <a:rPr lang="en-US" altLang="zh-TW" sz="3200" dirty="0">
                <a:solidFill>
                  <a:srgbClr val="FF0000"/>
                </a:solidFill>
                <a:latin typeface="標楷體" pitchFamily="65" charset="-120"/>
                <a:ea typeface="標楷體" pitchFamily="65" charset="-120"/>
              </a:rPr>
              <a:t/>
            </a:r>
            <a:br>
              <a:rPr lang="en-US" altLang="zh-TW" sz="3200" dirty="0">
                <a:solidFill>
                  <a:srgbClr val="FF0000"/>
                </a:solidFill>
                <a:latin typeface="標楷體" pitchFamily="65" charset="-120"/>
                <a:ea typeface="標楷體" pitchFamily="65" charset="-120"/>
              </a:rPr>
            </a:br>
            <a:r>
              <a:rPr lang="zh-TW" altLang="en-US" sz="2800" dirty="0">
                <a:solidFill>
                  <a:schemeClr val="tx1"/>
                </a:solidFill>
                <a:latin typeface="標楷體" pitchFamily="65" charset="-120"/>
                <a:ea typeface="標楷體" pitchFamily="65" charset="-120"/>
              </a:rPr>
              <a:t>細胞的構造與功能</a:t>
            </a:r>
            <a:r>
              <a:rPr lang="zh-TW" altLang="en-US" sz="3100" cap="none" dirty="0">
                <a:solidFill>
                  <a:schemeClr val="tx1"/>
                </a:solidFill>
                <a:latin typeface="標楷體" pitchFamily="65" charset="-120"/>
                <a:ea typeface="標楷體" pitchFamily="65" charset="-120"/>
              </a:rPr>
              <a:t>           </a:t>
            </a:r>
            <a:r>
              <a:rPr lang="en-US" altLang="zh-TW" sz="1200" cap="none" dirty="0">
                <a:solidFill>
                  <a:schemeClr val="tx1"/>
                </a:solidFill>
                <a:latin typeface="標楷體" pitchFamily="65" charset="-120"/>
                <a:ea typeface="標楷體" pitchFamily="65" charset="-120"/>
              </a:rPr>
              <a:t>--</a:t>
            </a:r>
            <a:r>
              <a:rPr lang="zh-TW" altLang="en-US" sz="1200" cap="none" dirty="0">
                <a:solidFill>
                  <a:schemeClr val="tx1"/>
                </a:solidFill>
                <a:latin typeface="標楷體" pitchFamily="65" charset="-120"/>
                <a:ea typeface="標楷體" pitchFamily="65" charset="-120"/>
              </a:rPr>
              <a:t>引用自謝祥宏教師</a:t>
            </a:r>
            <a:endParaRPr lang="zh-TW" altLang="en-US" dirty="0">
              <a:latin typeface="標楷體" panose="03000509000000000000" pitchFamily="65" charset="-120"/>
              <a:ea typeface="標楷體" panose="03000509000000000000" pitchFamily="65" charset="-120"/>
            </a:endParaRPr>
          </a:p>
        </p:txBody>
      </p:sp>
      <p:sp>
        <p:nvSpPr>
          <p:cNvPr id="5" name="內容版面配置區 4"/>
          <p:cNvSpPr>
            <a:spLocks noGrp="1"/>
          </p:cNvSpPr>
          <p:nvPr>
            <p:ph sz="quarter" idx="1"/>
          </p:nvPr>
        </p:nvSpPr>
        <p:spPr>
          <a:xfrm>
            <a:off x="323528" y="1556792"/>
            <a:ext cx="3791272" cy="4615408"/>
          </a:xfrm>
        </p:spPr>
        <p:txBody>
          <a:bodyPr/>
          <a:lstStyle/>
          <a:p>
            <a:r>
              <a:rPr lang="zh-TW" altLang="en-US" sz="2000" b="1" dirty="0">
                <a:latin typeface="標楷體" panose="03000509000000000000" pitchFamily="65" charset="-120"/>
                <a:ea typeface="標楷體" panose="03000509000000000000" pitchFamily="65" charset="-120"/>
              </a:rPr>
              <a:t>學生</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7-9</a:t>
            </a:r>
            <a:r>
              <a:rPr lang="zh-TW" altLang="zh-TW" sz="2000" dirty="0">
                <a:latin typeface="標楷體" panose="03000509000000000000" pitchFamily="65" charset="-120"/>
                <a:ea typeface="標楷體" panose="03000509000000000000" pitchFamily="65" charset="-120"/>
              </a:rPr>
              <a:t>年級</a:t>
            </a:r>
          </a:p>
          <a:p>
            <a:r>
              <a:rPr lang="zh-TW" altLang="en-US" sz="2000" b="1" dirty="0">
                <a:latin typeface="標楷體" panose="03000509000000000000" pitchFamily="65" charset="-120"/>
                <a:ea typeface="標楷體" panose="03000509000000000000" pitchFamily="65" charset="-120"/>
              </a:rPr>
              <a:t>對應之學習內容</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生物是由細胞所組成</a:t>
            </a:r>
          </a:p>
          <a:p>
            <a:r>
              <a:rPr lang="zh-TW" altLang="en-US" sz="2000" b="1" dirty="0">
                <a:latin typeface="標楷體" panose="03000509000000000000" pitchFamily="65" charset="-120"/>
                <a:ea typeface="標楷體" panose="03000509000000000000" pitchFamily="65" charset="-120"/>
              </a:rPr>
              <a:t>探究活動主題</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透過水包埋玻片來觀察生物細胞，以認識細胞的基本構造</a:t>
            </a:r>
          </a:p>
          <a:p>
            <a:r>
              <a:rPr lang="zh-TW" altLang="en-US" sz="2000" b="1" dirty="0">
                <a:latin typeface="標楷體" panose="03000509000000000000" pitchFamily="65" charset="-120"/>
                <a:ea typeface="標楷體" panose="03000509000000000000" pitchFamily="65" charset="-120"/>
              </a:rPr>
              <a:t>探究活動說明</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a:buNone/>
            </a:pPr>
            <a:r>
              <a:rPr lang="en-US" altLang="zh-TW" sz="2000" dirty="0">
                <a:latin typeface="標楷體" panose="03000509000000000000" pitchFamily="65" charset="-120"/>
                <a:ea typeface="標楷體" panose="03000509000000000000" pitchFamily="65" charset="-120"/>
              </a:rPr>
              <a:t>1. </a:t>
            </a:r>
            <a:r>
              <a:rPr lang="zh-TW" altLang="zh-TW" sz="2000" dirty="0">
                <a:latin typeface="標楷體" panose="03000509000000000000" pitchFamily="65" charset="-120"/>
                <a:ea typeface="標楷體" panose="03000509000000000000" pitchFamily="65" charset="-120"/>
              </a:rPr>
              <a:t>教師介紹顯微鏡</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或其他放大器材</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的構造與使用方法</a:t>
            </a:r>
          </a:p>
          <a:p>
            <a:pPr>
              <a:buNone/>
            </a:pPr>
            <a:r>
              <a:rPr lang="en-US" altLang="zh-TW" sz="2000" dirty="0">
                <a:latin typeface="標楷體" panose="03000509000000000000" pitchFamily="65" charset="-120"/>
                <a:ea typeface="標楷體" panose="03000509000000000000" pitchFamily="65" charset="-120"/>
              </a:rPr>
              <a:t>2.</a:t>
            </a:r>
            <a:r>
              <a:rPr lang="zh-TW" altLang="zh-TW" sz="2000" dirty="0">
                <a:latin typeface="標楷體" panose="03000509000000000000" pitchFamily="65" charset="-120"/>
                <a:ea typeface="標楷體" panose="03000509000000000000" pitchFamily="65" charset="-120"/>
              </a:rPr>
              <a:t>教師說明並示範水包埋玻片標本的製作</a:t>
            </a:r>
          </a:p>
          <a:p>
            <a:pPr>
              <a:buNone/>
            </a:pPr>
            <a:r>
              <a:rPr lang="en-US" altLang="zh-TW" sz="2000" dirty="0">
                <a:latin typeface="標楷體" panose="03000509000000000000" pitchFamily="65" charset="-120"/>
                <a:ea typeface="標楷體" panose="03000509000000000000" pitchFamily="65" charset="-120"/>
              </a:rPr>
              <a:t>3.</a:t>
            </a:r>
            <a:r>
              <a:rPr lang="zh-TW" altLang="zh-TW" sz="2000" dirty="0">
                <a:latin typeface="標楷體" panose="03000509000000000000" pitchFamily="65" charset="-120"/>
                <a:ea typeface="標楷體" panose="03000509000000000000" pitchFamily="65" charset="-120"/>
              </a:rPr>
              <a:t>引導學生將欲觀察之材料製成</a:t>
            </a:r>
            <a:r>
              <a:rPr lang="zh-TW" altLang="zh-TW" sz="2000" dirty="0" smtClean="0">
                <a:latin typeface="標楷體" panose="03000509000000000000" pitchFamily="65" charset="-120"/>
                <a:ea typeface="標楷體" panose="03000509000000000000" pitchFamily="65" charset="-120"/>
              </a:rPr>
              <a:t>水埋</a:t>
            </a:r>
            <a:r>
              <a:rPr lang="zh-TW" altLang="zh-TW" sz="2000" dirty="0">
                <a:latin typeface="標楷體" panose="03000509000000000000" pitchFamily="65" charset="-120"/>
                <a:ea typeface="標楷體" panose="03000509000000000000" pitchFamily="65" charset="-120"/>
              </a:rPr>
              <a:t>玻片標本。【執行】</a:t>
            </a:r>
          </a:p>
          <a:p>
            <a:pPr marL="714375" indent="-714375">
              <a:buNone/>
            </a:pP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：學生須能完成各種材料的水埋標本</a:t>
            </a:r>
          </a:p>
          <a:p>
            <a:endParaRPr lang="zh-TW"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 </a:t>
            </a:r>
            <a:endParaRPr lang="zh-TW"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 </a:t>
            </a:r>
            <a:endParaRPr lang="zh-TW" altLang="zh-TW" sz="2000"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6" name="內容版面配置區 5"/>
          <p:cNvSpPr>
            <a:spLocks noGrp="1"/>
          </p:cNvSpPr>
          <p:nvPr>
            <p:ph sz="quarter" idx="2"/>
          </p:nvPr>
        </p:nvSpPr>
        <p:spPr>
          <a:xfrm>
            <a:off x="4270248" y="1628800"/>
            <a:ext cx="4046168" cy="4543400"/>
          </a:xfrm>
        </p:spPr>
        <p:txBody>
          <a:bodyPr/>
          <a:lstStyle/>
          <a:p>
            <a:pPr>
              <a:buNone/>
            </a:pPr>
            <a:r>
              <a:rPr lang="en-US" altLang="zh-TW" sz="2000" dirty="0">
                <a:latin typeface="標楷體" panose="03000509000000000000" pitchFamily="65" charset="-120"/>
                <a:ea typeface="標楷體" panose="03000509000000000000" pitchFamily="65" charset="-120"/>
              </a:rPr>
              <a:t>4.</a:t>
            </a:r>
            <a:r>
              <a:rPr lang="zh-TW" altLang="zh-TW" sz="2000" dirty="0">
                <a:latin typeface="標楷體" panose="03000509000000000000" pitchFamily="65" charset="-120"/>
                <a:ea typeface="標楷體" panose="03000509000000000000" pitchFamily="65" charset="-120"/>
              </a:rPr>
              <a:t>以顯微鏡觀察各種不同生物的細胞，利用照相或會同方式記錄細胞的形態，並標註細胞的基本構造。【執行】</a:t>
            </a:r>
          </a:p>
          <a:p>
            <a:pPr marL="895350" indent="-895350">
              <a:buNone/>
            </a:pPr>
            <a:r>
              <a:rPr lang="zh-TW" altLang="en-US" sz="2000" dirty="0">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：學生須能正確的畫出觀察的結果</a:t>
            </a:r>
          </a:p>
          <a:p>
            <a:pPr>
              <a:buNone/>
            </a:pPr>
            <a:r>
              <a:rPr lang="en-US" altLang="zh-TW" sz="2000" dirty="0">
                <a:latin typeface="標楷體" panose="03000509000000000000" pitchFamily="65" charset="-120"/>
                <a:ea typeface="標楷體" panose="03000509000000000000" pitchFamily="65" charset="-120"/>
              </a:rPr>
              <a:t>5.</a:t>
            </a:r>
            <a:r>
              <a:rPr lang="zh-TW" altLang="zh-TW" sz="2000" dirty="0">
                <a:latin typeface="標楷體" panose="03000509000000000000" pitchFamily="65" charset="-120"/>
                <a:ea typeface="標楷體" panose="03000509000000000000" pitchFamily="65" charset="-120"/>
              </a:rPr>
              <a:t>利用實驗觀察結果比較動植物細胞間之異同。【分析與發現】</a:t>
            </a:r>
            <a:endParaRPr lang="en-US" altLang="zh-TW" sz="2000" dirty="0">
              <a:latin typeface="標楷體" panose="03000509000000000000" pitchFamily="65" charset="-120"/>
              <a:ea typeface="標楷體" panose="03000509000000000000" pitchFamily="65" charset="-120"/>
            </a:endParaRPr>
          </a:p>
          <a:p>
            <a:pPr marL="266700" indent="-85725">
              <a:buNone/>
            </a:pPr>
            <a:r>
              <a:rPr lang="zh-TW" altLang="zh-TW" sz="2000" dirty="0">
                <a:latin typeface="標楷體" panose="03000509000000000000" pitchFamily="65" charset="-120"/>
                <a:ea typeface="標楷體" panose="03000509000000000000" pitchFamily="65" charset="-120"/>
              </a:rPr>
              <a:t>【討論與傳達】</a:t>
            </a:r>
          </a:p>
          <a:p>
            <a:pPr marL="895350" indent="-895350">
              <a:buNone/>
            </a:pPr>
            <a:r>
              <a:rPr lang="zh-TW" altLang="en-US" sz="2000" dirty="0">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：學生能正確比較動植物細胞間的差異</a:t>
            </a:r>
          </a:p>
          <a:p>
            <a:pPr>
              <a:buNone/>
            </a:pPr>
            <a:r>
              <a:rPr lang="en-US" altLang="zh-TW" sz="2000" dirty="0">
                <a:latin typeface="標楷體" panose="03000509000000000000" pitchFamily="65" charset="-120"/>
                <a:ea typeface="標楷體" panose="03000509000000000000" pitchFamily="65" charset="-120"/>
              </a:rPr>
              <a:t> 6.</a:t>
            </a:r>
            <a:r>
              <a:rPr lang="zh-TW" altLang="zh-TW" sz="2000" dirty="0">
                <a:latin typeface="標楷體" panose="03000509000000000000" pitchFamily="65" charset="-120"/>
                <a:ea typeface="標楷體" panose="03000509000000000000" pitchFamily="65" charset="-120"/>
              </a:rPr>
              <a:t>各組上台分享組內的觀察結果與討論結論。【討論與傳達】</a:t>
            </a:r>
          </a:p>
          <a:p>
            <a:pPr marL="895350" indent="-895350">
              <a:buNone/>
            </a:pPr>
            <a:r>
              <a:rPr lang="zh-TW" altLang="en-US" sz="2000" dirty="0">
                <a:solidFill>
                  <a:srgbClr val="FF0000"/>
                </a:solidFill>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：學生須能正確表達自己的想法</a:t>
            </a:r>
            <a:endParaRPr lang="zh-TW" altLang="en-US" sz="20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75</a:t>
            </a:fld>
            <a:endParaRPr lang="zh-TW" altLang="en-US"/>
          </a:p>
        </p:txBody>
      </p:sp>
    </p:spTree>
    <p:extLst>
      <p:ext uri="{BB962C8B-B14F-4D97-AF65-F5344CB8AC3E}">
        <p14:creationId xmlns:p14="http://schemas.microsoft.com/office/powerpoint/2010/main" val="201344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80920" cy="2290266"/>
          </a:xfrm>
        </p:spPr>
        <p:txBody>
          <a:bodyPr>
            <a:noAutofit/>
          </a:bodyPr>
          <a:lstStyle/>
          <a:p>
            <a:pPr lvl="0"/>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zh-TW" altLang="en-US" sz="3600" b="1" dirty="0">
                <a:solidFill>
                  <a:srgbClr val="FF0000"/>
                </a:solidFill>
                <a:latin typeface="標楷體" pitchFamily="65" charset="-120"/>
                <a:ea typeface="標楷體" pitchFamily="65" charset="-120"/>
              </a:rPr>
              <a:t>領域案例：數學         </a:t>
            </a:r>
            <a:r>
              <a:rPr lang="en-US" altLang="zh-TW" sz="1300" b="1" cap="none" dirty="0">
                <a:solidFill>
                  <a:schemeClr val="tx1"/>
                </a:solidFill>
                <a:latin typeface="標楷體" pitchFamily="65" charset="-120"/>
                <a:ea typeface="標楷體" pitchFamily="65" charset="-120"/>
              </a:rPr>
              <a:t>--</a:t>
            </a:r>
            <a:r>
              <a:rPr lang="zh-TW" altLang="en-US" sz="1300" b="1" cap="none" dirty="0">
                <a:solidFill>
                  <a:schemeClr val="tx1"/>
                </a:solidFill>
                <a:latin typeface="標楷體" pitchFamily="65" charset="-120"/>
                <a:ea typeface="標楷體" pitchFamily="65" charset="-120"/>
              </a:rPr>
              <a:t>引用自嘉義市立北興國中莊雅清教師</a:t>
            </a:r>
            <a:r>
              <a:rPr lang="en-US" altLang="zh-TW" sz="3600" b="1" dirty="0">
                <a:solidFill>
                  <a:srgbClr val="FF0000"/>
                </a:solidFill>
                <a:latin typeface="標楷體" pitchFamily="65" charset="-120"/>
                <a:ea typeface="標楷體" pitchFamily="65" charset="-120"/>
              </a:rPr>
              <a:t/>
            </a:r>
            <a:br>
              <a:rPr lang="en-US" altLang="zh-TW" sz="3600" b="1" dirty="0">
                <a:solidFill>
                  <a:srgbClr val="FF0000"/>
                </a:solidFill>
                <a:latin typeface="標楷體" pitchFamily="65" charset="-120"/>
                <a:ea typeface="標楷體" pitchFamily="65" charset="-120"/>
              </a:rPr>
            </a:br>
            <a:r>
              <a:rPr lang="zh-TW" altLang="en-US" sz="2800" dirty="0">
                <a:solidFill>
                  <a:schemeClr val="tx1"/>
                </a:solidFill>
                <a:latin typeface="標楷體" pitchFamily="65" charset="-120"/>
                <a:ea typeface="標楷體" pitchFamily="65" charset="-120"/>
              </a:rPr>
              <a:t>單元</a:t>
            </a:r>
            <a:r>
              <a:rPr lang="en-US" altLang="zh-TW" sz="2800" dirty="0">
                <a:solidFill>
                  <a:schemeClr val="tx1"/>
                </a:solidFill>
                <a:latin typeface="標楷體" pitchFamily="65" charset="-120"/>
                <a:ea typeface="標楷體" pitchFamily="65" charset="-120"/>
              </a:rPr>
              <a:t>:</a:t>
            </a:r>
            <a:r>
              <a:rPr lang="en-US" altLang="zh-TW" sz="2800" cap="none" dirty="0" err="1">
                <a:solidFill>
                  <a:schemeClr val="tx1"/>
                </a:solidFill>
                <a:latin typeface="標楷體" pitchFamily="65" charset="-120"/>
                <a:ea typeface="標楷體" pitchFamily="65" charset="-120"/>
              </a:rPr>
              <a:t>認識函數</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年級</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國中七下</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學習目標</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透過真實情境下的提問引導，讓學生培養數學素養且理解函數的對應關係</a:t>
            </a:r>
            <a:endParaRPr lang="zh-TW" altLang="en-US" sz="2800" dirty="0">
              <a:solidFill>
                <a:srgbClr val="FF0000"/>
              </a:solidFill>
              <a:latin typeface="標楷體" pitchFamily="65" charset="-120"/>
              <a:ea typeface="標楷體"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76</a:t>
            </a:fld>
            <a:endParaRPr lang="zh-TW" altLang="en-US"/>
          </a:p>
        </p:txBody>
      </p:sp>
      <p:pic>
        <p:nvPicPr>
          <p:cNvPr id="6" name="Shape 89"/>
          <p:cNvPicPr preferRelativeResize="0">
            <a:picLocks/>
          </p:cNvPicPr>
          <p:nvPr/>
        </p:nvPicPr>
        <p:blipFill rotWithShape="1">
          <a:blip r:embed="rId2" cstate="print">
            <a:alphaModFix/>
            <a:lum bright="20000"/>
          </a:blip>
          <a:srcRect l="7051" t="7980" r="9515" b="7437"/>
          <a:stretch/>
        </p:blipFill>
        <p:spPr>
          <a:xfrm>
            <a:off x="179512" y="2852936"/>
            <a:ext cx="5112568" cy="3816424"/>
          </a:xfrm>
          <a:prstGeom prst="rect">
            <a:avLst/>
          </a:prstGeom>
          <a:noFill/>
          <a:ln>
            <a:noFill/>
          </a:ln>
        </p:spPr>
      </p:pic>
      <p:pic>
        <p:nvPicPr>
          <p:cNvPr id="5" name="Shape 67"/>
          <p:cNvPicPr preferRelativeResize="0">
            <a:picLocks noGrp="1"/>
          </p:cNvPicPr>
          <p:nvPr>
            <p:ph sz="quarter" idx="1"/>
          </p:nvPr>
        </p:nvPicPr>
        <p:blipFill rotWithShape="1">
          <a:blip r:embed="rId3" cstate="print">
            <a:alphaModFix/>
          </a:blip>
          <a:srcRect/>
          <a:stretch/>
        </p:blipFill>
        <p:spPr>
          <a:xfrm>
            <a:off x="5292080" y="3573016"/>
            <a:ext cx="3600400" cy="3052589"/>
          </a:xfrm>
          <a:prstGeom prst="rect">
            <a:avLst/>
          </a:prstGeom>
          <a:noFill/>
          <a:ln>
            <a:noFill/>
          </a:ln>
        </p:spPr>
      </p:pic>
      <p:sp>
        <p:nvSpPr>
          <p:cNvPr id="9" name="向左箭號 8"/>
          <p:cNvSpPr/>
          <p:nvPr/>
        </p:nvSpPr>
        <p:spPr>
          <a:xfrm rot="20751751">
            <a:off x="4577323" y="2031437"/>
            <a:ext cx="4371067" cy="17648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函數的數學素養藏在</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價目表上</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1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18" name="Shape 118"/>
          <p:cNvSpPr txBox="1">
            <a:spLocks noGrp="1"/>
          </p:cNvSpPr>
          <p:nvPr>
            <p:ph type="body" idx="1"/>
          </p:nvPr>
        </p:nvSpPr>
        <p:spPr>
          <a:xfrm>
            <a:off x="251520" y="1916832"/>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(3)如果有一個客人說「來杯25元的！」，</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19" name="Shape 119"/>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0" name="Shape 120"/>
          <p:cNvPicPr preferRelativeResize="0"/>
          <p:nvPr/>
        </p:nvPicPr>
        <p:blipFill rotWithShape="1">
          <a:blip r:embed="rId4" cstate="print">
            <a:alphaModFix/>
            <a:lum bright="10000"/>
          </a:blip>
          <a:srcRect l="42538" t="22335" b="73972"/>
          <a:stretch/>
        </p:blipFill>
        <p:spPr>
          <a:xfrm>
            <a:off x="683568" y="4509120"/>
            <a:ext cx="5137101" cy="586528"/>
          </a:xfrm>
          <a:prstGeom prst="rect">
            <a:avLst/>
          </a:prstGeom>
          <a:noFill/>
          <a:ln>
            <a:noFill/>
          </a:ln>
        </p:spPr>
      </p:pic>
      <p:pic>
        <p:nvPicPr>
          <p:cNvPr id="121" name="Shape 121"/>
          <p:cNvPicPr preferRelativeResize="0"/>
          <p:nvPr/>
        </p:nvPicPr>
        <p:blipFill rotWithShape="1">
          <a:blip r:embed="rId5" cstate="print">
            <a:alphaModFix/>
            <a:lum bright="10000"/>
          </a:blip>
          <a:srcRect l="30065" t="23312" b="65997"/>
          <a:stretch/>
        </p:blipFill>
        <p:spPr>
          <a:xfrm>
            <a:off x="683568" y="5157192"/>
            <a:ext cx="4464496" cy="1368152"/>
          </a:xfrm>
          <a:prstGeom prst="rect">
            <a:avLst/>
          </a:prstGeom>
          <a:noFill/>
          <a:ln>
            <a:noFill/>
          </a:ln>
        </p:spPr>
      </p:pic>
      <p:sp>
        <p:nvSpPr>
          <p:cNvPr id="7" name="橢圓形圖說文字 6"/>
          <p:cNvSpPr/>
          <p:nvPr/>
        </p:nvSpPr>
        <p:spPr>
          <a:xfrm>
            <a:off x="4067944" y="4553744"/>
            <a:ext cx="5076056" cy="2304256"/>
          </a:xfrm>
          <a:prstGeom prst="wedgeEllipseCallout">
            <a:avLst>
              <a:gd name="adj1" fmla="val -58222"/>
              <a:gd name="adj2" fmla="val 8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請問是哪一個</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因為</a:t>
            </a:r>
            <a:r>
              <a:rPr lang="en-US" altLang="zh-TW" sz="2200" dirty="0">
                <a:latin typeface="標楷體" panose="03000509000000000000" pitchFamily="65" charset="-120"/>
                <a:ea typeface="標楷體" panose="03000509000000000000" pitchFamily="65" charset="-120"/>
              </a:rPr>
              <a:t>25</a:t>
            </a:r>
            <a:r>
              <a:rPr lang="zh-TW" altLang="en-US" sz="2200" dirty="0">
                <a:latin typeface="標楷體" panose="03000509000000000000" pitchFamily="65" charset="-120"/>
                <a:ea typeface="標楷體" panose="03000509000000000000" pitchFamily="65" charset="-120"/>
              </a:rPr>
              <a:t>元的對應找不到</a:t>
            </a: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唯一一個</a:t>
            </a:r>
            <a:r>
              <a:rPr lang="zh-TW" altLang="en-US" sz="2200" dirty="0">
                <a:latin typeface="標楷體" panose="03000509000000000000" pitchFamily="65" charset="-120"/>
                <a:ea typeface="標楷體" panose="03000509000000000000" pitchFamily="65" charset="-120"/>
              </a:rPr>
              <a:t>，</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en-US" altLang="zh-TW" sz="24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dirty="0">
                <a:latin typeface="標楷體" panose="03000509000000000000" pitchFamily="65" charset="-120"/>
                <a:ea typeface="標楷體" panose="03000509000000000000" pitchFamily="65" charset="-120"/>
              </a:rPr>
              <a:t>WHY?</a:t>
            </a:r>
          </a:p>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不唸會</a:t>
            </a:r>
            <a:r>
              <a:rPr lang="zh-TW" altLang="en-US" sz="2200" dirty="0">
                <a:latin typeface="標楷體" panose="03000509000000000000" pitchFamily="65" charset="-120"/>
                <a:ea typeface="標楷體" panose="03000509000000000000" pitchFamily="65" charset="-120"/>
              </a:rPr>
              <a:t>發生什麼事</a:t>
            </a:r>
            <a:r>
              <a:rPr lang="en-US" altLang="zh-TW" sz="2200" dirty="0">
                <a:latin typeface="標楷體" panose="03000509000000000000" pitchFamily="65" charset="-120"/>
                <a:ea typeface="標楷體" panose="03000509000000000000" pitchFamily="65" charset="-120"/>
              </a:rPr>
              <a:t>?</a:t>
            </a:r>
            <a:endParaRPr lang="zh-TW" altLang="en-US" sz="2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97667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2000"/>
                                        <p:tgtEl>
                                          <p:spTgt spid="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000"/>
                                        <p:tgtEl>
                                          <p:spTgt spid="120"/>
                                        </p:tgtEl>
                                      </p:cBhvr>
                                    </p:animEffect>
                                  </p:childTnLst>
                                </p:cTn>
                              </p:par>
                              <p:par>
                                <p:cTn id="13" presetID="10"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2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2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2000"/>
                                        <p:tgtEl>
                                          <p:spTgt spid="7">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2000"/>
                                        <p:tgtEl>
                                          <p:spTgt spid="7">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2000"/>
                                        <p:tgtEl>
                                          <p:spTgt spid="7">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2000"/>
                                        <p:tgtEl>
                                          <p:spTgt spid="7">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uild="allAtOnce"/>
      <p:bldP spid="7"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27" name="Shape 127"/>
          <p:cNvSpPr txBox="1">
            <a:spLocks noGrp="1"/>
          </p:cNvSpPr>
          <p:nvPr>
            <p:ph type="body" idx="1"/>
          </p:nvPr>
        </p:nvSpPr>
        <p:spPr>
          <a:xfrm>
            <a:off x="212265" y="1966424"/>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(4)如果有一個客人說「我要8號！」，</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28" name="Shape 128"/>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9" name="Shape 129"/>
          <p:cNvPicPr preferRelativeResize="0"/>
          <p:nvPr/>
        </p:nvPicPr>
        <p:blipFill rotWithShape="1">
          <a:blip r:embed="rId4" cstate="print">
            <a:alphaModFix/>
            <a:lum bright="10000"/>
          </a:blip>
          <a:srcRect l="32514" t="34144" b="59934"/>
          <a:stretch/>
        </p:blipFill>
        <p:spPr>
          <a:xfrm>
            <a:off x="539552" y="4582119"/>
            <a:ext cx="5498085" cy="857250"/>
          </a:xfrm>
          <a:prstGeom prst="rect">
            <a:avLst/>
          </a:prstGeom>
          <a:noFill/>
          <a:ln>
            <a:noFill/>
          </a:ln>
        </p:spPr>
      </p:pic>
      <p:pic>
        <p:nvPicPr>
          <p:cNvPr id="130" name="Shape 130"/>
          <p:cNvPicPr preferRelativeResize="0"/>
          <p:nvPr/>
        </p:nvPicPr>
        <p:blipFill rotWithShape="1">
          <a:blip r:embed="rId5" cstate="print">
            <a:alphaModFix/>
            <a:lum bright="10000"/>
          </a:blip>
          <a:srcRect l="8322" t="34802" r="11964" b="59934"/>
          <a:stretch/>
        </p:blipFill>
        <p:spPr>
          <a:xfrm>
            <a:off x="539552" y="5589240"/>
            <a:ext cx="6537164" cy="767022"/>
          </a:xfrm>
          <a:prstGeom prst="rect">
            <a:avLst/>
          </a:prstGeom>
          <a:noFill/>
          <a:ln>
            <a:noFill/>
          </a:ln>
        </p:spPr>
      </p:pic>
      <p:sp>
        <p:nvSpPr>
          <p:cNvPr id="7" name="橢圓形圖說文字 6"/>
          <p:cNvSpPr/>
          <p:nvPr/>
        </p:nvSpPr>
        <p:spPr>
          <a:xfrm>
            <a:off x="4139952" y="4365104"/>
            <a:ext cx="5004048" cy="2276872"/>
          </a:xfrm>
          <a:prstGeom prst="wedgeEllipseCallout">
            <a:avLst>
              <a:gd name="adj1" fmla="val -65332"/>
              <a:gd name="adj2" fmla="val 7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dirty="0">
                <a:latin typeface="標楷體" panose="03000509000000000000" pitchFamily="65" charset="-120"/>
                <a:ea typeface="標楷體" panose="03000509000000000000" pitchFamily="65" charset="-120"/>
              </a:rPr>
              <a:t>沒這東西</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表示對應得不到結果，</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無</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標楷體" panose="03000509000000000000" pitchFamily="65" charset="-120"/>
                <a:ea typeface="標楷體" panose="03000509000000000000" pitchFamily="65" charset="-120"/>
              </a:rPr>
              <a:t>編號</a:t>
            </a:r>
            <a:r>
              <a:rPr lang="zh-TW" altLang="en-US" sz="2000" dirty="0" smtClean="0">
                <a:latin typeface="標楷體" panose="03000509000000000000" pitchFamily="65" charset="-120"/>
                <a:ea typeface="標楷體" panose="03000509000000000000" pitchFamily="65" charset="-120"/>
              </a:rPr>
              <a:t>照著唸就</a:t>
            </a:r>
            <a:r>
              <a:rPr lang="zh-TW" altLang="en-US" sz="2000" dirty="0">
                <a:latin typeface="標楷體" panose="03000509000000000000" pitchFamily="65" charset="-120"/>
                <a:ea typeface="標楷體" panose="03000509000000000000" pitchFamily="65" charset="-120"/>
              </a:rPr>
              <a:t>沒事了嗎</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82215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20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2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2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fade">
                                      <p:cBhvr>
                                        <p:cTn id="22" dur="2000"/>
                                        <p:tgtEl>
                                          <p:spTgt spid="7">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2000"/>
                                        <p:tgtEl>
                                          <p:spTgt spid="7">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2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2000"/>
                                        <p:tgtEl>
                                          <p:spTgt spid="7">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p:bldP spid="7"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2967831" y="1870518"/>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7</a:t>
            </a:fld>
            <a:endParaRPr lang="en-US" altLang="zh-TW">
              <a:latin typeface="Arial" charset="0"/>
              <a:ea typeface="新細明體"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323528" y="332656"/>
            <a:ext cx="8013700" cy="782638"/>
          </a:xfrm>
        </p:spPr>
        <p:txBody>
          <a:bodyPr>
            <a:normAutofit fontScale="90000"/>
          </a:bodyPr>
          <a:lstStyle/>
          <a:p>
            <a:pPr eaLnBrk="1" hangingPunct="1"/>
            <a:r>
              <a:rPr lang="zh-TW" altLang="en-US" sz="3200" b="1" dirty="0">
                <a:solidFill>
                  <a:srgbClr val="FF0000"/>
                </a:solidFill>
                <a:latin typeface="標楷體" pitchFamily="65" charset="-120"/>
                <a:ea typeface="標楷體" pitchFamily="65" charset="-120"/>
              </a:rPr>
              <a:t>領域案例：社會</a:t>
            </a:r>
            <a:r>
              <a:rPr lang="en-US" altLang="zh-TW" sz="3200" b="1" dirty="0">
                <a:solidFill>
                  <a:srgbClr val="FF0000"/>
                </a:solidFill>
                <a:latin typeface="標楷體" pitchFamily="65" charset="-120"/>
                <a:ea typeface="標楷體" pitchFamily="65" charset="-120"/>
              </a:rPr>
              <a:t/>
            </a:r>
            <a:br>
              <a:rPr lang="en-US" altLang="zh-TW" sz="3200" b="1" dirty="0">
                <a:solidFill>
                  <a:srgbClr val="FF0000"/>
                </a:solidFill>
                <a:latin typeface="標楷體" pitchFamily="65" charset="-120"/>
                <a:ea typeface="標楷體" pitchFamily="65" charset="-120"/>
              </a:rPr>
            </a:br>
            <a:r>
              <a:rPr lang="zh-TW" altLang="en-US" sz="2700" b="1" dirty="0">
                <a:solidFill>
                  <a:schemeClr val="tx1"/>
                </a:solidFill>
                <a:latin typeface="標楷體" pitchFamily="65" charset="-120"/>
                <a:ea typeface="標楷體" pitchFamily="65" charset="-120"/>
                <a:cs typeface="Times New Roman" pitchFamily="18" charset="0"/>
              </a:rPr>
              <a:t>全球議題：貧富差距大</a:t>
            </a:r>
            <a:r>
              <a:rPr lang="zh-TW" altLang="en-US" sz="3200" b="1" dirty="0">
                <a:solidFill>
                  <a:schemeClr val="tx1"/>
                </a:solidFill>
                <a:latin typeface="標楷體" pitchFamily="65" charset="-120"/>
                <a:ea typeface="標楷體" pitchFamily="65" charset="-120"/>
                <a:cs typeface="Times New Roman" pitchFamily="18" charset="0"/>
              </a:rPr>
              <a:t>           </a:t>
            </a:r>
            <a:r>
              <a:rPr lang="en-US" altLang="zh-TW" sz="1300" b="1" dirty="0">
                <a:solidFill>
                  <a:schemeClr val="tx1"/>
                </a:solidFill>
                <a:latin typeface="標楷體" pitchFamily="65" charset="-120"/>
                <a:ea typeface="標楷體" pitchFamily="65" charset="-120"/>
                <a:cs typeface="Times New Roman" pitchFamily="18" charset="0"/>
              </a:rPr>
              <a:t>--</a:t>
            </a:r>
            <a:r>
              <a:rPr lang="zh-TW" altLang="en-US" sz="1300" b="1" dirty="0">
                <a:solidFill>
                  <a:schemeClr val="tx1"/>
                </a:solidFill>
                <a:latin typeface="標楷體" pitchFamily="65" charset="-120"/>
                <a:ea typeface="標楷體" pitchFamily="65" charset="-120"/>
                <a:cs typeface="Times New Roman" pitchFamily="18" charset="0"/>
              </a:rPr>
              <a:t>引用自臺北市立金華國小</a:t>
            </a:r>
            <a:r>
              <a:rPr lang="zh-TW" altLang="en-US" sz="1300" b="1" dirty="0" smtClean="0">
                <a:solidFill>
                  <a:schemeClr val="tx1"/>
                </a:solidFill>
                <a:latin typeface="標楷體" pitchFamily="65" charset="-120"/>
                <a:ea typeface="標楷體" pitchFamily="65" charset="-120"/>
                <a:cs typeface="Times New Roman" pitchFamily="18" charset="0"/>
              </a:rPr>
              <a:t>洪夢華教師</a:t>
            </a:r>
            <a:endParaRPr lang="en-US" altLang="zh-TW" sz="3200" b="1" dirty="0">
              <a:solidFill>
                <a:schemeClr val="tx1"/>
              </a:solidFill>
              <a:latin typeface="標楷體" pitchFamily="65" charset="-120"/>
              <a:ea typeface="標楷體" pitchFamily="65" charset="-120"/>
            </a:endParaRPr>
          </a:p>
        </p:txBody>
      </p:sp>
      <p:sp>
        <p:nvSpPr>
          <p:cNvPr id="212995" name="Freeform 3"/>
          <p:cNvSpPr>
            <a:spLocks/>
          </p:cNvSpPr>
          <p:nvPr/>
        </p:nvSpPr>
        <p:spPr bwMode="gray">
          <a:xfrm rot="10800000" flipV="1">
            <a:off x="4494213" y="1447800"/>
            <a:ext cx="4248150"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accent2"/>
              </a:gs>
              <a:gs pos="100000">
                <a:schemeClr val="accent2">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212996" name="Freeform 4"/>
          <p:cNvSpPr>
            <a:spLocks/>
          </p:cNvSpPr>
          <p:nvPr/>
        </p:nvSpPr>
        <p:spPr bwMode="gray">
          <a:xfrm>
            <a:off x="388938" y="1447800"/>
            <a:ext cx="4105275"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hlink"/>
              </a:gs>
              <a:gs pos="100000">
                <a:schemeClr val="hlink">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32773" name="Rectangle 6"/>
          <p:cNvSpPr>
            <a:spLocks noChangeArrowheads="1"/>
          </p:cNvSpPr>
          <p:nvPr/>
        </p:nvSpPr>
        <p:spPr bwMode="gray">
          <a:xfrm>
            <a:off x="492125" y="3335338"/>
            <a:ext cx="41322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74" name="Text Box 12"/>
          <p:cNvSpPr txBox="1">
            <a:spLocks noChangeArrowheads="1"/>
          </p:cNvSpPr>
          <p:nvPr/>
        </p:nvSpPr>
        <p:spPr bwMode="auto">
          <a:xfrm>
            <a:off x="1625600" y="1241425"/>
            <a:ext cx="5892800" cy="1939925"/>
          </a:xfrm>
          <a:prstGeom prst="rect">
            <a:avLst/>
          </a:prstGeom>
          <a:noFill/>
          <a:ln w="9525">
            <a:noFill/>
            <a:miter lim="800000"/>
            <a:headEnd/>
            <a:tailEnd/>
          </a:ln>
        </p:spPr>
        <p:txBody>
          <a:bodyPr>
            <a:spAutoFit/>
          </a:bodyPr>
          <a:lstStyle/>
          <a:p>
            <a:pPr marL="342900" indent="-342900">
              <a:buFontTx/>
              <a:buChar char="•"/>
            </a:pPr>
            <a:r>
              <a:rPr lang="zh-TW" altLang="en-US" sz="2400" i="0" dirty="0">
                <a:latin typeface="標楷體" pitchFamily="65" charset="-120"/>
                <a:ea typeface="標楷體" pitchFamily="65" charset="-120"/>
              </a:rPr>
              <a:t>教學對象：</a:t>
            </a:r>
            <a:r>
              <a:rPr lang="en-US" altLang="zh-TW" sz="2400" i="0" dirty="0">
                <a:latin typeface="標楷體" pitchFamily="65" charset="-120"/>
                <a:ea typeface="標楷體" pitchFamily="65" charset="-120"/>
              </a:rPr>
              <a:t>103</a:t>
            </a:r>
            <a:r>
              <a:rPr lang="zh-TW" altLang="en-US" sz="2400" i="0" dirty="0">
                <a:latin typeface="標楷體" pitchFamily="65" charset="-120"/>
                <a:ea typeface="標楷體" pitchFamily="65" charset="-120"/>
              </a:rPr>
              <a:t>學年度下學期臺北市金華國小六年</a:t>
            </a:r>
            <a:r>
              <a:rPr lang="en-US" altLang="zh-TW" sz="2400" i="0" dirty="0">
                <a:latin typeface="標楷體" pitchFamily="65" charset="-120"/>
                <a:ea typeface="標楷體" pitchFamily="65" charset="-120"/>
              </a:rPr>
              <a:t>6</a:t>
            </a:r>
            <a:r>
              <a:rPr lang="zh-TW" altLang="en-US" sz="2400" i="0" dirty="0">
                <a:latin typeface="標楷體" pitchFamily="65" charset="-120"/>
                <a:ea typeface="標楷體" pitchFamily="65" charset="-120"/>
              </a:rPr>
              <a:t>班學生</a:t>
            </a:r>
            <a:r>
              <a:rPr lang="en-US" altLang="zh-TW" sz="2400" i="0" dirty="0">
                <a:latin typeface="標楷體" pitchFamily="65" charset="-120"/>
                <a:ea typeface="標楷體" pitchFamily="65" charset="-120"/>
              </a:rPr>
              <a:t>30</a:t>
            </a:r>
            <a:r>
              <a:rPr lang="zh-TW" altLang="en-US" sz="2400" i="0" dirty="0">
                <a:latin typeface="標楷體" pitchFamily="65" charset="-120"/>
                <a:ea typeface="標楷體" pitchFamily="65" charset="-120"/>
              </a:rPr>
              <a:t>位。</a:t>
            </a:r>
          </a:p>
          <a:p>
            <a:pPr marL="342900" indent="-342900">
              <a:buFontTx/>
              <a:buChar char="•"/>
            </a:pPr>
            <a:r>
              <a:rPr lang="zh-TW" altLang="en-US" sz="2400" i="0" dirty="0">
                <a:latin typeface="標楷體" pitchFamily="65" charset="-120"/>
                <a:ea typeface="標楷體" pitchFamily="65" charset="-120"/>
              </a:rPr>
              <a:t>適用教材：六下第四單元第</a:t>
            </a:r>
            <a:r>
              <a:rPr lang="en-US" altLang="zh-TW" sz="2400" i="0" dirty="0">
                <a:latin typeface="標楷體" pitchFamily="65" charset="-120"/>
                <a:ea typeface="標楷體" pitchFamily="65" charset="-120"/>
              </a:rPr>
              <a:t>2</a:t>
            </a:r>
            <a:r>
              <a:rPr lang="zh-TW" altLang="en-US" sz="2400" i="0" dirty="0">
                <a:latin typeface="標楷體" pitchFamily="65" charset="-120"/>
                <a:ea typeface="標楷體" pitchFamily="65" charset="-120"/>
              </a:rPr>
              <a:t>課「地球村的議題」。 </a:t>
            </a:r>
            <a:endParaRPr lang="en-US" altLang="zh-TW" sz="2400" i="0" dirty="0">
              <a:latin typeface="標楷體" pitchFamily="65" charset="-120"/>
              <a:ea typeface="標楷體" pitchFamily="65" charset="-120"/>
            </a:endParaRPr>
          </a:p>
          <a:p>
            <a:pPr marL="342900" indent="-342900">
              <a:buFontTx/>
              <a:buChar char="•"/>
            </a:pPr>
            <a:r>
              <a:rPr lang="zh-TW" altLang="en-US" sz="2400" i="0" dirty="0">
                <a:latin typeface="標楷體" pitchFamily="65" charset="-120"/>
                <a:ea typeface="標楷體" pitchFamily="65" charset="-120"/>
              </a:rPr>
              <a:t>學習內容</a:t>
            </a:r>
            <a:r>
              <a:rPr lang="zh-TW" altLang="en-US" sz="2400" i="0" dirty="0">
                <a:latin typeface="新細明體" charset="-120"/>
                <a:ea typeface="新細明體" charset="-120"/>
              </a:rPr>
              <a:t>：</a:t>
            </a:r>
            <a:r>
              <a:rPr lang="en-US" altLang="zh-TW" sz="2400" i="0" dirty="0">
                <a:latin typeface="標楷體" pitchFamily="65" charset="-120"/>
                <a:ea typeface="標楷體" pitchFamily="65" charset="-120"/>
              </a:rPr>
              <a:t>4-1</a:t>
            </a:r>
            <a:r>
              <a:rPr lang="zh-TW" altLang="en-US" sz="2400" i="0" dirty="0">
                <a:latin typeface="標楷體" pitchFamily="65" charset="-120"/>
                <a:ea typeface="標楷體" pitchFamily="65" charset="-120"/>
              </a:rPr>
              <a:t>已知悉全球化</a:t>
            </a:r>
            <a:r>
              <a:rPr lang="zh-TW" altLang="en-US" sz="2400" i="0" dirty="0">
                <a:latin typeface="標楷體" pitchFamily="65" charset="-120"/>
                <a:ea typeface="標楷體" pitchFamily="65" charset="-120"/>
                <a:hlinkClick r:id="rId2" action="ppaction://hlinkfile"/>
              </a:rPr>
              <a:t>範圍與影響</a:t>
            </a:r>
            <a:endParaRPr lang="zh-TW" altLang="en-US" sz="2400" i="0" dirty="0">
              <a:latin typeface="標楷體" pitchFamily="65" charset="-120"/>
              <a:ea typeface="標楷體" pitchFamily="65" charset="-120"/>
            </a:endParaRPr>
          </a:p>
        </p:txBody>
      </p:sp>
      <p:grpSp>
        <p:nvGrpSpPr>
          <p:cNvPr id="2" name="Group 32"/>
          <p:cNvGrpSpPr>
            <a:grpSpLocks/>
          </p:cNvGrpSpPr>
          <p:nvPr/>
        </p:nvGrpSpPr>
        <p:grpSpPr bwMode="auto">
          <a:xfrm>
            <a:off x="387350" y="1509713"/>
            <a:ext cx="1238250" cy="1265237"/>
            <a:chOff x="1851" y="624"/>
            <a:chExt cx="812" cy="830"/>
          </a:xfrm>
        </p:grpSpPr>
        <p:sp>
          <p:nvSpPr>
            <p:cNvPr id="32784" name="Oval 33"/>
            <p:cNvSpPr>
              <a:spLocks noChangeArrowheads="1"/>
            </p:cNvSpPr>
            <p:nvPr/>
          </p:nvSpPr>
          <p:spPr bwMode="ltGray">
            <a:xfrm>
              <a:off x="1851" y="652"/>
              <a:ext cx="812" cy="802"/>
            </a:xfrm>
            <a:prstGeom prst="ellipse">
              <a:avLst/>
            </a:prstGeom>
            <a:solidFill>
              <a:schemeClr val="accent2"/>
            </a:solidFill>
            <a:ln w="63500" algn="ctr">
              <a:solidFill>
                <a:srgbClr val="F8F8F8">
                  <a:alpha val="70195"/>
                </a:srgbClr>
              </a:solidFill>
              <a:round/>
              <a:headEnd/>
              <a:tailEnd/>
            </a:ln>
          </p:spPr>
          <p:txBody>
            <a:bodyPr wrap="none" anchor="ctr"/>
            <a:lstStyle/>
            <a:p>
              <a:endParaRPr lang="zh-TW" altLang="en-US" i="0">
                <a:solidFill>
                  <a:srgbClr val="000000"/>
                </a:solidFill>
                <a:ea typeface="新細明體" charset="-120"/>
              </a:endParaRPr>
            </a:p>
          </p:txBody>
        </p:sp>
        <p:pic>
          <p:nvPicPr>
            <p:cNvPr id="32785" name="Picture 34" descr="cir_lighteffect0"/>
            <p:cNvPicPr>
              <a:picLocks noChangeAspect="1" noChangeArrowheads="1"/>
            </p:cNvPicPr>
            <p:nvPr/>
          </p:nvPicPr>
          <p:blipFill>
            <a:blip r:embed="rId3" cstate="print">
              <a:lum bright="18000" contrast="-12000"/>
            </a:blip>
            <a:srcRect/>
            <a:stretch>
              <a:fillRect/>
            </a:stretch>
          </p:blipFill>
          <p:spPr bwMode="ltGray">
            <a:xfrm>
              <a:off x="1920" y="624"/>
              <a:ext cx="670" cy="670"/>
            </a:xfrm>
            <a:prstGeom prst="rect">
              <a:avLst/>
            </a:prstGeom>
            <a:noFill/>
            <a:ln w="9525">
              <a:noFill/>
              <a:miter lim="800000"/>
              <a:headEnd/>
              <a:tailEnd/>
            </a:ln>
          </p:spPr>
        </p:pic>
      </p:grpSp>
      <p:sp>
        <p:nvSpPr>
          <p:cNvPr id="32776" name="Text Box 35"/>
          <p:cNvSpPr txBox="1">
            <a:spLocks noChangeArrowheads="1"/>
          </p:cNvSpPr>
          <p:nvPr/>
        </p:nvSpPr>
        <p:spPr bwMode="auto">
          <a:xfrm>
            <a:off x="461963" y="1663700"/>
            <a:ext cx="1081087" cy="954088"/>
          </a:xfrm>
          <a:prstGeom prst="rect">
            <a:avLst/>
          </a:prstGeom>
          <a:noFill/>
          <a:ln w="9525">
            <a:noFill/>
            <a:miter lim="800000"/>
            <a:headEnd/>
            <a:tailEnd/>
          </a:ln>
        </p:spPr>
        <p:txBody>
          <a:bodyPr>
            <a:spAutoFit/>
          </a:bodyPr>
          <a:lstStyle/>
          <a:p>
            <a:pPr algn="ctr"/>
            <a:r>
              <a:rPr lang="zh-TW" altLang="en-US" sz="2800" b="1" i="0" dirty="0">
                <a:solidFill>
                  <a:srgbClr val="FCFCFC"/>
                </a:solidFill>
                <a:latin typeface="標楷體" panose="03000509000000000000" pitchFamily="65" charset="-120"/>
                <a:ea typeface="標楷體" panose="03000509000000000000" pitchFamily="65" charset="-120"/>
              </a:rPr>
              <a:t>人際互動</a:t>
            </a:r>
          </a:p>
        </p:txBody>
      </p:sp>
      <p:grpSp>
        <p:nvGrpSpPr>
          <p:cNvPr id="3" name="Group 36"/>
          <p:cNvGrpSpPr>
            <a:grpSpLocks/>
          </p:cNvGrpSpPr>
          <p:nvPr/>
        </p:nvGrpSpPr>
        <p:grpSpPr bwMode="auto">
          <a:xfrm>
            <a:off x="7518400" y="1519238"/>
            <a:ext cx="1236663" cy="1265237"/>
            <a:chOff x="1851" y="624"/>
            <a:chExt cx="812" cy="830"/>
          </a:xfrm>
        </p:grpSpPr>
        <p:sp>
          <p:nvSpPr>
            <p:cNvPr id="32782" name="Oval 37"/>
            <p:cNvSpPr>
              <a:spLocks noChangeArrowheads="1"/>
            </p:cNvSpPr>
            <p:nvPr/>
          </p:nvSpPr>
          <p:spPr bwMode="gray">
            <a:xfrm>
              <a:off x="1851" y="652"/>
              <a:ext cx="812" cy="802"/>
            </a:xfrm>
            <a:prstGeom prst="ellipse">
              <a:avLst/>
            </a:prstGeom>
            <a:solidFill>
              <a:schemeClr val="hlink"/>
            </a:solidFill>
            <a:ln w="63500" algn="ctr">
              <a:solidFill>
                <a:srgbClr val="F8F8F8">
                  <a:alpha val="70195"/>
                </a:srgbClr>
              </a:solidFill>
              <a:round/>
              <a:headEnd/>
              <a:tailEnd/>
            </a:ln>
          </p:spPr>
          <p:txBody>
            <a:bodyPr wrap="none" anchor="ctr"/>
            <a:lstStyle/>
            <a:p>
              <a:endParaRPr lang="zh-TW" altLang="en-US" i="0">
                <a:solidFill>
                  <a:srgbClr val="000000"/>
                </a:solidFill>
                <a:latin typeface="標楷體" panose="03000509000000000000" pitchFamily="65" charset="-120"/>
                <a:ea typeface="標楷體" panose="03000509000000000000" pitchFamily="65" charset="-120"/>
              </a:endParaRPr>
            </a:p>
          </p:txBody>
        </p:sp>
        <p:pic>
          <p:nvPicPr>
            <p:cNvPr id="32783" name="Picture 38" descr="cir_lighteffect0"/>
            <p:cNvPicPr>
              <a:picLocks noChangeAspect="1" noChangeArrowheads="1"/>
            </p:cNvPicPr>
            <p:nvPr/>
          </p:nvPicPr>
          <p:blipFill>
            <a:blip r:embed="rId3" cstate="print">
              <a:lum bright="18000" contrast="-12000"/>
            </a:blip>
            <a:srcRect/>
            <a:stretch>
              <a:fillRect/>
            </a:stretch>
          </p:blipFill>
          <p:spPr bwMode="gray">
            <a:xfrm>
              <a:off x="1920" y="624"/>
              <a:ext cx="670" cy="670"/>
            </a:xfrm>
            <a:prstGeom prst="rect">
              <a:avLst/>
            </a:prstGeom>
            <a:noFill/>
            <a:ln w="9525">
              <a:noFill/>
              <a:miter lim="800000"/>
              <a:headEnd/>
              <a:tailEnd/>
            </a:ln>
          </p:spPr>
        </p:pic>
      </p:grpSp>
      <p:sp>
        <p:nvSpPr>
          <p:cNvPr id="32778" name="Text Box 39"/>
          <p:cNvSpPr txBox="1">
            <a:spLocks noChangeArrowheads="1"/>
          </p:cNvSpPr>
          <p:nvPr/>
        </p:nvSpPr>
        <p:spPr bwMode="auto">
          <a:xfrm>
            <a:off x="7661275" y="1735138"/>
            <a:ext cx="1081088" cy="954087"/>
          </a:xfrm>
          <a:prstGeom prst="rect">
            <a:avLst/>
          </a:prstGeom>
          <a:noFill/>
          <a:ln w="9525">
            <a:noFill/>
            <a:miter lim="800000"/>
            <a:headEnd/>
            <a:tailEnd/>
          </a:ln>
        </p:spPr>
        <p:txBody>
          <a:bodyPr>
            <a:spAutoFit/>
          </a:bodyPr>
          <a:lstStyle/>
          <a:p>
            <a:r>
              <a:rPr lang="zh-TW" altLang="en-US" sz="2800" b="1" i="0">
                <a:solidFill>
                  <a:srgbClr val="FFFFFF"/>
                </a:solidFill>
                <a:ea typeface="新細明體" charset="-120"/>
              </a:rPr>
              <a:t>學習方法</a:t>
            </a:r>
          </a:p>
        </p:txBody>
      </p:sp>
      <p:sp>
        <p:nvSpPr>
          <p:cNvPr id="32779" name="Rectangle 6"/>
          <p:cNvSpPr>
            <a:spLocks noChangeArrowheads="1"/>
          </p:cNvSpPr>
          <p:nvPr/>
        </p:nvSpPr>
        <p:spPr bwMode="gray">
          <a:xfrm>
            <a:off x="4673600" y="3335338"/>
            <a:ext cx="40687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80" name="Rectangle 16"/>
          <p:cNvSpPr>
            <a:spLocks noChangeArrowheads="1"/>
          </p:cNvSpPr>
          <p:nvPr/>
        </p:nvSpPr>
        <p:spPr bwMode="gray">
          <a:xfrm>
            <a:off x="547688" y="3335338"/>
            <a:ext cx="4076700" cy="2963862"/>
          </a:xfrm>
          <a:prstGeom prst="rect">
            <a:avLst/>
          </a:prstGeom>
          <a:noFill/>
          <a:ln w="9525">
            <a:noFill/>
            <a:miter lim="800000"/>
            <a:headEnd/>
            <a:tailEnd/>
          </a:ln>
        </p:spPr>
        <p:txBody>
          <a:bodyPr>
            <a:spAutoFit/>
          </a:bodyPr>
          <a:lstStyle/>
          <a:p>
            <a:pPr>
              <a:lnSpc>
                <a:spcPts val="3200"/>
              </a:lnSpc>
            </a:pPr>
            <a:r>
              <a:rPr lang="zh-TW" altLang="en-US" sz="2400" i="0" dirty="0">
                <a:solidFill>
                  <a:srgbClr val="000000"/>
                </a:solidFill>
                <a:latin typeface="標楷體" pitchFamily="65" charset="-120"/>
                <a:ea typeface="標楷體" pitchFamily="65" charset="-120"/>
              </a:rPr>
              <a:t>課堂上採取異質分組，常提供學生</a:t>
            </a:r>
            <a:r>
              <a:rPr lang="zh-TW" altLang="en-US" sz="2400" i="0" dirty="0">
                <a:solidFill>
                  <a:srgbClr val="FF5050"/>
                </a:solidFill>
                <a:latin typeface="標楷體" pitchFamily="65" charset="-120"/>
                <a:ea typeface="標楷體" pitchFamily="65" charset="-120"/>
              </a:rPr>
              <a:t>配對分享</a:t>
            </a:r>
            <a:r>
              <a:rPr lang="zh-TW" altLang="en-US" sz="2400" i="0" dirty="0">
                <a:solidFill>
                  <a:srgbClr val="000000"/>
                </a:solidFill>
                <a:latin typeface="標楷體" pitchFamily="65" charset="-120"/>
                <a:ea typeface="標楷體" pitchFamily="65" charset="-120"/>
              </a:rPr>
              <a:t>、</a:t>
            </a:r>
            <a:r>
              <a:rPr lang="zh-TW" altLang="en-US" sz="2400" i="0" dirty="0">
                <a:solidFill>
                  <a:srgbClr val="FF5050"/>
                </a:solidFill>
                <a:latin typeface="標楷體" pitchFamily="65" charset="-120"/>
                <a:ea typeface="標楷體" pitchFamily="65" charset="-120"/>
              </a:rPr>
              <a:t>小組討論</a:t>
            </a:r>
            <a:r>
              <a:rPr lang="zh-TW" altLang="en-US" sz="2400" i="0" dirty="0">
                <a:solidFill>
                  <a:srgbClr val="000000"/>
                </a:solidFill>
                <a:latin typeface="標楷體" pitchFamily="65" charset="-120"/>
                <a:ea typeface="標楷體" pitchFamily="65" charset="-120"/>
              </a:rPr>
              <a:t>、同儕相</a:t>
            </a:r>
            <a:r>
              <a:rPr lang="zh-TW" altLang="en-US" sz="2400" i="0" dirty="0">
                <a:solidFill>
                  <a:srgbClr val="FF5050"/>
                </a:solidFill>
                <a:latin typeface="標楷體" pitchFamily="65" charset="-120"/>
                <a:ea typeface="標楷體" pitchFamily="65" charset="-120"/>
              </a:rPr>
              <a:t>互學</a:t>
            </a:r>
            <a:r>
              <a:rPr lang="zh-TW" altLang="en-US" sz="2400" i="0" dirty="0">
                <a:solidFill>
                  <a:srgbClr val="000000"/>
                </a:solidFill>
                <a:latin typeface="標楷體" pitchFamily="65" charset="-120"/>
                <a:ea typeface="標楷體" pitchFamily="65" charset="-120"/>
              </a:rPr>
              <a:t>習、共同學習法、合作學習</a:t>
            </a:r>
            <a:r>
              <a:rPr lang="zh-TW" altLang="en-US" sz="2400" i="0" dirty="0">
                <a:solidFill>
                  <a:srgbClr val="FF5050"/>
                </a:solidFill>
                <a:latin typeface="標楷體" pitchFamily="65" charset="-120"/>
                <a:ea typeface="標楷體" pitchFamily="65" charset="-120"/>
              </a:rPr>
              <a:t>拼圖法</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第二代</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等機會，</a:t>
            </a:r>
            <a:r>
              <a:rPr lang="zh-TW" altLang="en-US" sz="2400" i="0" dirty="0">
                <a:solidFill>
                  <a:srgbClr val="FF0000"/>
                </a:solidFill>
                <a:latin typeface="標楷體" pitchFamily="65" charset="-120"/>
                <a:ea typeface="標楷體" pitchFamily="65" charset="-120"/>
              </a:rPr>
              <a:t>學生已熟悉分享看法、分組討論、上台發表、自學與共學等方式與流程</a:t>
            </a:r>
            <a:r>
              <a:rPr lang="zh-TW" altLang="en-US" sz="2400" i="0" dirty="0">
                <a:solidFill>
                  <a:srgbClr val="000000"/>
                </a:solidFill>
                <a:latin typeface="標楷體" pitchFamily="65" charset="-120"/>
                <a:ea typeface="標楷體" pitchFamily="65" charset="-120"/>
              </a:rPr>
              <a:t>。</a:t>
            </a:r>
            <a:r>
              <a:rPr lang="zh-TW" altLang="en-US" sz="2400" dirty="0">
                <a:solidFill>
                  <a:srgbClr val="000000"/>
                </a:solidFill>
                <a:latin typeface="標楷體" pitchFamily="65" charset="-120"/>
                <a:ea typeface="標楷體" pitchFamily="65" charset="-120"/>
              </a:rPr>
              <a:t> </a:t>
            </a:r>
            <a:endParaRPr lang="en-US" altLang="zh-TW" sz="2400" dirty="0">
              <a:solidFill>
                <a:srgbClr val="000000"/>
              </a:solidFill>
              <a:latin typeface="標楷體" pitchFamily="65" charset="-120"/>
              <a:ea typeface="標楷體" pitchFamily="65" charset="-120"/>
            </a:endParaRPr>
          </a:p>
        </p:txBody>
      </p:sp>
      <p:sp>
        <p:nvSpPr>
          <p:cNvPr id="32781" name="Rectangle 16"/>
          <p:cNvSpPr>
            <a:spLocks noChangeArrowheads="1"/>
          </p:cNvSpPr>
          <p:nvPr/>
        </p:nvSpPr>
        <p:spPr bwMode="gray">
          <a:xfrm>
            <a:off x="4783138" y="3389313"/>
            <a:ext cx="3959225" cy="2806700"/>
          </a:xfrm>
          <a:prstGeom prst="rect">
            <a:avLst/>
          </a:prstGeom>
          <a:noFill/>
          <a:ln w="9525">
            <a:noFill/>
            <a:miter lim="800000"/>
            <a:headEnd/>
            <a:tailEnd/>
          </a:ln>
        </p:spPr>
        <p:txBody>
          <a:bodyPr>
            <a:spAutoFit/>
          </a:bodyPr>
          <a:lstStyle/>
          <a:p>
            <a:pPr>
              <a:lnSpc>
                <a:spcPct val="105000"/>
              </a:lnSpc>
            </a:pPr>
            <a:r>
              <a:rPr lang="zh-TW" altLang="en-US" sz="2400" i="0" dirty="0">
                <a:latin typeface="標楷體" pitchFamily="65" charset="-120"/>
                <a:ea typeface="標楷體" pitchFamily="65" charset="-120"/>
              </a:rPr>
              <a:t>學生從五上開始進行分散式的學習，已具備</a:t>
            </a:r>
            <a:r>
              <a:rPr lang="zh-TW" altLang="en-US" sz="2400" i="0" dirty="0">
                <a:solidFill>
                  <a:srgbClr val="FF0000"/>
                </a:solidFill>
                <a:latin typeface="標楷體" pitchFamily="65" charset="-120"/>
                <a:ea typeface="標楷體" pitchFamily="65" charset="-120"/>
              </a:rPr>
              <a:t>預習課文</a:t>
            </a:r>
            <a:r>
              <a:rPr lang="zh-TW" altLang="en-US" sz="2400" i="0" dirty="0">
                <a:latin typeface="標楷體" pitchFamily="65" charset="-120"/>
                <a:ea typeface="標楷體" pitchFamily="65" charset="-120"/>
              </a:rPr>
              <a:t>、查檢、</a:t>
            </a:r>
            <a:r>
              <a:rPr lang="zh-TW" altLang="en-US" sz="2400" i="0" dirty="0">
                <a:solidFill>
                  <a:srgbClr val="FF0000"/>
                </a:solidFill>
                <a:latin typeface="標楷體" pitchFamily="65" charset="-120"/>
                <a:ea typeface="標楷體" pitchFamily="65" charset="-120"/>
              </a:rPr>
              <a:t>閱讀與分析資料</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應用多元摘要法</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約</a:t>
            </a:r>
            <a:r>
              <a:rPr lang="en-US" altLang="zh-TW" sz="2400" i="0" dirty="0">
                <a:latin typeface="標楷體" pitchFamily="65" charset="-120"/>
                <a:ea typeface="標楷體" pitchFamily="65" charset="-120"/>
              </a:rPr>
              <a:t>20</a:t>
            </a:r>
            <a:r>
              <a:rPr lang="zh-TW" altLang="en-US" sz="2400" i="0" dirty="0">
                <a:latin typeface="標楷體" pitchFamily="65" charset="-120"/>
                <a:ea typeface="標楷體" pitchFamily="65" charset="-120"/>
              </a:rPr>
              <a:t>多種</a:t>
            </a:r>
            <a:r>
              <a:rPr lang="en-US" altLang="zh-TW"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做筆記</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與本活動</a:t>
            </a:r>
            <a:r>
              <a:rPr lang="zh-TW" altLang="en-US" sz="2400" i="0" dirty="0" smtClean="0">
                <a:latin typeface="標楷體" pitchFamily="65" charset="-120"/>
                <a:ea typeface="標楷體" pitchFamily="65" charset="-120"/>
              </a:rPr>
              <a:t>有關</a:t>
            </a:r>
            <a:r>
              <a:rPr lang="zh-TW" altLang="en-US" sz="2400" dirty="0">
                <a:latin typeface="新細明體" charset="-120"/>
              </a:rPr>
              <a:t>，</a:t>
            </a:r>
            <a:r>
              <a:rPr lang="zh-TW" altLang="en-US" sz="2400" i="0" dirty="0" smtClean="0">
                <a:latin typeface="標楷體" pitchFamily="65" charset="-120"/>
                <a:ea typeface="標楷體" pitchFamily="65" charset="-120"/>
              </a:rPr>
              <a:t>如時序</a:t>
            </a:r>
            <a:r>
              <a:rPr lang="zh-TW" altLang="en-US" sz="2400" i="0" dirty="0">
                <a:latin typeface="標楷體" pitchFamily="65" charset="-120"/>
                <a:ea typeface="標楷體" pitchFamily="65" charset="-120"/>
              </a:rPr>
              <a:t>組織圖、流程圖等</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口頭說明重要內容</a:t>
            </a:r>
            <a:r>
              <a:rPr lang="zh-TW" altLang="en-US" sz="2400" i="0" dirty="0">
                <a:latin typeface="標楷體" pitchFamily="65" charset="-120"/>
                <a:ea typeface="標楷體" pitchFamily="65" charset="-120"/>
              </a:rPr>
              <a:t>等學習經驗。</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txBox="1">
            <a:spLocks noGrp="1" noChangeArrowheads="1"/>
          </p:cNvSpPr>
          <p:nvPr/>
        </p:nvSpPr>
        <p:spPr bwMode="gray">
          <a:xfrm>
            <a:off x="6516216" y="5857328"/>
            <a:ext cx="2133600" cy="476250"/>
          </a:xfrm>
          <a:prstGeom prst="rect">
            <a:avLst/>
          </a:prstGeom>
          <a:noFill/>
          <a:ln w="9525">
            <a:noFill/>
            <a:miter lim="800000"/>
            <a:headEnd/>
            <a:tailEnd/>
          </a:ln>
        </p:spPr>
        <p:txBody>
          <a:bodyPr/>
          <a:lstStyle/>
          <a:p>
            <a:pPr algn="r"/>
            <a:fld id="{C9A4A962-72FA-47E7-A242-0C1C6DF2028A}" type="slidenum">
              <a:rPr lang="zh-TW" altLang="en-US" sz="1400">
                <a:solidFill>
                  <a:srgbClr val="000000"/>
                </a:solidFill>
                <a:ea typeface="新細明體" charset="-120"/>
              </a:rPr>
              <a:pPr algn="r"/>
              <a:t>80</a:t>
            </a:fld>
            <a:endParaRPr lang="en-US" altLang="zh-TW" sz="1400" dirty="0">
              <a:solidFill>
                <a:srgbClr val="000000"/>
              </a:solidFill>
              <a:ea typeface="新細明體" charset="-120"/>
            </a:endParaRPr>
          </a:p>
        </p:txBody>
      </p:sp>
      <p:sp>
        <p:nvSpPr>
          <p:cNvPr id="35843" name="Rectangle 2"/>
          <p:cNvSpPr>
            <a:spLocks noGrp="1" noChangeArrowheads="1"/>
          </p:cNvSpPr>
          <p:nvPr>
            <p:ph type="title" idx="4294967295"/>
          </p:nvPr>
        </p:nvSpPr>
        <p:spPr>
          <a:xfrm>
            <a:off x="755650" y="260649"/>
            <a:ext cx="7632700" cy="792088"/>
          </a:xfrm>
        </p:spPr>
        <p:txBody>
          <a:bodyPr/>
          <a:lstStyle/>
          <a:p>
            <a:r>
              <a:rPr lang="zh-TW" altLang="en-US" sz="3600" dirty="0">
                <a:solidFill>
                  <a:srgbClr val="FF0000"/>
                </a:solidFill>
                <a:latin typeface="標楷體" pitchFamily="65" charset="-120"/>
                <a:ea typeface="標楷體" pitchFamily="65" charset="-120"/>
              </a:rPr>
              <a:t>本案例希望能達成的學習目標</a:t>
            </a:r>
            <a:endParaRPr lang="en-US" altLang="zh-TW" sz="3600" dirty="0">
              <a:solidFill>
                <a:srgbClr val="FF0000"/>
              </a:solidFill>
              <a:latin typeface="標楷體" pitchFamily="65" charset="-120"/>
              <a:ea typeface="標楷體" pitchFamily="65" charset="-120"/>
            </a:endParaRPr>
          </a:p>
        </p:txBody>
      </p:sp>
      <p:sp>
        <p:nvSpPr>
          <p:cNvPr id="35844" name="Rectangle 3"/>
          <p:cNvSpPr>
            <a:spLocks noChangeArrowheads="1"/>
          </p:cNvSpPr>
          <p:nvPr/>
        </p:nvSpPr>
        <p:spPr bwMode="gray">
          <a:xfrm>
            <a:off x="467544" y="1412875"/>
            <a:ext cx="7704782" cy="4752429"/>
          </a:xfrm>
          <a:prstGeom prst="rect">
            <a:avLst/>
          </a:prstGeom>
          <a:gradFill rotWithShape="1">
            <a:gsLst>
              <a:gs pos="0">
                <a:srgbClr val="FFFFFF"/>
              </a:gs>
              <a:gs pos="100000">
                <a:srgbClr val="DAE9FA"/>
              </a:gs>
            </a:gsLst>
            <a:lin ang="5400000" scaled="1"/>
          </a:gradFill>
          <a:ln w="28575">
            <a:solidFill>
              <a:schemeClr val="bg2"/>
            </a:solidFill>
            <a:miter lim="800000"/>
            <a:headEnd/>
            <a:tailEnd/>
          </a:ln>
          <a:effectLst>
            <a:outerShdw dist="35921" dir="2700000" algn="ctr" rotWithShape="0">
              <a:srgbClr val="080808">
                <a:alpha val="50000"/>
              </a:srgbClr>
            </a:outerShdw>
          </a:effectLst>
        </p:spPr>
        <p:txBody>
          <a:bodyPr/>
          <a:lstStyle/>
          <a:p>
            <a:pPr marL="342900" indent="-342900" eaLnBrk="0" hangingPunct="0">
              <a:lnSpc>
                <a:spcPct val="90000"/>
              </a:lnSpc>
              <a:spcBef>
                <a:spcPct val="20000"/>
              </a:spcBef>
            </a:pPr>
            <a:endParaRPr lang="zh-TW" altLang="en-US" sz="2800">
              <a:solidFill>
                <a:srgbClr val="000000"/>
              </a:solidFill>
              <a:latin typeface="新細明體" charset="-120"/>
              <a:ea typeface="新細明體" charset="-120"/>
            </a:endParaRPr>
          </a:p>
        </p:txBody>
      </p:sp>
      <p:sp>
        <p:nvSpPr>
          <p:cNvPr id="141316" name="Rectangle 4"/>
          <p:cNvSpPr>
            <a:spLocks noGrp="1" noChangeArrowheads="1"/>
          </p:cNvSpPr>
          <p:nvPr>
            <p:ph type="body" idx="4294967295"/>
          </p:nvPr>
        </p:nvSpPr>
        <p:spPr>
          <a:xfrm>
            <a:off x="467544" y="1330697"/>
            <a:ext cx="7864747" cy="4832350"/>
          </a:xfrm>
          <a:noFill/>
        </p:spPr>
        <p:txBody>
          <a:bodyPr/>
          <a:lstStyle/>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覺察</a:t>
            </a:r>
            <a:r>
              <a:rPr lang="zh-TW" altLang="en-US" sz="2800" dirty="0">
                <a:latin typeface="標楷體" pitchFamily="65" charset="-120"/>
                <a:ea typeface="標楷體" pitchFamily="65" charset="-120"/>
              </a:rPr>
              <a:t>全球出現</a:t>
            </a:r>
            <a:r>
              <a:rPr lang="zh-TW" altLang="en-US" sz="2800" dirty="0">
                <a:solidFill>
                  <a:srgbClr val="0000CC"/>
                </a:solidFill>
                <a:latin typeface="標楷體" pitchFamily="65" charset="-120"/>
                <a:ea typeface="標楷體" pitchFamily="65" charset="-120"/>
              </a:rPr>
              <a:t>貧富差距現象</a:t>
            </a:r>
            <a:r>
              <a:rPr lang="zh-TW" altLang="en-US" sz="2800" dirty="0">
                <a:latin typeface="標楷體" pitchFamily="65" charset="-120"/>
                <a:ea typeface="標楷體" pitchFamily="65" charset="-120"/>
              </a:rPr>
              <a:t>，說出</a:t>
            </a:r>
            <a:r>
              <a:rPr lang="zh-TW" altLang="en-US" sz="2800" dirty="0">
                <a:solidFill>
                  <a:srgbClr val="0000CC"/>
                </a:solidFill>
                <a:latin typeface="標楷體" pitchFamily="65" charset="-120"/>
                <a:ea typeface="標楷體" pitchFamily="65" charset="-120"/>
              </a:rPr>
              <a:t>貧富差距大帶來的問題</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具備探索問題的動機</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思考並說明為什麼要關注</a:t>
            </a:r>
            <a:r>
              <a:rPr lang="zh-TW" altLang="en-US" sz="2800" dirty="0">
                <a:latin typeface="標楷體" pitchFamily="65" charset="-120"/>
                <a:ea typeface="標楷體" pitchFamily="65" charset="-120"/>
              </a:rPr>
              <a:t>全球貧富差距大的議題。</a:t>
            </a:r>
            <a:r>
              <a:rPr lang="en-US" altLang="zh-TW" sz="2800" dirty="0">
                <a:latin typeface="標楷體" pitchFamily="65" charset="-120"/>
                <a:ea typeface="標楷體" pitchFamily="65" charset="-120"/>
              </a:rPr>
              <a:t> </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具備思考與關懷問題的能力和態度</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自行閱讀資料</a:t>
            </a:r>
            <a:r>
              <a:rPr lang="zh-TW" altLang="en-US" sz="2800" dirty="0">
                <a:latin typeface="標楷體" pitchFamily="65" charset="-120"/>
                <a:ea typeface="標楷體" pitchFamily="65" charset="-120"/>
              </a:rPr>
              <a:t>，分析造成貧富差距的可能原因。</a:t>
            </a:r>
            <a:r>
              <a:rPr lang="en-US" altLang="zh-TW" sz="2800" dirty="0">
                <a:solidFill>
                  <a:srgbClr val="FF5050"/>
                </a:solidFill>
                <a:latin typeface="標楷體" pitchFamily="65" charset="-120"/>
                <a:ea typeface="標楷體" pitchFamily="65" charset="-120"/>
              </a:rPr>
              <a:t>(</a:t>
            </a:r>
            <a:r>
              <a:rPr lang="zh-TW" altLang="en-US" sz="2800" dirty="0">
                <a:solidFill>
                  <a:srgbClr val="FF5050"/>
                </a:solidFill>
                <a:latin typeface="標楷體" pitchFamily="65" charset="-120"/>
                <a:ea typeface="標楷體" pitchFamily="65" charset="-120"/>
              </a:rPr>
              <a:t>具備閱讀分析與探究的能力</a:t>
            </a:r>
            <a:r>
              <a:rPr lang="en-US" altLang="zh-TW" sz="2800" dirty="0">
                <a:solidFill>
                  <a:srgbClr val="FF5050"/>
                </a:solidFill>
                <a:latin typeface="標楷體" pitchFamily="65" charset="-120"/>
                <a:ea typeface="標楷體" pitchFamily="65" charset="-120"/>
              </a:rPr>
              <a:t>)</a:t>
            </a:r>
            <a:endParaRPr lang="zh-TW" altLang="en-US" sz="2800" dirty="0">
              <a:solidFill>
                <a:srgbClr val="FF505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應用</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問題解決</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流程與策略</a:t>
            </a:r>
            <a:r>
              <a:rPr lang="zh-TW" altLang="en-US" sz="2800" dirty="0">
                <a:latin typeface="標楷體" pitchFamily="65" charset="-120"/>
                <a:ea typeface="標楷體" pitchFamily="65" charset="-120"/>
              </a:rPr>
              <a:t>，提出改善貧富差距的可能策略。</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學習探究問題的方法</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能透過小組討論評估與</a:t>
            </a:r>
            <a:r>
              <a:rPr lang="zh-TW" altLang="en-US" sz="2800" dirty="0">
                <a:solidFill>
                  <a:srgbClr val="0000CC"/>
                </a:solidFill>
                <a:latin typeface="標楷體" pitchFamily="65" charset="-120"/>
                <a:ea typeface="標楷體" pitchFamily="65" charset="-120"/>
              </a:rPr>
              <a:t>選擇合宜的解決策略</a:t>
            </a:r>
            <a:r>
              <a:rPr lang="zh-TW" altLang="en-US" sz="2800" dirty="0">
                <a:latin typeface="標楷體" pitchFamily="65" charset="-120"/>
                <a:ea typeface="標楷體" pitchFamily="65" charset="-120"/>
              </a:rPr>
              <a:t>，並</a:t>
            </a:r>
            <a:r>
              <a:rPr lang="zh-TW" altLang="en-US" sz="2800" dirty="0">
                <a:solidFill>
                  <a:srgbClr val="0000CC"/>
                </a:solidFill>
                <a:latin typeface="標楷體" pitchFamily="65" charset="-120"/>
                <a:ea typeface="標楷體" pitchFamily="65" charset="-120"/>
              </a:rPr>
              <a:t>擬定</a:t>
            </a:r>
            <a:r>
              <a:rPr lang="zh-TW" altLang="en-US" sz="2800" dirty="0">
                <a:latin typeface="標楷體" pitchFamily="65" charset="-120"/>
                <a:ea typeface="標楷體" pitchFamily="65" charset="-120"/>
              </a:rPr>
              <a:t>可行的</a:t>
            </a:r>
            <a:r>
              <a:rPr lang="zh-TW" altLang="en-US" sz="2800" dirty="0">
                <a:solidFill>
                  <a:srgbClr val="0000CC"/>
                </a:solidFill>
                <a:latin typeface="標楷體" pitchFamily="65" charset="-120"/>
                <a:ea typeface="標楷體" pitchFamily="65" charset="-120"/>
              </a:rPr>
              <a:t>具體行動</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實踐力行的規劃</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0" indent="0">
              <a:buNone/>
            </a:pP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 calcmode="lin" valueType="num">
                                      <p:cBhvr additive="base">
                                        <p:cTn id="7" dur="500" fill="hold"/>
                                        <p:tgtEl>
                                          <p:spTgt spid="1413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316">
                                            <p:txEl>
                                              <p:pRg st="1" end="1"/>
                                            </p:txEl>
                                          </p:spTgt>
                                        </p:tgtEl>
                                        <p:attrNameLst>
                                          <p:attrName>style.visibility</p:attrName>
                                        </p:attrNameLst>
                                      </p:cBhvr>
                                      <p:to>
                                        <p:strVal val="visible"/>
                                      </p:to>
                                    </p:set>
                                    <p:anim calcmode="lin" valueType="num">
                                      <p:cBhvr additive="base">
                                        <p:cTn id="13" dur="500" fill="hold"/>
                                        <p:tgtEl>
                                          <p:spTgt spid="1413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316">
                                            <p:txEl>
                                              <p:pRg st="2" end="2"/>
                                            </p:txEl>
                                          </p:spTgt>
                                        </p:tgtEl>
                                        <p:attrNameLst>
                                          <p:attrName>style.visibility</p:attrName>
                                        </p:attrNameLst>
                                      </p:cBhvr>
                                      <p:to>
                                        <p:strVal val="visible"/>
                                      </p:to>
                                    </p:set>
                                    <p:anim calcmode="lin" valueType="num">
                                      <p:cBhvr additive="base">
                                        <p:cTn id="19" dur="500" fill="hold"/>
                                        <p:tgtEl>
                                          <p:spTgt spid="1413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316">
                                            <p:txEl>
                                              <p:pRg st="3" end="3"/>
                                            </p:txEl>
                                          </p:spTgt>
                                        </p:tgtEl>
                                        <p:attrNameLst>
                                          <p:attrName>style.visibility</p:attrName>
                                        </p:attrNameLst>
                                      </p:cBhvr>
                                      <p:to>
                                        <p:strVal val="visible"/>
                                      </p:to>
                                    </p:set>
                                    <p:anim calcmode="lin" valueType="num">
                                      <p:cBhvr additive="base">
                                        <p:cTn id="25" dur="500" fill="hold"/>
                                        <p:tgtEl>
                                          <p:spTgt spid="1413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316">
                                            <p:txEl>
                                              <p:pRg st="4" end="4"/>
                                            </p:txEl>
                                          </p:spTgt>
                                        </p:tgtEl>
                                        <p:attrNameLst>
                                          <p:attrName>style.visibility</p:attrName>
                                        </p:attrNameLst>
                                      </p:cBhvr>
                                      <p:to>
                                        <p:strVal val="visible"/>
                                      </p:to>
                                    </p:set>
                                    <p:anim calcmode="lin" valueType="num">
                                      <p:cBhvr additive="base">
                                        <p:cTn id="31" dur="500" fill="hold"/>
                                        <p:tgtEl>
                                          <p:spTgt spid="1413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13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57200" y="325438"/>
            <a:ext cx="8229600" cy="800100"/>
          </a:xfrm>
        </p:spPr>
        <p:txBody>
          <a:bodyPr/>
          <a:lstStyle/>
          <a:p>
            <a:r>
              <a:rPr lang="zh-TW" altLang="en-US" sz="3600" dirty="0">
                <a:solidFill>
                  <a:srgbClr val="FF0000"/>
                </a:solidFill>
                <a:latin typeface="標楷體" pitchFamily="65" charset="-120"/>
                <a:ea typeface="標楷體" pitchFamily="65" charset="-120"/>
              </a:rPr>
              <a:t>教學架構圖  </a:t>
            </a:r>
            <a:r>
              <a:rPr lang="en-US" altLang="zh-TW" dirty="0">
                <a:solidFill>
                  <a:schemeClr val="tx1"/>
                </a:solidFill>
                <a:latin typeface="標楷體" pitchFamily="65" charset="-120"/>
                <a:ea typeface="標楷體" pitchFamily="65" charset="-120"/>
              </a:rPr>
              <a:t>(</a:t>
            </a:r>
            <a:r>
              <a:rPr lang="zh-TW" altLang="en-US" dirty="0">
                <a:solidFill>
                  <a:schemeClr val="tx1"/>
                </a:solidFill>
                <a:latin typeface="標楷體" pitchFamily="65" charset="-120"/>
                <a:ea typeface="標楷體" pitchFamily="65" charset="-120"/>
              </a:rPr>
              <a:t>貧富差距大</a:t>
            </a:r>
            <a:r>
              <a:rPr lang="en-US" altLang="zh-TW" dirty="0">
                <a:solidFill>
                  <a:schemeClr val="tx1"/>
                </a:solidFill>
                <a:latin typeface="標楷體" pitchFamily="65" charset="-120"/>
                <a:ea typeface="標楷體" pitchFamily="65" charset="-120"/>
              </a:rPr>
              <a:t>)</a:t>
            </a:r>
            <a:endParaRPr lang="zh-TW" altLang="en-US" dirty="0">
              <a:solidFill>
                <a:schemeClr val="tx1"/>
              </a:solidFill>
              <a:latin typeface="標楷體" pitchFamily="65" charset="-120"/>
              <a:ea typeface="標楷體" pitchFamily="65" charset="-120"/>
            </a:endParaRPr>
          </a:p>
        </p:txBody>
      </p:sp>
      <p:pic>
        <p:nvPicPr>
          <p:cNvPr id="38916" name="Picture 4"/>
          <p:cNvPicPr>
            <a:picLocks noChangeAspect="1" noChangeArrowheads="1"/>
          </p:cNvPicPr>
          <p:nvPr/>
        </p:nvPicPr>
        <p:blipFill>
          <a:blip r:embed="rId2" cstate="print"/>
          <a:srcRect l="20071" t="24979" r="29457" b="2779"/>
          <a:stretch>
            <a:fillRect/>
          </a:stretch>
        </p:blipFill>
        <p:spPr bwMode="auto">
          <a:xfrm>
            <a:off x="611560" y="1196975"/>
            <a:ext cx="7632700" cy="538956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075240" cy="692696"/>
          </a:xfrm>
        </p:spPr>
        <p:txBody>
          <a:bodyPr>
            <a:normAutofit fontScale="90000"/>
          </a:bodyPr>
          <a:lstStyle/>
          <a:p>
            <a:pPr algn="ctr"/>
            <a:r>
              <a:rPr lang="zh-TW" altLang="en-US" sz="4000" b="1" dirty="0">
                <a:solidFill>
                  <a:srgbClr val="FF0000"/>
                </a:solidFill>
                <a:latin typeface="標楷體" pitchFamily="65" charset="-120"/>
                <a:ea typeface="標楷體" pitchFamily="65" charset="-120"/>
                <a:cs typeface="Times New Roman" panose="02020603050405020304" pitchFamily="18" charset="0"/>
              </a:rPr>
              <a:t>素養導向教學：</a:t>
            </a:r>
            <a:r>
              <a:rPr lang="zh-TW" altLang="en-US" sz="40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教師與學生角色</a:t>
            </a: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a:latin typeface="標楷體" panose="03000509000000000000" pitchFamily="65" charset="-120"/>
                <a:ea typeface="標楷體" panose="03000509000000000000" pitchFamily="65" charset="-120"/>
              </a:rPr>
              <a:t>著重扮演「助學者」的角色，以培養學生適應未來社會生活和解決問題的統整能力。</a:t>
            </a:r>
            <a:endParaRPr lang="en-US" altLang="zh-TW" sz="2500" dirty="0">
              <a:latin typeface="標楷體" panose="03000509000000000000" pitchFamily="65" charset="-120"/>
              <a:ea typeface="標楷體" panose="03000509000000000000" pitchFamily="65" charset="-120"/>
            </a:endParaRPr>
          </a:p>
          <a:p>
            <a:r>
              <a:rPr lang="zh-TW" altLang="en-US" sz="2500" dirty="0">
                <a:latin typeface="標楷體" panose="03000509000000000000" pitchFamily="65" charset="-120"/>
                <a:ea typeface="標楷體" panose="03000509000000000000" pitchFamily="65" charset="-120"/>
              </a:rPr>
              <a:t>可透過提問、討論、欣賞、展演、操作、情境體驗等有效的教學活動與策略，引導學生創造與省思，提供學生更多參與互動及力行實踐的機會，以強化學生主動學習的角色。</a:t>
            </a:r>
          </a:p>
          <a:p>
            <a:endParaRPr lang="zh-TW" altLang="en-US"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
          </p:nvPr>
        </p:nvSpPr>
        <p:spPr>
          <a:xfrm>
            <a:off x="457200" y="762497"/>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教師教學</a:t>
            </a:r>
          </a:p>
        </p:txBody>
      </p:sp>
      <p:sp>
        <p:nvSpPr>
          <p:cNvPr id="6" name="文字版面配置區 5"/>
          <p:cNvSpPr>
            <a:spLocks noGrp="1"/>
          </p:cNvSpPr>
          <p:nvPr>
            <p:ph type="body" sz="quarter" idx="3"/>
          </p:nvPr>
        </p:nvSpPr>
        <p:spPr>
          <a:xfrm>
            <a:off x="4375538" y="808150"/>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學生學習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82</a:t>
            </a:fld>
            <a:endParaRPr lang="zh-TW" altLang="en-US"/>
          </a:p>
        </p:txBody>
      </p:sp>
    </p:spTree>
    <p:extLst>
      <p:ext uri="{BB962C8B-B14F-4D97-AF65-F5344CB8AC3E}">
        <p14:creationId xmlns:p14="http://schemas.microsoft.com/office/powerpoint/2010/main" val="3552125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normAutofit/>
          </a:bodyPr>
          <a:lstStyle/>
          <a:p>
            <a:pPr algn="ctr"/>
            <a:r>
              <a:rPr lang="zh-TW" altLang="en-US" sz="3600" b="1" dirty="0">
                <a:solidFill>
                  <a:srgbClr val="FF0000"/>
                </a:solidFill>
                <a:latin typeface="標楷體" pitchFamily="65" charset="-120"/>
                <a:ea typeface="標楷體" pitchFamily="65" charset="-120"/>
              </a:rPr>
              <a:t>建構學校素養導向課程與教學案例</a:t>
            </a:r>
          </a:p>
        </p:txBody>
      </p:sp>
      <p:sp>
        <p:nvSpPr>
          <p:cNvPr id="9" name="內容版面配置區 8"/>
          <p:cNvSpPr>
            <a:spLocks noGrp="1"/>
          </p:cNvSpPr>
          <p:nvPr>
            <p:ph sz="quarter" idx="1"/>
          </p:nvPr>
        </p:nvSpPr>
        <p:spPr>
          <a:xfrm>
            <a:off x="395536" y="1844824"/>
            <a:ext cx="8424936" cy="3240360"/>
          </a:xfrm>
        </p:spPr>
        <p:txBody>
          <a:bodyPr/>
          <a:lstStyle/>
          <a:p>
            <a:r>
              <a:rPr lang="zh-TW" altLang="en-US" sz="3600" dirty="0">
                <a:latin typeface="標楷體" pitchFamily="65" charset="-120"/>
                <a:ea typeface="標楷體" pitchFamily="65" charset="-120"/>
                <a:hlinkClick r:id="rId2" action="ppaction://hlinksldjump"/>
              </a:rPr>
              <a:t>案例一：華南國小「幸福方程式」</a:t>
            </a:r>
            <a:endParaRPr lang="en-US" altLang="zh-TW" sz="3600" dirty="0">
              <a:latin typeface="標楷體" pitchFamily="65" charset="-120"/>
              <a:ea typeface="標楷體" pitchFamily="65" charset="-120"/>
            </a:endParaRPr>
          </a:p>
          <a:p>
            <a:endParaRPr lang="en-US" altLang="zh-TW" sz="3600" dirty="0">
              <a:latin typeface="標楷體" pitchFamily="65" charset="-120"/>
              <a:ea typeface="標楷體" pitchFamily="65" charset="-120"/>
            </a:endParaRPr>
          </a:p>
          <a:p>
            <a:r>
              <a:rPr lang="zh-TW" altLang="en-US" sz="3400" dirty="0">
                <a:latin typeface="標楷體" pitchFamily="65" charset="-120"/>
                <a:ea typeface="標楷體" pitchFamily="65" charset="-120"/>
                <a:hlinkClick r:id="rId3" action="ppaction://hlinksldjump"/>
              </a:rPr>
              <a:t>案例二：桃子腳國中小「課程發展圖像」</a:t>
            </a:r>
            <a:endParaRPr lang="zh-TW" altLang="en-US" sz="3400" dirty="0">
              <a:latin typeface="標楷體" pitchFamily="65" charset="-120"/>
              <a:ea typeface="標楷體" pitchFamily="65" charset="-120"/>
            </a:endParaRPr>
          </a:p>
        </p:txBody>
      </p:sp>
      <p:sp>
        <p:nvSpPr>
          <p:cNvPr id="7" name="投影片編號版面配置區 6"/>
          <p:cNvSpPr>
            <a:spLocks noGrp="1"/>
          </p:cNvSpPr>
          <p:nvPr>
            <p:ph type="sldNum" sz="quarter" idx="11"/>
          </p:nvPr>
        </p:nvSpPr>
        <p:spPr/>
        <p:txBody>
          <a:bodyPr/>
          <a:lstStyle/>
          <a:p>
            <a:pPr>
              <a:defRPr/>
            </a:pPr>
            <a:fld id="{FE58CDA8-895A-4C3B-B7F5-E2CB08F5FD92}" type="slidenum">
              <a:rPr lang="zh-TW" altLang="en-US" smtClean="0"/>
              <a:pPr>
                <a:defRPr/>
              </a:pPr>
              <a:t>83</a:t>
            </a:fld>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0540"/>
            <a:chOff x="825" y="2494"/>
            <a:chExt cx="9825" cy="6805"/>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3"/>
              <a:chOff x="825" y="2494"/>
              <a:chExt cx="9563" cy="5713"/>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5" cy="4221"/>
                <a:chOff x="848" y="2494"/>
                <a:chExt cx="9465" cy="4221"/>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dirty="0" err="1">
                      <a:solidFill>
                        <a:srgbClr val="FFFFFF"/>
                      </a:solidFill>
                      <a:latin typeface="標楷體" pitchFamily="65" charset="-120"/>
                      <a:ea typeface="標楷體" pitchFamily="65" charset="-120"/>
                      <a:cs typeface="Arial" charset="0"/>
                      <a:sym typeface="Arial" charset="0"/>
                    </a:rPr>
                    <a:t>自發、互動、共好</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dirty="0" err="1">
                      <a:solidFill>
                        <a:srgbClr val="000000"/>
                      </a:solidFill>
                      <a:latin typeface="標楷體" pitchFamily="65" charset="-120"/>
                      <a:ea typeface="標楷體" pitchFamily="65" charset="-120"/>
                      <a:cs typeface="Arial" charset="0"/>
                      <a:sym typeface="Arial" charset="0"/>
                    </a:rPr>
                    <a:t>核心理念</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5" cy="1813"/>
                  <a:chOff x="848" y="2494"/>
                  <a:chExt cx="9465" cy="1813"/>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dirty="0" err="1">
                        <a:solidFill>
                          <a:srgbClr val="000000"/>
                        </a:solidFill>
                        <a:latin typeface="標楷體" pitchFamily="65" charset="-120"/>
                        <a:ea typeface="標楷體" pitchFamily="65" charset="-120"/>
                        <a:cs typeface="Arial" charset="0"/>
                        <a:sym typeface="Arial" charset="0"/>
                      </a:rPr>
                      <a:t>課程活化與教師增能</a:t>
                    </a:r>
                    <a:endParaRPr lang="en-US" sz="1200" b="1" dirty="0">
                      <a:solidFill>
                        <a:srgbClr val="000000"/>
                      </a:solidFill>
                      <a:latin typeface="標楷體" pitchFamily="65" charset="-120"/>
                      <a:ea typeface="標楷體" pitchFamily="65" charset="-120"/>
                      <a:cs typeface="Arial" charset="0"/>
                      <a:sym typeface="Arial" charset="0"/>
                    </a:endParaRPr>
                  </a:p>
                  <a:p>
                    <a:endParaRPr lang="zh-TW" altLang="en-US" b="1" dirty="0">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321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發展</a:t>
                    </a:r>
                    <a:r>
                      <a:rPr lang="en-US" sz="1300" b="1" dirty="0" err="1">
                        <a:solidFill>
                          <a:srgbClr val="000000"/>
                        </a:solidFill>
                        <a:latin typeface="標楷體" pitchFamily="65" charset="-120"/>
                        <a:ea typeface="標楷體" pitchFamily="65" charset="-120"/>
                        <a:cs typeface="Arial" charset="0"/>
                        <a:sym typeface="Arial" charset="0"/>
                      </a:rPr>
                      <a:t>目標</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
        <p:nvSpPr>
          <p:cNvPr id="48" name="Shape 892"/>
          <p:cNvSpPr>
            <a:spLocks noChangeArrowheads="1"/>
          </p:cNvSpPr>
          <p:nvPr/>
        </p:nvSpPr>
        <p:spPr bwMode="auto">
          <a:xfrm>
            <a:off x="1325965" y="2303043"/>
            <a:ext cx="915597" cy="33269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主要策略</a:t>
            </a:r>
            <a:endParaRPr lang="en-US" sz="13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85</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86</a:t>
            </a:fld>
            <a:endParaRPr lang="en-US" altLang="zh-TW">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dirty="0">
                <a:solidFill>
                  <a:srgbClr val="FF6600"/>
                </a:solidFill>
                <a:latin typeface="標楷體" pitchFamily="65" charset="-120"/>
                <a:ea typeface="標楷體" pitchFamily="65" charset="-120"/>
                <a:cs typeface="Arial" charset="0"/>
                <a:sym typeface="Arial" charset="0"/>
              </a:rPr>
              <a:t>1.</a:t>
            </a:r>
            <a:r>
              <a:rPr lang="en-US" sz="2400" b="1" dirty="0">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以現行「校本課程地圖」為本，賡續發展校訂課程方案</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2.</a:t>
            </a:r>
            <a:r>
              <a:rPr lang="en-US" sz="2400" b="1" dirty="0">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以「校訂課程」融入、詮釋、轉化與實踐「部定課程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3.</a:t>
            </a:r>
            <a:r>
              <a:rPr lang="en-US" sz="2400" b="1" dirty="0">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統整「部定」與「校訂」課程，建構獨特「校本課程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4.</a:t>
            </a:r>
            <a:r>
              <a:rPr lang="en-US" sz="2400" b="1" dirty="0">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以「課程發展」帶動「學校發展</a:t>
            </a:r>
            <a:r>
              <a:rPr lang="en-US" sz="2200" b="1" dirty="0">
                <a:solidFill>
                  <a:srgbClr val="262626"/>
                </a:solidFill>
                <a:latin typeface="標楷體" pitchFamily="65" charset="-120"/>
                <a:ea typeface="標楷體" pitchFamily="65" charset="-120"/>
                <a:cs typeface="Arial" charset="0"/>
                <a:sym typeface="Arial" charset="0"/>
              </a:rPr>
              <a:t>」，</a:t>
            </a:r>
            <a:r>
              <a:rPr lang="en-US" sz="2200" b="1" dirty="0" err="1">
                <a:solidFill>
                  <a:srgbClr val="262626"/>
                </a:solidFill>
                <a:latin typeface="標楷體" pitchFamily="65" charset="-120"/>
                <a:ea typeface="標楷體" pitchFamily="65" charset="-120"/>
                <a:cs typeface="Arial" charset="0"/>
                <a:sym typeface="Arial" charset="0"/>
              </a:rPr>
              <a:t>型塑學校獨特臉譜</a:t>
            </a:r>
            <a:r>
              <a:rPr lang="en-US" sz="2200" b="1" dirty="0">
                <a:solidFill>
                  <a:srgbClr val="262626"/>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87</a:t>
            </a:fld>
            <a:endParaRPr lang="en-US" altLang="zh-TW">
              <a:latin typeface="Arial" charset="0"/>
              <a:ea typeface="新細明體" charset="-120"/>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4"/>
            <a:ext cx="8500814" cy="5131395"/>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確認課綱轉化目標、重點</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發展課綱轉化計畫、策略與進程規劃</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課綱轉化相關輔助工具</a:t>
            </a:r>
            <a:endParaRPr lang="en-US" sz="24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extLst>
                    <a:ext uri="{9D8B030D-6E8A-4147-A177-3AD203B41FA5}">
                      <a16:colId xmlns="" xmlns:a16="http://schemas.microsoft.com/office/drawing/2014/main" val="20000"/>
                    </a:ext>
                  </a:extLst>
                </a:gridCol>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8</a:t>
            </a:fld>
            <a:endParaRPr lang="en-US" altLang="zh-TW">
              <a:latin typeface="Times New Roman" pitchFamily="18" charset="0"/>
              <a:ea typeface="標楷體" pitchFamily="65" charset="-12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a:solidFill>
                  <a:srgbClr val="0000FF"/>
                </a:solidFill>
                <a:latin typeface="標楷體" panose="03000509000000000000" pitchFamily="65" charset="-120"/>
                <a:ea typeface="標楷體" panose="03000509000000000000" pitchFamily="65" charset="-120"/>
              </a:rPr>
              <a:t>結語</a:t>
            </a: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成就每一個孩子是我們共同的希望，也就是新課綱彰顯「</a:t>
            </a:r>
            <a:r>
              <a:rPr lang="zh-TW" altLang="en-US" sz="3200" b="1" dirty="0">
                <a:solidFill>
                  <a:srgbClr val="0000FF"/>
                </a:solidFill>
                <a:latin typeface="標楷體" panose="03000509000000000000" pitchFamily="65" charset="-120"/>
                <a:ea typeface="標楷體" panose="03000509000000000000" pitchFamily="65" charset="-120"/>
              </a:rPr>
              <a:t>學習主體</a:t>
            </a:r>
            <a:r>
              <a:rPr lang="zh-TW" altLang="en-US" sz="3200" b="1" dirty="0">
                <a:solidFill>
                  <a:srgbClr val="663300"/>
                </a:solidFill>
                <a:latin typeface="標楷體" panose="03000509000000000000" pitchFamily="65" charset="-120"/>
                <a:ea typeface="標楷體" panose="03000509000000000000" pitchFamily="65" charset="-120"/>
              </a:rPr>
              <a:t>」、「</a:t>
            </a:r>
            <a:r>
              <a:rPr lang="zh-TW" altLang="en-US" sz="3200" b="1" dirty="0">
                <a:solidFill>
                  <a:srgbClr val="0000FF"/>
                </a:solidFill>
                <a:latin typeface="標楷體" panose="03000509000000000000" pitchFamily="65" charset="-120"/>
                <a:ea typeface="標楷體" panose="03000509000000000000" pitchFamily="65" charset="-120"/>
              </a:rPr>
              <a:t>致用實踐力</a:t>
            </a:r>
            <a:r>
              <a:rPr lang="zh-TW" altLang="en-US" sz="3200" b="1" dirty="0">
                <a:solidFill>
                  <a:srgbClr val="663300"/>
                </a:solidFill>
                <a:latin typeface="標楷體" panose="03000509000000000000" pitchFamily="65" charset="-120"/>
                <a:ea typeface="標楷體" panose="03000509000000000000" pitchFamily="65" charset="-120"/>
              </a:rPr>
              <a:t>」的核心理念。</a:t>
            </a: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新課綱正在中央、地方及學校準備下展開，需要「</a:t>
            </a:r>
            <a:r>
              <a:rPr lang="zh-TW" altLang="en-US" sz="3200" b="1" dirty="0">
                <a:solidFill>
                  <a:srgbClr val="0000FF"/>
                </a:solidFill>
                <a:latin typeface="標楷體" panose="03000509000000000000" pitchFamily="65" charset="-120"/>
                <a:ea typeface="標楷體" panose="03000509000000000000" pitchFamily="65" charset="-120"/>
              </a:rPr>
              <a:t>行政、研究、配套</a:t>
            </a:r>
            <a:r>
              <a:rPr lang="zh-TW" altLang="en-US" sz="3200" b="1" dirty="0">
                <a:solidFill>
                  <a:srgbClr val="663300"/>
                </a:solidFill>
                <a:latin typeface="標楷體" panose="03000509000000000000" pitchFamily="65" charset="-120"/>
                <a:ea typeface="標楷體" panose="03000509000000000000" pitchFamily="65" charset="-120"/>
              </a:rPr>
              <a:t>」三合一支持。</a:t>
            </a:r>
            <a:endParaRPr lang="en-US" altLang="zh-TW" sz="3200" b="1" dirty="0">
              <a:solidFill>
                <a:srgbClr val="663300"/>
              </a:solidFill>
              <a:latin typeface="標楷體" panose="03000509000000000000" pitchFamily="65" charset="-120"/>
              <a:ea typeface="標楷體" panose="03000509000000000000" pitchFamily="65" charset="-120"/>
            </a:endParaRPr>
          </a:p>
          <a:p>
            <a:pPr marL="0" eaLnBrk="1" hangingPunct="1">
              <a:spcAft>
                <a:spcPts val="0"/>
              </a:spcAft>
            </a:pPr>
            <a:r>
              <a:rPr lang="zh-TW" altLang="en-US" sz="3200" b="1" dirty="0">
                <a:solidFill>
                  <a:srgbClr val="663300"/>
                </a:solidFill>
                <a:latin typeface="標楷體" panose="03000509000000000000" pitchFamily="65" charset="-120"/>
                <a:ea typeface="標楷體" panose="03000509000000000000" pitchFamily="65" charset="-120"/>
              </a:rPr>
              <a:t>新課綱的實踐，需要「學校、教師、學生」</a:t>
            </a:r>
            <a:endParaRPr lang="en-US" altLang="zh-TW" sz="3200" b="1" dirty="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一起來參與</a:t>
            </a:r>
            <a:r>
              <a:rPr lang="en-US" altLang="zh-TW" sz="3200" b="1" dirty="0">
                <a:solidFill>
                  <a:srgbClr val="663300"/>
                </a:solidFill>
                <a:latin typeface="標楷體" panose="03000509000000000000" pitchFamily="65" charset="-120"/>
                <a:ea typeface="標楷體" panose="03000509000000000000" pitchFamily="65" charset="-120"/>
              </a:rPr>
              <a:t>〜</a:t>
            </a: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學校－</a:t>
            </a:r>
            <a:r>
              <a:rPr lang="zh-TW" altLang="en-US" sz="3200" b="1" dirty="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成長專業多元並活化教學</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學生－</a:t>
            </a:r>
            <a:r>
              <a:rPr lang="zh-TW" altLang="en-US" sz="3200" b="1" dirty="0">
                <a:solidFill>
                  <a:srgbClr val="0000FF"/>
                </a:solidFill>
                <a:latin typeface="標楷體" panose="03000509000000000000" pitchFamily="65" charset="-120"/>
                <a:ea typeface="標楷體" panose="03000509000000000000" pitchFamily="65" charset="-120"/>
              </a:rPr>
              <a:t>願意並自主學習深化所學</a:t>
            </a:r>
            <a:endParaRPr lang="en-US" altLang="zh-TW" sz="3200" b="1" dirty="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a:latin typeface="標楷體" panose="03000509000000000000" pitchFamily="65" charset="-120"/>
              <a:ea typeface="標楷體" panose="03000509000000000000" pitchFamily="65" charset="-120"/>
            </a:endParaRPr>
          </a:p>
          <a:p>
            <a:pPr eaLnBrk="1" hangingPunct="1"/>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剪去对角的矩形 4"/>
          <p:cNvSpPr/>
          <p:nvPr/>
        </p:nvSpPr>
        <p:spPr>
          <a:xfrm>
            <a:off x="247001" y="1178705"/>
            <a:ext cx="8645091" cy="5072098"/>
          </a:xfrm>
          <a:prstGeom prst="snip2DiagRect">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2" name="组合 5"/>
          <p:cNvGrpSpPr>
            <a:grpSpLocks/>
          </p:cNvGrpSpPr>
          <p:nvPr/>
        </p:nvGrpSpPr>
        <p:grpSpPr bwMode="auto">
          <a:xfrm>
            <a:off x="160262" y="993309"/>
            <a:ext cx="6505056" cy="571177"/>
            <a:chOff x="863910" y="1329196"/>
            <a:chExt cx="5498378" cy="417806"/>
          </a:xfrm>
        </p:grpSpPr>
        <p:sp>
          <p:nvSpPr>
            <p:cNvPr id="72" name="矩形 71"/>
            <p:cNvSpPr/>
            <p:nvPr/>
          </p:nvSpPr>
          <p:spPr bwMode="auto">
            <a:xfrm>
              <a:off x="863910" y="1341456"/>
              <a:ext cx="1401513" cy="4021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74" name="矩形 73"/>
            <p:cNvSpPr/>
            <p:nvPr/>
          </p:nvSpPr>
          <p:spPr bwMode="auto">
            <a:xfrm>
              <a:off x="2267008" y="1340890"/>
              <a:ext cx="3854114" cy="406112"/>
            </a:xfrm>
            <a:prstGeom prst="rect">
              <a:avLst/>
            </a:prstGeom>
            <a:solidFill>
              <a:srgbClr val="F064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p>
          </p:txBody>
        </p:sp>
        <p:sp>
          <p:nvSpPr>
            <p:cNvPr id="75" name="文本框 1"/>
            <p:cNvSpPr txBox="1">
              <a:spLocks noChangeArrowheads="1"/>
            </p:cNvSpPr>
            <p:nvPr/>
          </p:nvSpPr>
          <p:spPr bwMode="auto">
            <a:xfrm>
              <a:off x="2346049" y="1329196"/>
              <a:ext cx="4016239" cy="3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TW" altLang="en-US" sz="2400" b="1" dirty="0" smtClean="0">
                  <a:solidFill>
                    <a:schemeClr val="bg1"/>
                  </a:solidFill>
                  <a:latin typeface="微軟正黑體" pitchFamily="34" charset="-120"/>
                  <a:ea typeface="微軟正黑體" pitchFamily="34" charset="-120"/>
                </a:rPr>
                <a:t>   </a:t>
              </a:r>
              <a:endParaRPr lang="en-US" altLang="zh-TW" sz="2400" b="1" dirty="0" smtClean="0">
                <a:solidFill>
                  <a:schemeClr val="bg1"/>
                </a:solidFill>
                <a:latin typeface="微軟正黑體" pitchFamily="34" charset="-120"/>
                <a:ea typeface="微軟正黑體" pitchFamily="34" charset="-120"/>
              </a:endParaRPr>
            </a:p>
          </p:txBody>
        </p:sp>
      </p:grpSp>
      <p:sp>
        <p:nvSpPr>
          <p:cNvPr id="81" name="文本框 80"/>
          <p:cNvSpPr txBox="1"/>
          <p:nvPr/>
        </p:nvSpPr>
        <p:spPr>
          <a:xfrm>
            <a:off x="129397" y="314391"/>
            <a:ext cx="6862776" cy="584775"/>
          </a:xfrm>
          <a:prstGeom prst="rect">
            <a:avLst/>
          </a:prstGeom>
          <a:noFill/>
        </p:spPr>
        <p:txBody>
          <a:bodyPr wrap="none" rtlCol="0">
            <a:spAutoFit/>
          </a:bodyPr>
          <a:lstStyle/>
          <a:p>
            <a:pPr>
              <a:buNone/>
            </a:pPr>
            <a:r>
              <a:rPr lang="en-US" altLang="zh-TW" sz="3200" b="1" dirty="0" smtClean="0">
                <a:solidFill>
                  <a:srgbClr val="C00000"/>
                </a:solidFill>
                <a:latin typeface="微軟正黑體" pitchFamily="34" charset="-120"/>
                <a:ea typeface="微軟正黑體" pitchFamily="34" charset="-120"/>
              </a:rPr>
              <a:t>2016</a:t>
            </a:r>
            <a:r>
              <a:rPr lang="zh-TW" altLang="zh-TW" sz="2800" b="1" dirty="0" smtClean="0">
                <a:solidFill>
                  <a:srgbClr val="C00000"/>
                </a:solidFill>
                <a:latin typeface="微軟正黑體" pitchFamily="34" charset="-120"/>
                <a:ea typeface="微軟正黑體" pitchFamily="34" charset="-120"/>
              </a:rPr>
              <a:t>準備階段</a:t>
            </a:r>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邁向</a:t>
            </a:r>
            <a:r>
              <a:rPr lang="zh-TW" altLang="zh-TW" sz="2800" b="1" dirty="0" smtClean="0">
                <a:latin typeface="微軟正黑體" pitchFamily="34" charset="-120"/>
                <a:ea typeface="微軟正黑體" pitchFamily="34" charset="-120"/>
              </a:rPr>
              <a:t>新課綱轉化第一哩路</a:t>
            </a:r>
            <a:endParaRPr lang="en-US" altLang="zh-TW" sz="2800" b="1" dirty="0" smtClean="0">
              <a:latin typeface="微軟正黑體" pitchFamily="34" charset="-120"/>
              <a:ea typeface="微軟正黑體" pitchFamily="34" charset="-120"/>
            </a:endParaRPr>
          </a:p>
        </p:txBody>
      </p:sp>
      <p:sp>
        <p:nvSpPr>
          <p:cNvPr id="12" name="矩形 11"/>
          <p:cNvSpPr/>
          <p:nvPr/>
        </p:nvSpPr>
        <p:spPr>
          <a:xfrm>
            <a:off x="1" y="314327"/>
            <a:ext cx="130628" cy="522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8"/>
          <p:cNvSpPr txBox="1"/>
          <p:nvPr/>
        </p:nvSpPr>
        <p:spPr>
          <a:xfrm>
            <a:off x="1671240" y="5300671"/>
            <a:ext cx="1581972" cy="400110"/>
          </a:xfrm>
          <a:prstGeom prst="rect">
            <a:avLst/>
          </a:prstGeom>
          <a:noFill/>
        </p:spPr>
        <p:txBody>
          <a:bodyPr wrap="none" rtlCol="0">
            <a:spAutoFit/>
          </a:bodyPr>
          <a:lstStyle/>
          <a:p>
            <a:r>
              <a:rPr lang="en-US" altLang="zh-CN" sz="2000" dirty="0" smtClean="0">
                <a:solidFill>
                  <a:schemeClr val="bg1"/>
                </a:solidFill>
                <a:latin typeface="微软雅黑" panose="020B0503020204020204" pitchFamily="34" charset="-122"/>
                <a:ea typeface="微软雅黑" panose="020B0503020204020204" pitchFamily="34" charset="-122"/>
              </a:rPr>
              <a:t>YOUR TEXT</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38" name="直接连接符 14"/>
          <p:cNvCxnSpPr>
            <a:stCxn id="58" idx="2"/>
          </p:cNvCxnSpPr>
          <p:nvPr/>
        </p:nvCxnSpPr>
        <p:spPr>
          <a:xfrm rot="16200000" flipV="1">
            <a:off x="3199752" y="2443797"/>
            <a:ext cx="245977" cy="787624"/>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直接连接符 22"/>
          <p:cNvCxnSpPr/>
          <p:nvPr/>
        </p:nvCxnSpPr>
        <p:spPr>
          <a:xfrm rot="16200000" flipH="1">
            <a:off x="4706720" y="3937223"/>
            <a:ext cx="370952" cy="211762"/>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椭圆 23"/>
          <p:cNvSpPr/>
          <p:nvPr/>
        </p:nvSpPr>
        <p:spPr>
          <a:xfrm>
            <a:off x="3857620" y="4143380"/>
            <a:ext cx="198112" cy="264149"/>
          </a:xfrm>
          <a:prstGeom prst="ellipse">
            <a:avLst/>
          </a:prstGeom>
          <a:solidFill>
            <a:srgbClr val="F0644D"/>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43" name="椭圆 24"/>
          <p:cNvSpPr/>
          <p:nvPr/>
        </p:nvSpPr>
        <p:spPr>
          <a:xfrm>
            <a:off x="2786050" y="2571745"/>
            <a:ext cx="198112" cy="264149"/>
          </a:xfrm>
          <a:prstGeom prst="ellipse">
            <a:avLst/>
          </a:prstGeom>
          <a:solidFill>
            <a:srgbClr val="0070C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44" name="椭圆 25"/>
          <p:cNvSpPr/>
          <p:nvPr/>
        </p:nvSpPr>
        <p:spPr>
          <a:xfrm>
            <a:off x="4929190" y="4214819"/>
            <a:ext cx="198112" cy="264149"/>
          </a:xfrm>
          <a:prstGeom prst="ellipse">
            <a:avLst/>
          </a:prstGeom>
          <a:solidFill>
            <a:schemeClr val="accent6">
              <a:lumMod val="20000"/>
              <a:lumOff val="80000"/>
            </a:schemeClr>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48" name="TextBox 30"/>
          <p:cNvSpPr txBox="1"/>
          <p:nvPr/>
        </p:nvSpPr>
        <p:spPr>
          <a:xfrm>
            <a:off x="4458138" y="4701033"/>
            <a:ext cx="2714644" cy="954107"/>
          </a:xfrm>
          <a:prstGeom prst="rect">
            <a:avLst/>
          </a:prstGeom>
          <a:noFill/>
          <a:ln>
            <a:noFill/>
          </a:ln>
        </p:spPr>
        <p:txBody>
          <a:bodyPr wrap="square" rtlCol="0">
            <a:spAutoFit/>
          </a:bodyPr>
          <a:lstStyle/>
          <a:p>
            <a:pPr marL="271463" indent="-271463">
              <a:buClr>
                <a:srgbClr val="C00000"/>
              </a:buClr>
              <a:buFont typeface="Wingdings" pitchFamily="2" charset="2"/>
              <a:buChar char="ü"/>
            </a:pPr>
            <a:r>
              <a:rPr lang="zh-TW" altLang="zh-TW" sz="2800" dirty="0" smtClean="0">
                <a:latin typeface="標楷體" pitchFamily="65" charset="-120"/>
                <a:ea typeface="標楷體" pitchFamily="65" charset="-120"/>
              </a:rPr>
              <a:t>確認課綱轉化目標、重點</a:t>
            </a:r>
            <a:endParaRPr lang="en-US" altLang="zh-TW" sz="2800" dirty="0" smtClean="0">
              <a:latin typeface="標楷體" pitchFamily="65" charset="-120"/>
              <a:ea typeface="標楷體" pitchFamily="65" charset="-120"/>
            </a:endParaRPr>
          </a:p>
        </p:txBody>
      </p:sp>
      <p:sp>
        <p:nvSpPr>
          <p:cNvPr id="51" name="TextBox 33"/>
          <p:cNvSpPr txBox="1"/>
          <p:nvPr/>
        </p:nvSpPr>
        <p:spPr>
          <a:xfrm>
            <a:off x="247001" y="2285994"/>
            <a:ext cx="2646206" cy="954107"/>
          </a:xfrm>
          <a:prstGeom prst="rect">
            <a:avLst/>
          </a:prstGeom>
          <a:noFill/>
          <a:ln>
            <a:noFill/>
          </a:ln>
        </p:spPr>
        <p:txBody>
          <a:bodyPr wrap="square" rtlCol="0">
            <a:spAutoFit/>
          </a:bodyPr>
          <a:lstStyle/>
          <a:p>
            <a:pPr marL="271463" lvl="0" indent="-271463">
              <a:buClr>
                <a:srgbClr val="FF0000"/>
              </a:buClr>
              <a:buFont typeface="Wingdings" pitchFamily="2" charset="2"/>
              <a:buChar char="ü"/>
            </a:pPr>
            <a:r>
              <a:rPr lang="zh-TW" altLang="zh-TW" sz="2800" dirty="0" smtClean="0">
                <a:latin typeface="標楷體" pitchFamily="65" charset="-120"/>
                <a:ea typeface="標楷體" pitchFamily="65" charset="-120"/>
              </a:rPr>
              <a:t>建立課綱轉化核心團隊</a:t>
            </a:r>
            <a:endParaRPr lang="zh-TW" altLang="en-US" sz="2800" dirty="0"/>
          </a:p>
        </p:txBody>
      </p:sp>
      <p:sp>
        <p:nvSpPr>
          <p:cNvPr id="57" name="TextBox 39"/>
          <p:cNvSpPr txBox="1"/>
          <p:nvPr/>
        </p:nvSpPr>
        <p:spPr>
          <a:xfrm>
            <a:off x="714348" y="3571878"/>
            <a:ext cx="2428892" cy="954107"/>
          </a:xfrm>
          <a:prstGeom prst="rect">
            <a:avLst/>
          </a:prstGeom>
          <a:noFill/>
          <a:ln>
            <a:noFill/>
          </a:ln>
        </p:spPr>
        <p:txBody>
          <a:bodyPr wrap="square" rtlCol="0">
            <a:spAutoFit/>
          </a:bodyPr>
          <a:lstStyle/>
          <a:p>
            <a:pPr marL="271463" indent="-271463">
              <a:buClr>
                <a:srgbClr val="C00000"/>
              </a:buClr>
              <a:buFont typeface="Wingdings" pitchFamily="2" charset="2"/>
              <a:buChar char="ü"/>
            </a:pPr>
            <a:r>
              <a:rPr lang="zh-TW" altLang="zh-TW" sz="2800" dirty="0" smtClean="0">
                <a:latin typeface="標楷體" pitchFamily="65" charset="-120"/>
                <a:ea typeface="標楷體" pitchFamily="65" charset="-120"/>
              </a:rPr>
              <a:t>掌握及理解新課綱</a:t>
            </a:r>
            <a:endParaRPr lang="en-US" altLang="zh-TW" sz="2800" dirty="0" smtClean="0">
              <a:latin typeface="標楷體" pitchFamily="65" charset="-120"/>
              <a:ea typeface="標楷體" pitchFamily="65" charset="-120"/>
            </a:endParaRPr>
          </a:p>
        </p:txBody>
      </p:sp>
      <p:sp>
        <p:nvSpPr>
          <p:cNvPr id="58" name="弧形 57"/>
          <p:cNvSpPr/>
          <p:nvPr/>
        </p:nvSpPr>
        <p:spPr>
          <a:xfrm rot="5400000">
            <a:off x="3420863" y="1918922"/>
            <a:ext cx="2268192" cy="1701144"/>
          </a:xfrm>
          <a:prstGeom prst="arc">
            <a:avLst>
              <a:gd name="adj1" fmla="val 16970181"/>
              <a:gd name="adj2" fmla="val 4629581"/>
            </a:avLst>
          </a:prstGeom>
          <a:ln w="31750">
            <a:solidFill>
              <a:schemeClr val="tx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a:solidFill>
                  <a:sysClr val="windowText" lastClr="000000"/>
                </a:solidFill>
              </a:ln>
            </a:endParaRPr>
          </a:p>
        </p:txBody>
      </p:sp>
      <p:sp>
        <p:nvSpPr>
          <p:cNvPr id="59" name="橢圓 58"/>
          <p:cNvSpPr/>
          <p:nvPr/>
        </p:nvSpPr>
        <p:spPr>
          <a:xfrm>
            <a:off x="3872135" y="1997613"/>
            <a:ext cx="1361049" cy="1758462"/>
          </a:xfrm>
          <a:prstGeom prst="ellipse">
            <a:avLst/>
          </a:pr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TextBox 33"/>
          <p:cNvSpPr txBox="1"/>
          <p:nvPr/>
        </p:nvSpPr>
        <p:spPr>
          <a:xfrm>
            <a:off x="4000496" y="2357430"/>
            <a:ext cx="1071570" cy="1077218"/>
          </a:xfrm>
          <a:prstGeom prst="rect">
            <a:avLst/>
          </a:prstGeom>
          <a:noFill/>
          <a:ln>
            <a:noFill/>
          </a:ln>
        </p:spPr>
        <p:txBody>
          <a:bodyPr wrap="square" rtlCol="0">
            <a:spAutoFit/>
          </a:bodyPr>
          <a:lstStyle/>
          <a:p>
            <a:pPr algn="ctr"/>
            <a:r>
              <a:rPr lang="zh-TW" altLang="en-US" sz="3200" b="1" dirty="0" smtClean="0">
                <a:solidFill>
                  <a:schemeClr val="accent2">
                    <a:lumMod val="75000"/>
                  </a:schemeClr>
                </a:solidFill>
                <a:latin typeface="微软雅黑" pitchFamily="34" charset="-122"/>
                <a:ea typeface="微软雅黑" pitchFamily="34" charset="-122"/>
              </a:rPr>
              <a:t>整裝待發</a:t>
            </a:r>
            <a:endParaRPr lang="en-US" altLang="zh-CN" sz="3200" b="1" dirty="0" smtClean="0">
              <a:solidFill>
                <a:schemeClr val="accent2">
                  <a:lumMod val="75000"/>
                </a:schemeClr>
              </a:solidFill>
              <a:latin typeface="微软雅黑" pitchFamily="34" charset="-122"/>
              <a:ea typeface="微软雅黑" pitchFamily="34" charset="-122"/>
            </a:endParaRPr>
          </a:p>
        </p:txBody>
      </p:sp>
      <p:cxnSp>
        <p:nvCxnSpPr>
          <p:cNvPr id="84" name="直接连接符 14"/>
          <p:cNvCxnSpPr/>
          <p:nvPr/>
        </p:nvCxnSpPr>
        <p:spPr>
          <a:xfrm flipV="1">
            <a:off x="5411972" y="2643182"/>
            <a:ext cx="803102" cy="302038"/>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椭圆 26"/>
          <p:cNvSpPr/>
          <p:nvPr/>
        </p:nvSpPr>
        <p:spPr>
          <a:xfrm>
            <a:off x="6143636" y="2500307"/>
            <a:ext cx="198112" cy="264149"/>
          </a:xfrm>
          <a:prstGeom prst="ellipse">
            <a:avLst/>
          </a:prstGeom>
          <a:solidFill>
            <a:srgbClr val="91D10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cxnSp>
        <p:nvCxnSpPr>
          <p:cNvPr id="86" name="直接连接符 22"/>
          <p:cNvCxnSpPr/>
          <p:nvPr/>
        </p:nvCxnSpPr>
        <p:spPr>
          <a:xfrm rot="10800000" flipV="1">
            <a:off x="3357554" y="3429001"/>
            <a:ext cx="480372" cy="285752"/>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785786" y="1031360"/>
            <a:ext cx="5638294" cy="461665"/>
          </a:xfrm>
          <a:prstGeom prst="rect">
            <a:avLst/>
          </a:prstGeom>
        </p:spPr>
        <p:txBody>
          <a:bodyPr wrap="square">
            <a:spAutoFit/>
          </a:bodyPr>
          <a:lstStyle/>
          <a:p>
            <a:pPr lvl="0"/>
            <a:r>
              <a:rPr lang="zh-TW" altLang="en-US" sz="2400" b="1" dirty="0" smtClean="0">
                <a:solidFill>
                  <a:schemeClr val="bg1"/>
                </a:solidFill>
                <a:latin typeface="標楷體" panose="03000509000000000000" pitchFamily="65" charset="-120"/>
                <a:ea typeface="標楷體" panose="03000509000000000000" pitchFamily="65" charset="-120"/>
              </a:rPr>
              <a:t>學校及教師可著手準備：</a:t>
            </a:r>
            <a:endParaRPr lang="zh-TW" altLang="en-US" sz="2400" b="1" dirty="0">
              <a:solidFill>
                <a:schemeClr val="bg1"/>
              </a:solidFill>
              <a:latin typeface="標楷體" panose="03000509000000000000" pitchFamily="65" charset="-120"/>
              <a:ea typeface="標楷體" panose="03000509000000000000" pitchFamily="65" charset="-120"/>
            </a:endParaRPr>
          </a:p>
        </p:txBody>
      </p:sp>
      <p:cxnSp>
        <p:nvCxnSpPr>
          <p:cNvPr id="27" name="直接连接符 22"/>
          <p:cNvCxnSpPr/>
          <p:nvPr/>
        </p:nvCxnSpPr>
        <p:spPr>
          <a:xfrm rot="5400000">
            <a:off x="3961059" y="3905864"/>
            <a:ext cx="282294" cy="185826"/>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椭圆 23"/>
          <p:cNvSpPr/>
          <p:nvPr/>
        </p:nvSpPr>
        <p:spPr>
          <a:xfrm>
            <a:off x="3214678" y="3571877"/>
            <a:ext cx="198112" cy="264149"/>
          </a:xfrm>
          <a:prstGeom prst="ellipse">
            <a:avLst/>
          </a:prstGeom>
          <a:solidFill>
            <a:schemeClr val="tx2">
              <a:lumMod val="40000"/>
              <a:lumOff val="60000"/>
            </a:schemeClr>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33" name="TextBox 39"/>
          <p:cNvSpPr txBox="1"/>
          <p:nvPr/>
        </p:nvSpPr>
        <p:spPr>
          <a:xfrm>
            <a:off x="1392702" y="4500571"/>
            <a:ext cx="2750670" cy="1384995"/>
          </a:xfrm>
          <a:prstGeom prst="rect">
            <a:avLst/>
          </a:prstGeom>
          <a:noFill/>
          <a:ln>
            <a:noFill/>
          </a:ln>
        </p:spPr>
        <p:txBody>
          <a:bodyPr wrap="square" rtlCol="0">
            <a:spAutoFit/>
          </a:bodyPr>
          <a:lstStyle/>
          <a:p>
            <a:pPr marL="361950" indent="-361950">
              <a:buClr>
                <a:srgbClr val="C00000"/>
              </a:buClr>
              <a:buFont typeface="Wingdings" pitchFamily="2" charset="2"/>
              <a:buChar char="ü"/>
            </a:pPr>
            <a:r>
              <a:rPr lang="zh-TW" altLang="zh-TW" sz="2800" dirty="0" smtClean="0">
                <a:latin typeface="標楷體" pitchFamily="65" charset="-120"/>
                <a:ea typeface="標楷體" pitchFamily="65" charset="-120"/>
              </a:rPr>
              <a:t>盤整</a:t>
            </a:r>
            <a:r>
              <a:rPr lang="zh-TW" altLang="en-US" sz="2800" dirty="0" smtClean="0">
                <a:latin typeface="標楷體" pitchFamily="65" charset="-120"/>
                <a:ea typeface="標楷體" pitchFamily="65" charset="-120"/>
              </a:rPr>
              <a:t>學校課程現況、亮點及</a:t>
            </a:r>
            <a:r>
              <a:rPr lang="zh-TW" altLang="zh-TW" sz="2800" dirty="0" smtClean="0">
                <a:latin typeface="標楷體" pitchFamily="65" charset="-120"/>
                <a:ea typeface="標楷體" pitchFamily="65" charset="-120"/>
              </a:rPr>
              <a:t>問題</a:t>
            </a:r>
            <a:endParaRPr lang="en-US" altLang="zh-TW" sz="2800" dirty="0" smtClean="0">
              <a:latin typeface="標楷體" pitchFamily="65" charset="-120"/>
              <a:ea typeface="標楷體" pitchFamily="65" charset="-120"/>
            </a:endParaRPr>
          </a:p>
        </p:txBody>
      </p:sp>
      <p:sp>
        <p:nvSpPr>
          <p:cNvPr id="34" name="椭圆 25"/>
          <p:cNvSpPr/>
          <p:nvPr/>
        </p:nvSpPr>
        <p:spPr>
          <a:xfrm>
            <a:off x="5786446" y="3500438"/>
            <a:ext cx="198112" cy="264149"/>
          </a:xfrm>
          <a:prstGeom prst="ellipse">
            <a:avLst/>
          </a:prstGeom>
          <a:solidFill>
            <a:srgbClr val="FFA013"/>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cxnSp>
        <p:nvCxnSpPr>
          <p:cNvPr id="35" name="直接连接符 22"/>
          <p:cNvCxnSpPr>
            <a:endCxn id="34" idx="1"/>
          </p:cNvCxnSpPr>
          <p:nvPr/>
        </p:nvCxnSpPr>
        <p:spPr>
          <a:xfrm>
            <a:off x="5305532" y="3376246"/>
            <a:ext cx="509929" cy="162876"/>
          </a:xfrm>
          <a:prstGeom prst="line">
            <a:avLst/>
          </a:prstGeom>
          <a:ln w="28575">
            <a:solidFill>
              <a:schemeClr val="tx1"/>
            </a:solidFill>
            <a:prstDash val="dash"/>
            <a:headEnd type="oval"/>
            <a:tail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0"/>
          <p:cNvSpPr txBox="1"/>
          <p:nvPr/>
        </p:nvSpPr>
        <p:spPr>
          <a:xfrm>
            <a:off x="5929322" y="3214687"/>
            <a:ext cx="2750444" cy="1384995"/>
          </a:xfrm>
          <a:prstGeom prst="rect">
            <a:avLst/>
          </a:prstGeom>
          <a:noFill/>
          <a:ln>
            <a:noFill/>
          </a:ln>
        </p:spPr>
        <p:txBody>
          <a:bodyPr wrap="square" rtlCol="0">
            <a:spAutoFit/>
          </a:bodyPr>
          <a:lstStyle/>
          <a:p>
            <a:pPr marL="271463" indent="-271463">
              <a:buClr>
                <a:srgbClr val="C00000"/>
              </a:buClr>
              <a:buFont typeface="Wingdings" pitchFamily="2" charset="2"/>
              <a:buChar char="ü"/>
            </a:pPr>
            <a:r>
              <a:rPr lang="zh-TW" altLang="zh-TW" sz="2800" dirty="0" smtClean="0">
                <a:latin typeface="標楷體" pitchFamily="65" charset="-120"/>
                <a:ea typeface="標楷體" pitchFamily="65" charset="-120"/>
              </a:rPr>
              <a:t>發展課綱轉化計畫、策略與進程規劃</a:t>
            </a:r>
            <a:endParaRPr lang="en-US" altLang="zh-TW" sz="2800" dirty="0" smtClean="0">
              <a:latin typeface="標楷體" pitchFamily="65" charset="-120"/>
              <a:ea typeface="標楷體" pitchFamily="65" charset="-120"/>
            </a:endParaRPr>
          </a:p>
        </p:txBody>
      </p:sp>
      <p:sp>
        <p:nvSpPr>
          <p:cNvPr id="47" name="TextBox 30"/>
          <p:cNvSpPr txBox="1"/>
          <p:nvPr/>
        </p:nvSpPr>
        <p:spPr>
          <a:xfrm>
            <a:off x="6357950" y="2143118"/>
            <a:ext cx="2687576" cy="954107"/>
          </a:xfrm>
          <a:prstGeom prst="rect">
            <a:avLst/>
          </a:prstGeom>
          <a:noFill/>
          <a:ln>
            <a:noFill/>
          </a:ln>
        </p:spPr>
        <p:txBody>
          <a:bodyPr wrap="square" rtlCol="0">
            <a:spAutoFit/>
          </a:bodyPr>
          <a:lstStyle/>
          <a:p>
            <a:pPr marL="271463" indent="-271463">
              <a:buClr>
                <a:srgbClr val="C00000"/>
              </a:buClr>
              <a:buFont typeface="Wingdings" pitchFamily="2" charset="2"/>
              <a:buChar char="ü"/>
            </a:pPr>
            <a:r>
              <a:rPr lang="zh-TW" altLang="en-US" sz="2800" dirty="0" smtClean="0">
                <a:latin typeface="標楷體" pitchFamily="65" charset="-120"/>
                <a:ea typeface="標楷體" pitchFamily="65" charset="-120"/>
              </a:rPr>
              <a:t>課綱轉化   </a:t>
            </a:r>
            <a:r>
              <a:rPr lang="zh-TW" altLang="zh-TW" sz="2800" dirty="0" smtClean="0">
                <a:latin typeface="標楷體" pitchFamily="65" charset="-120"/>
                <a:ea typeface="標楷體" pitchFamily="65" charset="-120"/>
              </a:rPr>
              <a:t>相關輔助工具</a:t>
            </a:r>
          </a:p>
        </p:txBody>
      </p:sp>
    </p:spTree>
    <p:extLst>
      <p:ext uri="{BB962C8B-B14F-4D97-AF65-F5344CB8AC3E}">
        <p14:creationId xmlns:p14="http://schemas.microsoft.com/office/powerpoint/2010/main" val="322619874"/>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a:solidFill>
                  <a:srgbClr val="0000FF"/>
                </a:solidFill>
                <a:latin typeface="標楷體" panose="03000509000000000000" pitchFamily="65" charset="-120"/>
                <a:ea typeface="標楷體" panose="03000509000000000000" pitchFamily="65" charset="-120"/>
              </a:rPr>
              <a:t>Q</a:t>
            </a:r>
            <a:r>
              <a:rPr lang="zh-TW" altLang="en-US" sz="4800" dirty="0">
                <a:solidFill>
                  <a:srgbClr val="0000FF"/>
                </a:solidFill>
                <a:latin typeface="標楷體" panose="03000509000000000000" pitchFamily="65" charset="-120"/>
                <a:ea typeface="標楷體" panose="03000509000000000000" pitchFamily="65" charset="-120"/>
              </a:rPr>
              <a:t>與</a:t>
            </a:r>
            <a:r>
              <a:rPr lang="en-US" altLang="zh-TW" sz="4800" dirty="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91</a:t>
            </a:fld>
            <a:endParaRPr lang="en-US" altLang="zh-TW">
              <a:latin typeface="標楷體" pitchFamily="65" charset="-120"/>
              <a:ea typeface="標楷體" pitchFamily="65" charset="-12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a:solidFill>
                  <a:srgbClr val="002060"/>
                </a:solidFill>
                <a:latin typeface="標楷體" pitchFamily="65" charset="-120"/>
                <a:ea typeface="標楷體" pitchFamily="65" charset="-120"/>
                <a:cs typeface="Arial" charset="0"/>
                <a:sym typeface="Arial" charset="0"/>
              </a:rPr>
              <a:t>討論與實作議題-</a:t>
            </a:r>
            <a:r>
              <a:rPr lang="en-US" altLang="zh-TW" sz="3200" b="1" dirty="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a:solidFill>
                  <a:srgbClr val="000000"/>
                </a:solidFill>
                <a:latin typeface="標楷體" pitchFamily="65" charset="-120"/>
                <a:ea typeface="標楷體" pitchFamily="65" charset="-120"/>
                <a:cs typeface="Arial" charset="0"/>
                <a:sym typeface="Arial" charset="0"/>
              </a:rPr>
              <a:t>107</a:t>
            </a:r>
            <a:r>
              <a:rPr lang="en-US" sz="2800" b="1" dirty="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zh-TW" altLang="en-US" sz="2800" b="1" dirty="0" smtClean="0">
                <a:solidFill>
                  <a:srgbClr val="000000"/>
                </a:solidFill>
                <a:latin typeface="標楷體" pitchFamily="65" charset="-120"/>
                <a:ea typeface="標楷體" pitchFamily="65" charset="-120"/>
                <a:cs typeface="Arial" charset="0"/>
                <a:sym typeface="Arial" charset="0"/>
              </a:rPr>
              <a:t>新</a:t>
            </a:r>
            <a:r>
              <a:rPr lang="en-US" sz="2800" b="1" dirty="0" err="1" smtClean="0">
                <a:solidFill>
                  <a:srgbClr val="000000"/>
                </a:solidFill>
                <a:latin typeface="標楷體" pitchFamily="65" charset="-120"/>
                <a:ea typeface="標楷體" pitchFamily="65" charset="-120"/>
                <a:cs typeface="Arial" charset="0"/>
                <a:sym typeface="Arial" charset="0"/>
              </a:rPr>
              <a:t>課綱</a:t>
            </a:r>
            <a:r>
              <a:rPr lang="en-US" sz="2800" b="1" dirty="0" err="1">
                <a:solidFill>
                  <a:srgbClr val="000000"/>
                </a:solidFill>
                <a:latin typeface="標楷體" pitchFamily="65" charset="-120"/>
                <a:ea typeface="標楷體" pitchFamily="65" charset="-120"/>
                <a:cs typeface="Arial" charset="0"/>
                <a:sym typeface="Arial" charset="0"/>
              </a:rPr>
              <a:t>，學校課程及教學可能造成的影響是什麼？得做哪些調整與因應</a:t>
            </a:r>
            <a:r>
              <a:rPr lang="en-US" sz="2800" b="1" dirty="0">
                <a:solidFill>
                  <a:srgbClr val="000000"/>
                </a:solidFill>
                <a:latin typeface="標楷體" pitchFamily="65" charset="-120"/>
                <a:ea typeface="標楷體" pitchFamily="65" charset="-120"/>
                <a:cs typeface="Arial" charset="0"/>
                <a:sym typeface="Arial" charset="0"/>
              </a:rPr>
              <a:t>？</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92</a:t>
            </a:fld>
            <a:endParaRPr lang="en-US" altLang="zh-TW">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dirty="0" err="1">
                <a:solidFill>
                  <a:srgbClr val="FFFFFF"/>
                </a:solidFill>
                <a:latin typeface="標楷體" pitchFamily="65" charset="-120"/>
                <a:ea typeface="標楷體" pitchFamily="65" charset="-120"/>
                <a:cs typeface="Arial" charset="0"/>
                <a:sym typeface="Arial" charset="0"/>
              </a:rPr>
              <a:t>統整性主題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專題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議題探究課程</a:t>
            </a:r>
            <a:endParaRPr lang="en-US" sz="2000" b="1" dirty="0">
              <a:solidFill>
                <a:srgbClr val="FFFFFF"/>
              </a:solidFill>
              <a:latin typeface="標楷體" pitchFamily="65" charset="-120"/>
              <a:ea typeface="標楷體" pitchFamily="65" charset="-120"/>
              <a:cs typeface="Arial" charset="0"/>
              <a:sym typeface="Arial" charset="0"/>
            </a:endParaRP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smtClean="0">
                <a:solidFill>
                  <a:schemeClr val="bg1"/>
                </a:solidFill>
                <a:latin typeface="標楷體" pitchFamily="65" charset="-120"/>
                <a:ea typeface="標楷體" pitchFamily="65" charset="-120"/>
                <a:cs typeface="Arial" charset="0"/>
                <a:sym typeface="Arial" charset="0"/>
              </a:rPr>
              <a:t>：</a:t>
            </a:r>
            <a:endParaRPr lang="en-US" b="1" dirty="0">
              <a:solidFill>
                <a:schemeClr val="bg1"/>
              </a:solidFill>
              <a:latin typeface="標楷體" pitchFamily="65" charset="-120"/>
              <a:ea typeface="標楷體" pitchFamily="65" charset="-120"/>
              <a:cs typeface="Arial" charset="0"/>
              <a:sym typeface="Arial" charset="0"/>
            </a:endParaRP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rPr>
              <a:t>討論與實作議題-2</a:t>
            </a: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運用107新課綱的課程類型，結合學校既有的基礎與利基</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93</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val="321842868"/>
      </p:ext>
    </p:extLst>
  </p:cSld>
  <p:clrMapOvr>
    <a:masterClrMapping/>
  </p:clrMapOvr>
  <p:transition spd="slow">
    <p:cu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12702</TotalTime>
  <Words>6745</Words>
  <Application>Microsoft Office PowerPoint</Application>
  <PresentationFormat>如螢幕大小 (4:3)</PresentationFormat>
  <Paragraphs>1186</Paragraphs>
  <Slides>94</Slides>
  <Notes>69</Notes>
  <HiddenSlides>0</HiddenSlides>
  <MMClips>0</MMClips>
  <ScaleCrop>false</ScaleCrop>
  <HeadingPairs>
    <vt:vector size="8" baseType="variant">
      <vt:variant>
        <vt:lpstr>使用字型</vt:lpstr>
      </vt:variant>
      <vt:variant>
        <vt:i4>19</vt:i4>
      </vt:variant>
      <vt:variant>
        <vt:lpstr>佈景主題</vt:lpstr>
      </vt:variant>
      <vt:variant>
        <vt:i4>1</vt:i4>
      </vt:variant>
      <vt:variant>
        <vt:lpstr>內嵌 OLE 伺服程式</vt:lpstr>
      </vt:variant>
      <vt:variant>
        <vt:i4>1</vt:i4>
      </vt:variant>
      <vt:variant>
        <vt:lpstr>投影片標題</vt:lpstr>
      </vt:variant>
      <vt:variant>
        <vt:i4>94</vt:i4>
      </vt:variant>
    </vt:vector>
  </HeadingPairs>
  <TitlesOfParts>
    <vt:vector size="115" baseType="lpstr">
      <vt:lpstr>Adobe 繁黑體 Std B</vt:lpstr>
      <vt:lpstr>Arial Unicode MS</vt:lpstr>
      <vt:lpstr>BiauKai</vt:lpstr>
      <vt:lpstr>Helvetica Neue</vt:lpstr>
      <vt:lpstr>Jim Nightshade</vt:lpstr>
      <vt:lpstr>微软雅黑</vt:lpstr>
      <vt:lpstr>Noto Sans Symbols</vt:lpstr>
      <vt:lpstr>PMingLiu</vt:lpstr>
      <vt:lpstr>宋体</vt:lpstr>
      <vt:lpstr>微軟正黑體</vt:lpstr>
      <vt:lpstr>新細明體</vt:lpstr>
      <vt:lpstr>標楷體</vt:lpstr>
      <vt:lpstr>Arial</vt:lpstr>
      <vt:lpstr>Arial Black</vt:lpstr>
      <vt:lpstr>Calibri</vt:lpstr>
      <vt:lpstr>Century Schoolbook</vt:lpstr>
      <vt:lpstr>Times New Roman</vt:lpstr>
      <vt:lpstr>Wingdings</vt:lpstr>
      <vt:lpstr>Wingdings 2</vt:lpstr>
      <vt:lpstr>壁窗</vt:lpstr>
      <vt:lpstr>Image</vt:lpstr>
      <vt:lpstr>十二年國民基本教育課程  總綱宣講  （國民中小學階段公播版） </vt:lpstr>
      <vt:lpstr>PowerPoint 簡報</vt:lpstr>
      <vt:lpstr>使用說明</vt:lpstr>
      <vt:lpstr>壹、新課綱的研修背景</vt:lpstr>
      <vt:lpstr>PowerPoint 簡報</vt:lpstr>
      <vt:lpstr>WHY-1  為何實施十二年國教</vt:lpstr>
      <vt:lpstr>PowerPoint 簡報</vt:lpstr>
      <vt:lpstr>PowerPoint 簡報</vt:lpstr>
      <vt:lpstr>PowerPoint 簡報</vt:lpstr>
      <vt:lpstr>WHY-2 社會期待十二年國教改革</vt:lpstr>
      <vt:lpstr>臺灣的學校內變異、學校間變異世界第一</vt:lpstr>
      <vt:lpstr>PowerPoint 簡報</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PowerPoint 簡報</vt:lpstr>
      <vt:lpstr>貳、新課綱的研修歷程</vt:lpstr>
      <vt:lpstr> 建立課綱研修週期及階段 </vt:lpstr>
      <vt:lpstr>PowerPoint 簡報</vt:lpstr>
      <vt:lpstr>PowerPoint 簡報</vt:lpstr>
      <vt:lpstr>參、新課綱的重要內涵</vt:lpstr>
      <vt:lpstr>總綱的基本理念</vt:lpstr>
      <vt:lpstr>PowerPoint 簡報</vt:lpstr>
      <vt:lpstr>PowerPoint 簡報</vt:lpstr>
      <vt:lpstr>PowerPoint 簡報</vt:lpstr>
      <vt:lpstr>PowerPoint 簡報</vt:lpstr>
      <vt:lpstr>領域「學習重點」與核心素養相對應 </vt:lpstr>
      <vt:lpstr>素養導向教學之可能性</vt:lpstr>
      <vt:lpstr>課程願景：適性揚才  終身學習</vt:lpstr>
      <vt:lpstr>課程架構--各學習階段課程類型</vt:lpstr>
      <vt:lpstr>課程之連貫統整與多元適性</vt:lpstr>
      <vt:lpstr>PowerPoint 簡報</vt:lpstr>
      <vt:lpstr>九年一貫課綱及107總綱之課程比較</vt:lpstr>
      <vt:lpstr>十二年國教課綱與九年一貫課綱的差異</vt:lpstr>
      <vt:lpstr>PowerPoint 簡報</vt:lpstr>
      <vt:lpstr>PowerPoint 簡報</vt:lpstr>
      <vt:lpstr>十二年國教課綱中兩項重要改變</vt:lpstr>
      <vt:lpstr>十二年國教課綱中兩項重要改變</vt:lpstr>
      <vt:lpstr>彈性學習課程</vt:lpstr>
      <vt:lpstr>九年一貫vs十二年國教之比較-課程理念</vt:lpstr>
      <vt:lpstr>九年一貫vs十二年國教之比較-課程架構</vt:lpstr>
      <vt:lpstr>九年一貫vs十二年國教之比較-課程規劃</vt:lpstr>
      <vt:lpstr>九年一貫vs十二年國教之比較 -領域名稱與內容調整</vt:lpstr>
      <vt:lpstr>九年一貫vs十二年國教之比較 -領域名稱與內容調整</vt:lpstr>
      <vt:lpstr>九年一貫vs十二年國教之比較 -領域學習節數調整</vt:lpstr>
      <vt:lpstr>九年一貫vs十二年國教之比較 -領域學習節數調整</vt:lpstr>
      <vt:lpstr>九年一貫vs十二年國教之比較 -領域學習節數調整</vt:lpstr>
      <vt:lpstr>九年一貫vs十二年國教之比較 -實施要點</vt:lpstr>
      <vt:lpstr>PowerPoint 簡報</vt:lpstr>
      <vt:lpstr>領域課程可依學校需求彈性組合</vt:lpstr>
      <vt:lpstr>校訂（彈性學習）課程類型  </vt:lpstr>
      <vt:lpstr>多元適性的校訂（彈性學習）課程</vt:lpstr>
      <vt:lpstr>校訂（彈性學習）課程的預期成效</vt:lpstr>
      <vt:lpstr>肆、政府層級的準備</vt:lpstr>
      <vt:lpstr>PowerPoint 簡報</vt:lpstr>
      <vt:lpstr>PowerPoint 簡報</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PowerPoint 簡報</vt:lpstr>
      <vt:lpstr>PowerPoint 簡報</vt:lpstr>
      <vt:lpstr>伍、學校邁向107課綱的準備  </vt:lpstr>
      <vt:lpstr>國民中小學面對新課綱的因應</vt:lpstr>
      <vt:lpstr>PowerPoint 簡報</vt:lpstr>
      <vt:lpstr>PowerPoint 簡報</vt:lpstr>
      <vt:lpstr>總綱鼓勵從學校本位課程觀點 整合部定課程及校訂課程</vt:lpstr>
      <vt:lpstr>校訂(彈性學習)課程 （我們可以滿足孩子更大的學習需求）</vt:lpstr>
      <vt:lpstr>學校課程發展委員會因應新課綱注意事項</vt:lpstr>
      <vt:lpstr>PowerPoint 簡報</vt:lpstr>
      <vt:lpstr>建構素養導向教學模式</vt:lpstr>
      <vt:lpstr>素養導向教學的基本成分  </vt:lpstr>
      <vt:lpstr>多樣的素養導向教學面貌</vt:lpstr>
      <vt:lpstr>領域案例：自然科學 細胞的構造與功能           --引用自謝祥宏教師</vt:lpstr>
      <vt:lpstr> 領域案例：數學         --引用自嘉義市立北興國中莊雅清教師 單元:認識函數 年級:國中七下 學習目標:透過真實情境下的提問引導，讓學生培養數學素養且理解函數的對應關係</vt:lpstr>
      <vt:lpstr>PowerPoint 簡報</vt:lpstr>
      <vt:lpstr>PowerPoint 簡報</vt:lpstr>
      <vt:lpstr>領域案例：社會 全球議題：貧富差距大           --引用自臺北市立金華國小洪夢華教師</vt:lpstr>
      <vt:lpstr>本案例希望能達成的學習目標</vt:lpstr>
      <vt:lpstr>教學架構圖  (貧富差距大)</vt:lpstr>
      <vt:lpstr>素養導向教學：教師與學生角色</vt:lpstr>
      <vt:lpstr>建構學校素養導向課程與教學案例</vt:lpstr>
      <vt:lpstr>PowerPoint 簡報</vt:lpstr>
      <vt:lpstr>PowerPoint 簡報</vt:lpstr>
      <vt:lpstr>桃子腳國中小：不改而改、不行而行</vt:lpstr>
      <vt:lpstr>PowerPoint 簡報</vt:lpstr>
      <vt:lpstr>PowerPoint 簡報</vt:lpstr>
      <vt:lpstr>結語</vt:lpstr>
      <vt:lpstr>PowerPoint 簡報</vt:lpstr>
      <vt:lpstr>簡報結束  Q與A</vt:lpstr>
      <vt:lpstr>PowerPoint 簡報</vt:lpstr>
      <vt:lpstr>PowerPoint 簡報</vt:lpstr>
    </vt:vector>
  </TitlesOfParts>
  <Company>Your Company Name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USER</cp:lastModifiedBy>
  <cp:revision>1436</cp:revision>
  <cp:lastPrinted>2016-05-27T05:50:35Z</cp:lastPrinted>
  <dcterms:created xsi:type="dcterms:W3CDTF">2012-09-28T06:32:41Z</dcterms:created>
  <dcterms:modified xsi:type="dcterms:W3CDTF">2017-02-15T03:22:46Z</dcterms:modified>
</cp:coreProperties>
</file>