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9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6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6.xml" ContentType="application/vnd.openxmlformats-officedocument.presentationml.notesSlide+xml"/>
  <Override PartName="/ppt/tags/tag11.xml" ContentType="application/vnd.openxmlformats-officedocument.presentationml.tags+xml"/>
  <Override PartName="/ppt/notesSlides/notesSlide37.xml" ContentType="application/vnd.openxmlformats-officedocument.presentationml.notesSlide+xml"/>
  <Override PartName="/ppt/tags/tag12.xml" ContentType="application/vnd.openxmlformats-officedocument.presentationml.tags+xml"/>
  <Override PartName="/ppt/notesSlides/notesSlide38.xml" ContentType="application/vnd.openxmlformats-officedocument.presentationml.notesSlide+xml"/>
  <Override PartName="/ppt/tags/tag13.xml" ContentType="application/vnd.openxmlformats-officedocument.presentationml.tags+xml"/>
  <Override PartName="/ppt/notesSlides/notesSlide39.xml" ContentType="application/vnd.openxmlformats-officedocument.presentationml.notesSlide+xml"/>
  <Override PartName="/ppt/tags/tag14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40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4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6.xml" ContentType="application/vnd.openxmlformats-officedocument.presentationml.notesSlide+xml"/>
  <Override PartName="/ppt/tags/tag24.xml" ContentType="application/vnd.openxmlformats-officedocument.presentationml.tags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2" r:id="rId2"/>
    <p:sldMasterId id="2147483680" r:id="rId3"/>
    <p:sldMasterId id="2147483693" r:id="rId4"/>
    <p:sldMasterId id="2147483706" r:id="rId5"/>
    <p:sldMasterId id="2147483712" r:id="rId6"/>
    <p:sldMasterId id="2147483724" r:id="rId7"/>
    <p:sldMasterId id="2147483738" r:id="rId8"/>
    <p:sldMasterId id="2147483752" r:id="rId9"/>
    <p:sldMasterId id="2147483764" r:id="rId10"/>
  </p:sldMasterIdLst>
  <p:notesMasterIdLst>
    <p:notesMasterId r:id="rId161"/>
  </p:notesMasterIdLst>
  <p:handoutMasterIdLst>
    <p:handoutMasterId r:id="rId162"/>
  </p:handoutMasterIdLst>
  <p:sldIdLst>
    <p:sldId id="529" r:id="rId11"/>
    <p:sldId id="830" r:id="rId12"/>
    <p:sldId id="844" r:id="rId13"/>
    <p:sldId id="934" r:id="rId14"/>
    <p:sldId id="972" r:id="rId15"/>
    <p:sldId id="973" r:id="rId16"/>
    <p:sldId id="839" r:id="rId17"/>
    <p:sldId id="819" r:id="rId18"/>
    <p:sldId id="653" r:id="rId19"/>
    <p:sldId id="655" r:id="rId20"/>
    <p:sldId id="990" r:id="rId21"/>
    <p:sldId id="992" r:id="rId22"/>
    <p:sldId id="991" r:id="rId23"/>
    <p:sldId id="1566" r:id="rId24"/>
    <p:sldId id="1567" r:id="rId25"/>
    <p:sldId id="1568" r:id="rId26"/>
    <p:sldId id="686" r:id="rId27"/>
    <p:sldId id="687" r:id="rId28"/>
    <p:sldId id="1556" r:id="rId29"/>
    <p:sldId id="806" r:id="rId30"/>
    <p:sldId id="1399" r:id="rId31"/>
    <p:sldId id="1548" r:id="rId32"/>
    <p:sldId id="1564" r:id="rId33"/>
    <p:sldId id="1565" r:id="rId34"/>
    <p:sldId id="848" r:id="rId35"/>
    <p:sldId id="445" r:id="rId36"/>
    <p:sldId id="803" r:id="rId37"/>
    <p:sldId id="807" r:id="rId38"/>
    <p:sldId id="333" r:id="rId39"/>
    <p:sldId id="334" r:id="rId40"/>
    <p:sldId id="812" r:id="rId41"/>
    <p:sldId id="505" r:id="rId42"/>
    <p:sldId id="1549" r:id="rId43"/>
    <p:sldId id="752" r:id="rId44"/>
    <p:sldId id="690" r:id="rId45"/>
    <p:sldId id="344" r:id="rId46"/>
    <p:sldId id="506" r:id="rId47"/>
    <p:sldId id="813" r:id="rId48"/>
    <p:sldId id="814" r:id="rId49"/>
    <p:sldId id="815" r:id="rId50"/>
    <p:sldId id="816" r:id="rId51"/>
    <p:sldId id="753" r:id="rId52"/>
    <p:sldId id="754" r:id="rId53"/>
    <p:sldId id="755" r:id="rId54"/>
    <p:sldId id="347" r:id="rId55"/>
    <p:sldId id="756" r:id="rId56"/>
    <p:sldId id="496" r:id="rId57"/>
    <p:sldId id="1569" r:id="rId58"/>
    <p:sldId id="695" r:id="rId59"/>
    <p:sldId id="922" r:id="rId60"/>
    <p:sldId id="697" r:id="rId61"/>
    <p:sldId id="698" r:id="rId62"/>
    <p:sldId id="699" r:id="rId63"/>
    <p:sldId id="694" r:id="rId64"/>
    <p:sldId id="1570" r:id="rId65"/>
    <p:sldId id="1571" r:id="rId66"/>
    <p:sldId id="696" r:id="rId67"/>
    <p:sldId id="724" r:id="rId68"/>
    <p:sldId id="725" r:id="rId69"/>
    <p:sldId id="726" r:id="rId70"/>
    <p:sldId id="727" r:id="rId71"/>
    <p:sldId id="431" r:id="rId72"/>
    <p:sldId id="757" r:id="rId73"/>
    <p:sldId id="537" r:id="rId74"/>
    <p:sldId id="849" r:id="rId75"/>
    <p:sldId id="850" r:id="rId76"/>
    <p:sldId id="851" r:id="rId77"/>
    <p:sldId id="861" r:id="rId78"/>
    <p:sldId id="1575" r:id="rId79"/>
    <p:sldId id="862" r:id="rId80"/>
    <p:sldId id="863" r:id="rId81"/>
    <p:sldId id="864" r:id="rId82"/>
    <p:sldId id="865" r:id="rId83"/>
    <p:sldId id="866" r:id="rId84"/>
    <p:sldId id="867" r:id="rId85"/>
    <p:sldId id="869" r:id="rId86"/>
    <p:sldId id="871" r:id="rId87"/>
    <p:sldId id="874" r:id="rId88"/>
    <p:sldId id="875" r:id="rId89"/>
    <p:sldId id="877" r:id="rId90"/>
    <p:sldId id="988" r:id="rId91"/>
    <p:sldId id="989" r:id="rId92"/>
    <p:sldId id="1557" r:id="rId93"/>
    <p:sldId id="878" r:id="rId94"/>
    <p:sldId id="879" r:id="rId95"/>
    <p:sldId id="880" r:id="rId96"/>
    <p:sldId id="881" r:id="rId97"/>
    <p:sldId id="882" r:id="rId98"/>
    <p:sldId id="887" r:id="rId99"/>
    <p:sldId id="700" r:id="rId100"/>
    <p:sldId id="701" r:id="rId101"/>
    <p:sldId id="1555" r:id="rId102"/>
    <p:sldId id="702" r:id="rId103"/>
    <p:sldId id="1550" r:id="rId104"/>
    <p:sldId id="1559" r:id="rId105"/>
    <p:sldId id="1551" r:id="rId106"/>
    <p:sldId id="1552" r:id="rId107"/>
    <p:sldId id="987" r:id="rId108"/>
    <p:sldId id="946" r:id="rId109"/>
    <p:sldId id="947" r:id="rId110"/>
    <p:sldId id="948" r:id="rId111"/>
    <p:sldId id="1553" r:id="rId112"/>
    <p:sldId id="1554" r:id="rId113"/>
    <p:sldId id="1561" r:id="rId114"/>
    <p:sldId id="1562" r:id="rId115"/>
    <p:sldId id="1563" r:id="rId116"/>
    <p:sldId id="786" r:id="rId117"/>
    <p:sldId id="888" r:id="rId118"/>
    <p:sldId id="789" r:id="rId119"/>
    <p:sldId id="790" r:id="rId120"/>
    <p:sldId id="1572" r:id="rId121"/>
    <p:sldId id="1573" r:id="rId122"/>
    <p:sldId id="1574" r:id="rId123"/>
    <p:sldId id="897" r:id="rId124"/>
    <p:sldId id="898" r:id="rId125"/>
    <p:sldId id="791" r:id="rId126"/>
    <p:sldId id="792" r:id="rId127"/>
    <p:sldId id="794" r:id="rId128"/>
    <p:sldId id="796" r:id="rId129"/>
    <p:sldId id="797" r:id="rId130"/>
    <p:sldId id="901" r:id="rId131"/>
    <p:sldId id="798" r:id="rId132"/>
    <p:sldId id="799" r:id="rId133"/>
    <p:sldId id="800" r:id="rId134"/>
    <p:sldId id="964" r:id="rId135"/>
    <p:sldId id="927" r:id="rId136"/>
    <p:sldId id="928" r:id="rId137"/>
    <p:sldId id="929" r:id="rId138"/>
    <p:sldId id="910" r:id="rId139"/>
    <p:sldId id="912" r:id="rId140"/>
    <p:sldId id="914" r:id="rId141"/>
    <p:sldId id="915" r:id="rId142"/>
    <p:sldId id="916" r:id="rId143"/>
    <p:sldId id="917" r:id="rId144"/>
    <p:sldId id="918" r:id="rId145"/>
    <p:sldId id="919" r:id="rId146"/>
    <p:sldId id="920" r:id="rId147"/>
    <p:sldId id="921" r:id="rId148"/>
    <p:sldId id="820" r:id="rId149"/>
    <p:sldId id="975" r:id="rId150"/>
    <p:sldId id="821" r:id="rId151"/>
    <p:sldId id="822" r:id="rId152"/>
    <p:sldId id="823" r:id="rId153"/>
    <p:sldId id="825" r:id="rId154"/>
    <p:sldId id="827" r:id="rId155"/>
    <p:sldId id="829" r:id="rId156"/>
    <p:sldId id="804" r:id="rId157"/>
    <p:sldId id="634" r:id="rId158"/>
    <p:sldId id="781" r:id="rId159"/>
    <p:sldId id="899" r:id="rId160"/>
  </p:sldIdLst>
  <p:sldSz cx="12192000" cy="6858000"/>
  <p:notesSz cx="6797675" cy="9926638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3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0000"/>
    <a:srgbClr val="FFCC99"/>
    <a:srgbClr val="FFFFFF"/>
    <a:srgbClr val="FFCCFF"/>
    <a:srgbClr val="CCFFFF"/>
    <a:srgbClr val="99FFCC"/>
    <a:srgbClr val="990000"/>
    <a:srgbClr val="FF99FF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0" autoAdjust="0"/>
    <p:restoredTop sz="93005" autoAdjust="0"/>
  </p:normalViewPr>
  <p:slideViewPr>
    <p:cSldViewPr>
      <p:cViewPr varScale="1">
        <p:scale>
          <a:sx n="69" d="100"/>
          <a:sy n="69" d="100"/>
        </p:scale>
        <p:origin x="648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607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8197"/>
    </p:cViewPr>
  </p:sorterViewPr>
  <p:notesViewPr>
    <p:cSldViewPr>
      <p:cViewPr varScale="1">
        <p:scale>
          <a:sx n="78" d="100"/>
          <a:sy n="78" d="100"/>
        </p:scale>
        <p:origin x="-3966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07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63" Type="http://schemas.openxmlformats.org/officeDocument/2006/relationships/slide" Target="slides/slide53.xml"/><Relationship Id="rId84" Type="http://schemas.openxmlformats.org/officeDocument/2006/relationships/slide" Target="slides/slide74.xml"/><Relationship Id="rId138" Type="http://schemas.openxmlformats.org/officeDocument/2006/relationships/slide" Target="slides/slide128.xml"/><Relationship Id="rId159" Type="http://schemas.openxmlformats.org/officeDocument/2006/relationships/slide" Target="slides/slide149.xml"/><Relationship Id="rId107" Type="http://schemas.openxmlformats.org/officeDocument/2006/relationships/slide" Target="slides/slide97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53" Type="http://schemas.openxmlformats.org/officeDocument/2006/relationships/slide" Target="slides/slide43.xml"/><Relationship Id="rId74" Type="http://schemas.openxmlformats.org/officeDocument/2006/relationships/slide" Target="slides/slide64.xml"/><Relationship Id="rId128" Type="http://schemas.openxmlformats.org/officeDocument/2006/relationships/slide" Target="slides/slide118.xml"/><Relationship Id="rId149" Type="http://schemas.openxmlformats.org/officeDocument/2006/relationships/slide" Target="slides/slide139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85.xml"/><Relationship Id="rId160" Type="http://schemas.openxmlformats.org/officeDocument/2006/relationships/slide" Target="slides/slide150.xml"/><Relationship Id="rId22" Type="http://schemas.openxmlformats.org/officeDocument/2006/relationships/slide" Target="slides/slide12.xml"/><Relationship Id="rId43" Type="http://schemas.openxmlformats.org/officeDocument/2006/relationships/slide" Target="slides/slide33.xml"/><Relationship Id="rId64" Type="http://schemas.openxmlformats.org/officeDocument/2006/relationships/slide" Target="slides/slide54.xml"/><Relationship Id="rId118" Type="http://schemas.openxmlformats.org/officeDocument/2006/relationships/slide" Target="slides/slide108.xml"/><Relationship Id="rId139" Type="http://schemas.openxmlformats.org/officeDocument/2006/relationships/slide" Target="slides/slide129.xml"/><Relationship Id="rId85" Type="http://schemas.openxmlformats.org/officeDocument/2006/relationships/slide" Target="slides/slide75.xml"/><Relationship Id="rId150" Type="http://schemas.openxmlformats.org/officeDocument/2006/relationships/slide" Target="slides/slide140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59" Type="http://schemas.openxmlformats.org/officeDocument/2006/relationships/slide" Target="slides/slide49.xml"/><Relationship Id="rId103" Type="http://schemas.openxmlformats.org/officeDocument/2006/relationships/slide" Target="slides/slide93.xml"/><Relationship Id="rId108" Type="http://schemas.openxmlformats.org/officeDocument/2006/relationships/slide" Target="slides/slide98.xml"/><Relationship Id="rId124" Type="http://schemas.openxmlformats.org/officeDocument/2006/relationships/slide" Target="slides/slide114.xml"/><Relationship Id="rId129" Type="http://schemas.openxmlformats.org/officeDocument/2006/relationships/slide" Target="slides/slide119.xml"/><Relationship Id="rId54" Type="http://schemas.openxmlformats.org/officeDocument/2006/relationships/slide" Target="slides/slide44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91" Type="http://schemas.openxmlformats.org/officeDocument/2006/relationships/slide" Target="slides/slide81.xml"/><Relationship Id="rId96" Type="http://schemas.openxmlformats.org/officeDocument/2006/relationships/slide" Target="slides/slide86.xml"/><Relationship Id="rId140" Type="http://schemas.openxmlformats.org/officeDocument/2006/relationships/slide" Target="slides/slide130.xml"/><Relationship Id="rId145" Type="http://schemas.openxmlformats.org/officeDocument/2006/relationships/slide" Target="slides/slide135.xml"/><Relationship Id="rId161" Type="http://schemas.openxmlformats.org/officeDocument/2006/relationships/notesMaster" Target="notesMasters/notesMaster1.xml"/><Relationship Id="rId16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49" Type="http://schemas.openxmlformats.org/officeDocument/2006/relationships/slide" Target="slides/slide39.xml"/><Relationship Id="rId114" Type="http://schemas.openxmlformats.org/officeDocument/2006/relationships/slide" Target="slides/slide104.xml"/><Relationship Id="rId119" Type="http://schemas.openxmlformats.org/officeDocument/2006/relationships/slide" Target="slides/slide109.xml"/><Relationship Id="rId44" Type="http://schemas.openxmlformats.org/officeDocument/2006/relationships/slide" Target="slides/slide34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81" Type="http://schemas.openxmlformats.org/officeDocument/2006/relationships/slide" Target="slides/slide71.xml"/><Relationship Id="rId86" Type="http://schemas.openxmlformats.org/officeDocument/2006/relationships/slide" Target="slides/slide76.xml"/><Relationship Id="rId130" Type="http://schemas.openxmlformats.org/officeDocument/2006/relationships/slide" Target="slides/slide120.xml"/><Relationship Id="rId135" Type="http://schemas.openxmlformats.org/officeDocument/2006/relationships/slide" Target="slides/slide125.xml"/><Relationship Id="rId151" Type="http://schemas.openxmlformats.org/officeDocument/2006/relationships/slide" Target="slides/slide141.xml"/><Relationship Id="rId156" Type="http://schemas.openxmlformats.org/officeDocument/2006/relationships/slide" Target="slides/slide146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109" Type="http://schemas.openxmlformats.org/officeDocument/2006/relationships/slide" Target="slides/slide9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97" Type="http://schemas.openxmlformats.org/officeDocument/2006/relationships/slide" Target="slides/slide87.xml"/><Relationship Id="rId104" Type="http://schemas.openxmlformats.org/officeDocument/2006/relationships/slide" Target="slides/slide94.xml"/><Relationship Id="rId120" Type="http://schemas.openxmlformats.org/officeDocument/2006/relationships/slide" Target="slides/slide110.xml"/><Relationship Id="rId125" Type="http://schemas.openxmlformats.org/officeDocument/2006/relationships/slide" Target="slides/slide115.xml"/><Relationship Id="rId141" Type="http://schemas.openxmlformats.org/officeDocument/2006/relationships/slide" Target="slides/slide131.xml"/><Relationship Id="rId146" Type="http://schemas.openxmlformats.org/officeDocument/2006/relationships/slide" Target="slides/slide136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1.xml"/><Relationship Id="rId92" Type="http://schemas.openxmlformats.org/officeDocument/2006/relationships/slide" Target="slides/slide82.xml"/><Relationship Id="rId16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slide" Target="slides/slide77.xml"/><Relationship Id="rId110" Type="http://schemas.openxmlformats.org/officeDocument/2006/relationships/slide" Target="slides/slide100.xml"/><Relationship Id="rId115" Type="http://schemas.openxmlformats.org/officeDocument/2006/relationships/slide" Target="slides/slide105.xml"/><Relationship Id="rId131" Type="http://schemas.openxmlformats.org/officeDocument/2006/relationships/slide" Target="slides/slide121.xml"/><Relationship Id="rId136" Type="http://schemas.openxmlformats.org/officeDocument/2006/relationships/slide" Target="slides/slide126.xml"/><Relationship Id="rId157" Type="http://schemas.openxmlformats.org/officeDocument/2006/relationships/slide" Target="slides/slide147.xml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152" Type="http://schemas.openxmlformats.org/officeDocument/2006/relationships/slide" Target="slides/slide142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Relationship Id="rId100" Type="http://schemas.openxmlformats.org/officeDocument/2006/relationships/slide" Target="slides/slide90.xml"/><Relationship Id="rId105" Type="http://schemas.openxmlformats.org/officeDocument/2006/relationships/slide" Target="slides/slide95.xml"/><Relationship Id="rId126" Type="http://schemas.openxmlformats.org/officeDocument/2006/relationships/slide" Target="slides/slide116.xml"/><Relationship Id="rId147" Type="http://schemas.openxmlformats.org/officeDocument/2006/relationships/slide" Target="slides/slide13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93" Type="http://schemas.openxmlformats.org/officeDocument/2006/relationships/slide" Target="slides/slide83.xml"/><Relationship Id="rId98" Type="http://schemas.openxmlformats.org/officeDocument/2006/relationships/slide" Target="slides/slide88.xml"/><Relationship Id="rId121" Type="http://schemas.openxmlformats.org/officeDocument/2006/relationships/slide" Target="slides/slide111.xml"/><Relationship Id="rId142" Type="http://schemas.openxmlformats.org/officeDocument/2006/relationships/slide" Target="slides/slide132.xml"/><Relationship Id="rId16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5.xml"/><Relationship Id="rId46" Type="http://schemas.openxmlformats.org/officeDocument/2006/relationships/slide" Target="slides/slide36.xml"/><Relationship Id="rId67" Type="http://schemas.openxmlformats.org/officeDocument/2006/relationships/slide" Target="slides/slide57.xml"/><Relationship Id="rId116" Type="http://schemas.openxmlformats.org/officeDocument/2006/relationships/slide" Target="slides/slide106.xml"/><Relationship Id="rId137" Type="http://schemas.openxmlformats.org/officeDocument/2006/relationships/slide" Target="slides/slide127.xml"/><Relationship Id="rId158" Type="http://schemas.openxmlformats.org/officeDocument/2006/relationships/slide" Target="slides/slide148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62" Type="http://schemas.openxmlformats.org/officeDocument/2006/relationships/slide" Target="slides/slide52.xml"/><Relationship Id="rId83" Type="http://schemas.openxmlformats.org/officeDocument/2006/relationships/slide" Target="slides/slide73.xml"/><Relationship Id="rId88" Type="http://schemas.openxmlformats.org/officeDocument/2006/relationships/slide" Target="slides/slide78.xml"/><Relationship Id="rId111" Type="http://schemas.openxmlformats.org/officeDocument/2006/relationships/slide" Target="slides/slide101.xml"/><Relationship Id="rId132" Type="http://schemas.openxmlformats.org/officeDocument/2006/relationships/slide" Target="slides/slide122.xml"/><Relationship Id="rId153" Type="http://schemas.openxmlformats.org/officeDocument/2006/relationships/slide" Target="slides/slide143.xml"/><Relationship Id="rId15" Type="http://schemas.openxmlformats.org/officeDocument/2006/relationships/slide" Target="slides/slide5.xml"/><Relationship Id="rId36" Type="http://schemas.openxmlformats.org/officeDocument/2006/relationships/slide" Target="slides/slide26.xml"/><Relationship Id="rId57" Type="http://schemas.openxmlformats.org/officeDocument/2006/relationships/slide" Target="slides/slide47.xml"/><Relationship Id="rId106" Type="http://schemas.openxmlformats.org/officeDocument/2006/relationships/slide" Target="slides/slide96.xml"/><Relationship Id="rId127" Type="http://schemas.openxmlformats.org/officeDocument/2006/relationships/slide" Target="slides/slide11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52" Type="http://schemas.openxmlformats.org/officeDocument/2006/relationships/slide" Target="slides/slide42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94" Type="http://schemas.openxmlformats.org/officeDocument/2006/relationships/slide" Target="slides/slide84.xml"/><Relationship Id="rId99" Type="http://schemas.openxmlformats.org/officeDocument/2006/relationships/slide" Target="slides/slide89.xml"/><Relationship Id="rId101" Type="http://schemas.openxmlformats.org/officeDocument/2006/relationships/slide" Target="slides/slide91.xml"/><Relationship Id="rId122" Type="http://schemas.openxmlformats.org/officeDocument/2006/relationships/slide" Target="slides/slide112.xml"/><Relationship Id="rId143" Type="http://schemas.openxmlformats.org/officeDocument/2006/relationships/slide" Target="slides/slide133.xml"/><Relationship Id="rId148" Type="http://schemas.openxmlformats.org/officeDocument/2006/relationships/slide" Target="slides/slide138.xml"/><Relationship Id="rId16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26" Type="http://schemas.openxmlformats.org/officeDocument/2006/relationships/slide" Target="slides/slide16.xml"/><Relationship Id="rId47" Type="http://schemas.openxmlformats.org/officeDocument/2006/relationships/slide" Target="slides/slide37.xml"/><Relationship Id="rId68" Type="http://schemas.openxmlformats.org/officeDocument/2006/relationships/slide" Target="slides/slide58.xml"/><Relationship Id="rId89" Type="http://schemas.openxmlformats.org/officeDocument/2006/relationships/slide" Target="slides/slide79.xml"/><Relationship Id="rId112" Type="http://schemas.openxmlformats.org/officeDocument/2006/relationships/slide" Target="slides/slide102.xml"/><Relationship Id="rId133" Type="http://schemas.openxmlformats.org/officeDocument/2006/relationships/slide" Target="slides/slide123.xml"/><Relationship Id="rId154" Type="http://schemas.openxmlformats.org/officeDocument/2006/relationships/slide" Target="slides/slide144.xml"/><Relationship Id="rId16" Type="http://schemas.openxmlformats.org/officeDocument/2006/relationships/slide" Target="slides/slide6.xml"/><Relationship Id="rId37" Type="http://schemas.openxmlformats.org/officeDocument/2006/relationships/slide" Target="slides/slide27.xml"/><Relationship Id="rId58" Type="http://schemas.openxmlformats.org/officeDocument/2006/relationships/slide" Target="slides/slide48.xml"/><Relationship Id="rId79" Type="http://schemas.openxmlformats.org/officeDocument/2006/relationships/slide" Target="slides/slide69.xml"/><Relationship Id="rId102" Type="http://schemas.openxmlformats.org/officeDocument/2006/relationships/slide" Target="slides/slide92.xml"/><Relationship Id="rId123" Type="http://schemas.openxmlformats.org/officeDocument/2006/relationships/slide" Target="slides/slide113.xml"/><Relationship Id="rId144" Type="http://schemas.openxmlformats.org/officeDocument/2006/relationships/slide" Target="slides/slide134.xml"/><Relationship Id="rId90" Type="http://schemas.openxmlformats.org/officeDocument/2006/relationships/slide" Target="slides/slide80.xml"/><Relationship Id="rId165" Type="http://schemas.openxmlformats.org/officeDocument/2006/relationships/theme" Target="theme/theme1.xml"/><Relationship Id="rId27" Type="http://schemas.openxmlformats.org/officeDocument/2006/relationships/slide" Target="slides/slide17.xml"/><Relationship Id="rId48" Type="http://schemas.openxmlformats.org/officeDocument/2006/relationships/slide" Target="slides/slide38.xml"/><Relationship Id="rId69" Type="http://schemas.openxmlformats.org/officeDocument/2006/relationships/slide" Target="slides/slide59.xml"/><Relationship Id="rId113" Type="http://schemas.openxmlformats.org/officeDocument/2006/relationships/slide" Target="slides/slide103.xml"/><Relationship Id="rId134" Type="http://schemas.openxmlformats.org/officeDocument/2006/relationships/slide" Target="slides/slide124.xml"/><Relationship Id="rId80" Type="http://schemas.openxmlformats.org/officeDocument/2006/relationships/slide" Target="slides/slide70.xml"/><Relationship Id="rId155" Type="http://schemas.openxmlformats.org/officeDocument/2006/relationships/slide" Target="slides/slide14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27784;&#33804;&#26126;\Desktop\111&#25307;&#29983;\12&#24180;&#22283;&#25945;\&#26691;&#22290;&#24066;&#36817;13&#24180;&#20061;&#24180;&#32026;&#20154;&#25976;&#32113;&#35336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'工作表1 (2)'!$Q$2:$Q$14</c:f>
              <c:numCache>
                <c:formatCode>General</c:formatCode>
                <c:ptCount val="13"/>
                <c:pt idx="0">
                  <c:v>103</c:v>
                </c:pt>
                <c:pt idx="1">
                  <c:v>104</c:v>
                </c:pt>
                <c:pt idx="2">
                  <c:v>105</c:v>
                </c:pt>
                <c:pt idx="3">
                  <c:v>106</c:v>
                </c:pt>
                <c:pt idx="4">
                  <c:v>107</c:v>
                </c:pt>
                <c:pt idx="5">
                  <c:v>108</c:v>
                </c:pt>
                <c:pt idx="6">
                  <c:v>109</c:v>
                </c:pt>
                <c:pt idx="7">
                  <c:v>110</c:v>
                </c:pt>
                <c:pt idx="8">
                  <c:v>111</c:v>
                </c:pt>
                <c:pt idx="9">
                  <c:v>112</c:v>
                </c:pt>
                <c:pt idx="10">
                  <c:v>113</c:v>
                </c:pt>
                <c:pt idx="11">
                  <c:v>114</c:v>
                </c:pt>
                <c:pt idx="12">
                  <c:v>115</c:v>
                </c:pt>
              </c:numCache>
            </c:numRef>
          </c:cat>
          <c:val>
            <c:numRef>
              <c:f>'工作表1 (2)'!$R$2:$R$14</c:f>
              <c:numCache>
                <c:formatCode>#,##0</c:formatCode>
                <c:ptCount val="13"/>
                <c:pt idx="0">
                  <c:v>28554</c:v>
                </c:pt>
                <c:pt idx="1">
                  <c:v>27885</c:v>
                </c:pt>
                <c:pt idx="2">
                  <c:v>24907</c:v>
                </c:pt>
                <c:pt idx="3">
                  <c:v>23518</c:v>
                </c:pt>
                <c:pt idx="4">
                  <c:v>22102</c:v>
                </c:pt>
                <c:pt idx="5">
                  <c:v>21839</c:v>
                </c:pt>
                <c:pt idx="6">
                  <c:v>21008</c:v>
                </c:pt>
                <c:pt idx="7">
                  <c:v>20741</c:v>
                </c:pt>
                <c:pt idx="8">
                  <c:v>21094</c:v>
                </c:pt>
                <c:pt idx="9">
                  <c:v>20373</c:v>
                </c:pt>
                <c:pt idx="10">
                  <c:v>18365</c:v>
                </c:pt>
                <c:pt idx="11">
                  <c:v>19808</c:v>
                </c:pt>
                <c:pt idx="12">
                  <c:v>23231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CFF-4C16-94B2-BD431F69B2E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367574192"/>
        <c:axId val="-136756766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zh-TW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6r2="http://schemas.microsoft.com/office/drawing/2015/06/chart"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'工作表1 (2)'!$Q$2:$Q$14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103</c:v>
                      </c:pt>
                      <c:pt idx="1">
                        <c:v>104</c:v>
                      </c:pt>
                      <c:pt idx="2">
                        <c:v>105</c:v>
                      </c:pt>
                      <c:pt idx="3">
                        <c:v>106</c:v>
                      </c:pt>
                      <c:pt idx="4">
                        <c:v>107</c:v>
                      </c:pt>
                      <c:pt idx="5">
                        <c:v>108</c:v>
                      </c:pt>
                      <c:pt idx="6">
                        <c:v>109</c:v>
                      </c:pt>
                      <c:pt idx="7">
                        <c:v>110</c:v>
                      </c:pt>
                      <c:pt idx="8">
                        <c:v>111</c:v>
                      </c:pt>
                      <c:pt idx="9">
                        <c:v>112</c:v>
                      </c:pt>
                      <c:pt idx="10">
                        <c:v>113</c:v>
                      </c:pt>
                      <c:pt idx="11">
                        <c:v>114</c:v>
                      </c:pt>
                      <c:pt idx="12">
                        <c:v>115</c:v>
                      </c:pt>
                    </c:numCache>
                  </c:numRef>
                </c:cat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'工作表1 (2)'!$Q$2:$Q$14</c15:sqref>
                        </c15:formulaRef>
                      </c:ext>
                    </c:extLst>
                    <c:numCache>
                      <c:formatCode>General</c:formatCode>
                      <c:ptCount val="13"/>
                      <c:pt idx="0">
                        <c:v>103</c:v>
                      </c:pt>
                      <c:pt idx="1">
                        <c:v>104</c:v>
                      </c:pt>
                      <c:pt idx="2">
                        <c:v>105</c:v>
                      </c:pt>
                      <c:pt idx="3">
                        <c:v>106</c:v>
                      </c:pt>
                      <c:pt idx="4">
                        <c:v>107</c:v>
                      </c:pt>
                      <c:pt idx="5">
                        <c:v>108</c:v>
                      </c:pt>
                      <c:pt idx="6">
                        <c:v>109</c:v>
                      </c:pt>
                      <c:pt idx="7">
                        <c:v>110</c:v>
                      </c:pt>
                      <c:pt idx="8">
                        <c:v>111</c:v>
                      </c:pt>
                      <c:pt idx="9">
                        <c:v>112</c:v>
                      </c:pt>
                      <c:pt idx="10">
                        <c:v>113</c:v>
                      </c:pt>
                      <c:pt idx="11">
                        <c:v>114</c:v>
                      </c:pt>
                      <c:pt idx="12">
                        <c:v>115</c:v>
                      </c:pt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1-FCFF-4C16-94B2-BD431F69B2E2}"/>
                  </c:ext>
                </c:extLst>
              </c15:ser>
            </c15:filteredBarSeries>
          </c:ext>
        </c:extLst>
      </c:barChart>
      <c:catAx>
        <c:axId val="-13675741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TW" altLang="en-US"/>
                  <a:t>年度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1367567664"/>
        <c:crosses val="autoZero"/>
        <c:auto val="1"/>
        <c:lblAlgn val="ctr"/>
        <c:lblOffset val="100"/>
        <c:noMultiLvlLbl val="0"/>
      </c:catAx>
      <c:valAx>
        <c:axId val="-136756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-1367574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D2AFB2-FD43-4A34-86BA-0007DA796AEA}" type="doc">
      <dgm:prSet loTypeId="urn:microsoft.com/office/officeart/2005/8/layout/gear1" loCatId="cycle" qsTypeId="urn:microsoft.com/office/officeart/2005/8/quickstyle/simple1#1" qsCatId="simple" csTypeId="urn:microsoft.com/office/officeart/2005/8/colors/colorful5" csCatId="colorful" phldr="1"/>
      <dgm:spPr/>
    </dgm:pt>
    <dgm:pt modelId="{B4FB02AD-08B9-409B-B0FF-73FE9AEBAFF7}">
      <dgm:prSet phldrT="[文字]" custT="1"/>
      <dgm:spPr>
        <a:solidFill>
          <a:srgbClr val="92D050"/>
        </a:solidFill>
        <a:ln w="38100">
          <a:solidFill>
            <a:srgbClr val="00B050"/>
          </a:solidFill>
        </a:ln>
      </dgm:spPr>
      <dgm:t>
        <a:bodyPr/>
        <a:lstStyle/>
        <a:p>
          <a:r>
            <a:rPr lang="zh-TW" altLang="en-US" sz="46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學生</a:t>
          </a:r>
        </a:p>
      </dgm:t>
    </dgm:pt>
    <dgm:pt modelId="{730665FC-8387-40AF-9993-CCE2BE20AFC0}" type="parTrans" cxnId="{17701676-6ADD-4BA7-9387-15B17CF6B3D1}">
      <dgm:prSet/>
      <dgm:spPr/>
      <dgm:t>
        <a:bodyPr/>
        <a:lstStyle/>
        <a:p>
          <a:endParaRPr lang="zh-TW" altLang="en-US"/>
        </a:p>
      </dgm:t>
    </dgm:pt>
    <dgm:pt modelId="{3470786B-4CF0-454C-B04A-ABA9B7104ABE}" type="sibTrans" cxnId="{17701676-6ADD-4BA7-9387-15B17CF6B3D1}">
      <dgm:prSet/>
      <dgm:spPr>
        <a:solidFill>
          <a:srgbClr val="92D050"/>
        </a:solidFill>
      </dgm:spPr>
      <dgm:t>
        <a:bodyPr/>
        <a:lstStyle/>
        <a:p>
          <a:endParaRPr lang="zh-TW" altLang="en-US"/>
        </a:p>
      </dgm:t>
    </dgm:pt>
    <dgm:pt modelId="{1C1AFDA2-63C7-4AD0-89A0-B98A32F6C7A6}">
      <dgm:prSet phldrT="[文字]" custT="1"/>
      <dgm:spPr>
        <a:solidFill>
          <a:srgbClr val="00B0F0"/>
        </a:solidFill>
        <a:ln w="38100">
          <a:solidFill>
            <a:srgbClr val="0070C0"/>
          </a:solidFill>
        </a:ln>
      </dgm:spPr>
      <dgm:t>
        <a:bodyPr/>
        <a:lstStyle/>
        <a:p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家長</a:t>
          </a:r>
        </a:p>
      </dgm:t>
    </dgm:pt>
    <dgm:pt modelId="{A46CD4A1-B816-4044-9DFF-048F90ACD2D5}" type="parTrans" cxnId="{25F9F29F-6EB8-4ED0-8332-30CBE1DBE80A}">
      <dgm:prSet/>
      <dgm:spPr/>
      <dgm:t>
        <a:bodyPr/>
        <a:lstStyle/>
        <a:p>
          <a:endParaRPr lang="zh-TW" altLang="en-US"/>
        </a:p>
      </dgm:t>
    </dgm:pt>
    <dgm:pt modelId="{5697CCAE-7FCF-4B4E-8D15-84A209426511}" type="sibTrans" cxnId="{25F9F29F-6EB8-4ED0-8332-30CBE1DBE80A}">
      <dgm:prSet/>
      <dgm:spPr>
        <a:solidFill>
          <a:srgbClr val="00B0F0"/>
        </a:solidFill>
      </dgm:spPr>
      <dgm:t>
        <a:bodyPr/>
        <a:lstStyle/>
        <a:p>
          <a:endParaRPr lang="zh-TW" altLang="en-US"/>
        </a:p>
      </dgm:t>
    </dgm:pt>
    <dgm:pt modelId="{A9872E36-200C-414B-A98E-56A74450DCF3}">
      <dgm:prSet phldrT="[文字]" custT="1"/>
      <dgm:spPr>
        <a:solidFill>
          <a:srgbClr val="FFC000"/>
        </a:solidFill>
        <a:ln>
          <a:solidFill>
            <a:srgbClr val="FF6600"/>
          </a:solidFill>
        </a:ln>
      </dgm:spPr>
      <dgm:t>
        <a:bodyPr/>
        <a:lstStyle/>
        <a:p>
          <a:r>
            <a:rPr lang="zh-TW" altLang="en-US" sz="2800" b="1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重要他人</a:t>
          </a:r>
        </a:p>
      </dgm:t>
    </dgm:pt>
    <dgm:pt modelId="{52735724-C630-4EB9-B5C0-E3698E324D00}" type="parTrans" cxnId="{379F4DC1-A4F5-4FF0-86E9-4B5A3BB5F9F9}">
      <dgm:prSet/>
      <dgm:spPr/>
      <dgm:t>
        <a:bodyPr/>
        <a:lstStyle/>
        <a:p>
          <a:endParaRPr lang="zh-TW" altLang="en-US"/>
        </a:p>
      </dgm:t>
    </dgm:pt>
    <dgm:pt modelId="{87D56500-3079-486D-8BCF-126CAA0E949C}" type="sibTrans" cxnId="{379F4DC1-A4F5-4FF0-86E9-4B5A3BB5F9F9}">
      <dgm:prSet/>
      <dgm:spPr>
        <a:solidFill>
          <a:srgbClr val="FF0000"/>
        </a:solidFill>
      </dgm:spPr>
      <dgm:t>
        <a:bodyPr/>
        <a:lstStyle/>
        <a:p>
          <a:endParaRPr lang="zh-TW" altLang="en-US"/>
        </a:p>
      </dgm:t>
    </dgm:pt>
    <dgm:pt modelId="{77213D52-446C-4140-8541-6AFE309C443B}" type="pres">
      <dgm:prSet presAssocID="{78D2AFB2-FD43-4A34-86BA-0007DA796AE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EA14BC18-6F9A-4AEC-A8EC-D16895436963}" type="pres">
      <dgm:prSet presAssocID="{B4FB02AD-08B9-409B-B0FF-73FE9AEBAFF7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F153B0A-7DF6-4B2E-B56B-D769C8F404E5}" type="pres">
      <dgm:prSet presAssocID="{B4FB02AD-08B9-409B-B0FF-73FE9AEBAFF7}" presName="gear1srcNode" presStyleLbl="node1" presStyleIdx="0" presStyleCnt="3"/>
      <dgm:spPr/>
      <dgm:t>
        <a:bodyPr/>
        <a:lstStyle/>
        <a:p>
          <a:endParaRPr lang="zh-TW" altLang="en-US"/>
        </a:p>
      </dgm:t>
    </dgm:pt>
    <dgm:pt modelId="{54688A6F-0242-43D0-A1DF-708CE7AC4083}" type="pres">
      <dgm:prSet presAssocID="{B4FB02AD-08B9-409B-B0FF-73FE9AEBAFF7}" presName="gear1dstNode" presStyleLbl="node1" presStyleIdx="0" presStyleCnt="3"/>
      <dgm:spPr/>
      <dgm:t>
        <a:bodyPr/>
        <a:lstStyle/>
        <a:p>
          <a:endParaRPr lang="zh-TW" altLang="en-US"/>
        </a:p>
      </dgm:t>
    </dgm:pt>
    <dgm:pt modelId="{D105F10A-51D5-4D3B-B1A0-3A14020FD9B7}" type="pres">
      <dgm:prSet presAssocID="{1C1AFDA2-63C7-4AD0-89A0-B98A32F6C7A6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C90B0CC-3B31-499A-B891-8189C81B71A3}" type="pres">
      <dgm:prSet presAssocID="{1C1AFDA2-63C7-4AD0-89A0-B98A32F6C7A6}" presName="gear2srcNode" presStyleLbl="node1" presStyleIdx="1" presStyleCnt="3"/>
      <dgm:spPr/>
      <dgm:t>
        <a:bodyPr/>
        <a:lstStyle/>
        <a:p>
          <a:endParaRPr lang="zh-TW" altLang="en-US"/>
        </a:p>
      </dgm:t>
    </dgm:pt>
    <dgm:pt modelId="{49DBCEC0-B24F-4704-9997-AE88600187D9}" type="pres">
      <dgm:prSet presAssocID="{1C1AFDA2-63C7-4AD0-89A0-B98A32F6C7A6}" presName="gear2dstNode" presStyleLbl="node1" presStyleIdx="1" presStyleCnt="3"/>
      <dgm:spPr/>
      <dgm:t>
        <a:bodyPr/>
        <a:lstStyle/>
        <a:p>
          <a:endParaRPr lang="zh-TW" altLang="en-US"/>
        </a:p>
      </dgm:t>
    </dgm:pt>
    <dgm:pt modelId="{FF1FAC84-064E-49BA-9CD8-6DBD84D94F14}" type="pres">
      <dgm:prSet presAssocID="{A9872E36-200C-414B-A98E-56A74450DCF3}" presName="gear3" presStyleLbl="node1" presStyleIdx="2" presStyleCnt="3"/>
      <dgm:spPr/>
      <dgm:t>
        <a:bodyPr/>
        <a:lstStyle/>
        <a:p>
          <a:endParaRPr lang="zh-TW" altLang="en-US"/>
        </a:p>
      </dgm:t>
    </dgm:pt>
    <dgm:pt modelId="{8D0BA86D-5344-4DC3-82C6-410D35DC4E59}" type="pres">
      <dgm:prSet presAssocID="{A9872E36-200C-414B-A98E-56A74450DCF3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67314A7-65DB-40E8-B560-D548B2553B85}" type="pres">
      <dgm:prSet presAssocID="{A9872E36-200C-414B-A98E-56A74450DCF3}" presName="gear3srcNode" presStyleLbl="node1" presStyleIdx="2" presStyleCnt="3"/>
      <dgm:spPr/>
      <dgm:t>
        <a:bodyPr/>
        <a:lstStyle/>
        <a:p>
          <a:endParaRPr lang="zh-TW" altLang="en-US"/>
        </a:p>
      </dgm:t>
    </dgm:pt>
    <dgm:pt modelId="{24FA9A56-9A3C-4D32-A90F-5B49B746662F}" type="pres">
      <dgm:prSet presAssocID="{A9872E36-200C-414B-A98E-56A74450DCF3}" presName="gear3dstNode" presStyleLbl="node1" presStyleIdx="2" presStyleCnt="3"/>
      <dgm:spPr/>
      <dgm:t>
        <a:bodyPr/>
        <a:lstStyle/>
        <a:p>
          <a:endParaRPr lang="zh-TW" altLang="en-US"/>
        </a:p>
      </dgm:t>
    </dgm:pt>
    <dgm:pt modelId="{F24AAD2B-BF64-4451-B2DA-F9A32DACBA19}" type="pres">
      <dgm:prSet presAssocID="{3470786B-4CF0-454C-B04A-ABA9B7104ABE}" presName="connector1" presStyleLbl="sibTrans2D1" presStyleIdx="0" presStyleCnt="3"/>
      <dgm:spPr/>
      <dgm:t>
        <a:bodyPr/>
        <a:lstStyle/>
        <a:p>
          <a:endParaRPr lang="zh-TW" altLang="en-US"/>
        </a:p>
      </dgm:t>
    </dgm:pt>
    <dgm:pt modelId="{D571822E-360D-43D3-86E3-A75DAD1CD3A5}" type="pres">
      <dgm:prSet presAssocID="{5697CCAE-7FCF-4B4E-8D15-84A209426511}" presName="connector2" presStyleLbl="sibTrans2D1" presStyleIdx="1" presStyleCnt="3"/>
      <dgm:spPr/>
      <dgm:t>
        <a:bodyPr/>
        <a:lstStyle/>
        <a:p>
          <a:endParaRPr lang="zh-TW" altLang="en-US"/>
        </a:p>
      </dgm:t>
    </dgm:pt>
    <dgm:pt modelId="{68271545-1811-4712-A500-FC0FC419A452}" type="pres">
      <dgm:prSet presAssocID="{87D56500-3079-486D-8BCF-126CAA0E949C}" presName="connector3" presStyleLbl="sibTrans2D1" presStyleIdx="2" presStyleCnt="3"/>
      <dgm:spPr/>
      <dgm:t>
        <a:bodyPr/>
        <a:lstStyle/>
        <a:p>
          <a:endParaRPr lang="zh-TW" altLang="en-US"/>
        </a:p>
      </dgm:t>
    </dgm:pt>
  </dgm:ptLst>
  <dgm:cxnLst>
    <dgm:cxn modelId="{2B202EE1-FD52-4379-8D4E-571D2A6FF42B}" type="presOf" srcId="{1C1AFDA2-63C7-4AD0-89A0-B98A32F6C7A6}" destId="{49DBCEC0-B24F-4704-9997-AE88600187D9}" srcOrd="2" destOrd="0" presId="urn:microsoft.com/office/officeart/2005/8/layout/gear1"/>
    <dgm:cxn modelId="{9AEE56C5-CD70-4133-A5B5-D0A8929A37AE}" type="presOf" srcId="{1C1AFDA2-63C7-4AD0-89A0-B98A32F6C7A6}" destId="{6C90B0CC-3B31-499A-B891-8189C81B71A3}" srcOrd="1" destOrd="0" presId="urn:microsoft.com/office/officeart/2005/8/layout/gear1"/>
    <dgm:cxn modelId="{3970CFFE-A186-42FA-88B6-7739FB3AD97E}" type="presOf" srcId="{87D56500-3079-486D-8BCF-126CAA0E949C}" destId="{68271545-1811-4712-A500-FC0FC419A452}" srcOrd="0" destOrd="0" presId="urn:microsoft.com/office/officeart/2005/8/layout/gear1"/>
    <dgm:cxn modelId="{4E4F7CD8-09EA-489A-B2BB-67E191BC215B}" type="presOf" srcId="{B4FB02AD-08B9-409B-B0FF-73FE9AEBAFF7}" destId="{54688A6F-0242-43D0-A1DF-708CE7AC4083}" srcOrd="2" destOrd="0" presId="urn:microsoft.com/office/officeart/2005/8/layout/gear1"/>
    <dgm:cxn modelId="{F4AFA2CE-DC22-4A38-AC58-E8C09669462D}" type="presOf" srcId="{A9872E36-200C-414B-A98E-56A74450DCF3}" destId="{24FA9A56-9A3C-4D32-A90F-5B49B746662F}" srcOrd="3" destOrd="0" presId="urn:microsoft.com/office/officeart/2005/8/layout/gear1"/>
    <dgm:cxn modelId="{A0A5F1A5-E06E-4CC0-A40E-A8D043F8C124}" type="presOf" srcId="{B4FB02AD-08B9-409B-B0FF-73FE9AEBAFF7}" destId="{EA14BC18-6F9A-4AEC-A8EC-D16895436963}" srcOrd="0" destOrd="0" presId="urn:microsoft.com/office/officeart/2005/8/layout/gear1"/>
    <dgm:cxn modelId="{66E6BEF9-18E3-4264-B175-5A267E12C55F}" type="presOf" srcId="{1C1AFDA2-63C7-4AD0-89A0-B98A32F6C7A6}" destId="{D105F10A-51D5-4D3B-B1A0-3A14020FD9B7}" srcOrd="0" destOrd="0" presId="urn:microsoft.com/office/officeart/2005/8/layout/gear1"/>
    <dgm:cxn modelId="{59845C2B-727F-42B1-BC5A-DD33FD9A9C12}" type="presOf" srcId="{78D2AFB2-FD43-4A34-86BA-0007DA796AEA}" destId="{77213D52-446C-4140-8541-6AFE309C443B}" srcOrd="0" destOrd="0" presId="urn:microsoft.com/office/officeart/2005/8/layout/gear1"/>
    <dgm:cxn modelId="{55D2E897-DDF6-4EF2-9432-46A327C90FB2}" type="presOf" srcId="{3470786B-4CF0-454C-B04A-ABA9B7104ABE}" destId="{F24AAD2B-BF64-4451-B2DA-F9A32DACBA19}" srcOrd="0" destOrd="0" presId="urn:microsoft.com/office/officeart/2005/8/layout/gear1"/>
    <dgm:cxn modelId="{379F4DC1-A4F5-4FF0-86E9-4B5A3BB5F9F9}" srcId="{78D2AFB2-FD43-4A34-86BA-0007DA796AEA}" destId="{A9872E36-200C-414B-A98E-56A74450DCF3}" srcOrd="2" destOrd="0" parTransId="{52735724-C630-4EB9-B5C0-E3698E324D00}" sibTransId="{87D56500-3079-486D-8BCF-126CAA0E949C}"/>
    <dgm:cxn modelId="{B0F3A58F-7CDE-4789-B625-108C8219B242}" type="presOf" srcId="{A9872E36-200C-414B-A98E-56A74450DCF3}" destId="{8D0BA86D-5344-4DC3-82C6-410D35DC4E59}" srcOrd="1" destOrd="0" presId="urn:microsoft.com/office/officeart/2005/8/layout/gear1"/>
    <dgm:cxn modelId="{A316FF4A-251B-4DF3-A2A0-256826898766}" type="presOf" srcId="{5697CCAE-7FCF-4B4E-8D15-84A209426511}" destId="{D571822E-360D-43D3-86E3-A75DAD1CD3A5}" srcOrd="0" destOrd="0" presId="urn:microsoft.com/office/officeart/2005/8/layout/gear1"/>
    <dgm:cxn modelId="{25F9F29F-6EB8-4ED0-8332-30CBE1DBE80A}" srcId="{78D2AFB2-FD43-4A34-86BA-0007DA796AEA}" destId="{1C1AFDA2-63C7-4AD0-89A0-B98A32F6C7A6}" srcOrd="1" destOrd="0" parTransId="{A46CD4A1-B816-4044-9DFF-048F90ACD2D5}" sibTransId="{5697CCAE-7FCF-4B4E-8D15-84A209426511}"/>
    <dgm:cxn modelId="{6825C5FC-2462-4BB5-98A2-E27118EB0EE9}" type="presOf" srcId="{A9872E36-200C-414B-A98E-56A74450DCF3}" destId="{767314A7-65DB-40E8-B560-D548B2553B85}" srcOrd="2" destOrd="0" presId="urn:microsoft.com/office/officeart/2005/8/layout/gear1"/>
    <dgm:cxn modelId="{080A6E16-887B-4EEE-88AC-15537D880C2A}" type="presOf" srcId="{B4FB02AD-08B9-409B-B0FF-73FE9AEBAFF7}" destId="{9F153B0A-7DF6-4B2E-B56B-D769C8F404E5}" srcOrd="1" destOrd="0" presId="urn:microsoft.com/office/officeart/2005/8/layout/gear1"/>
    <dgm:cxn modelId="{17701676-6ADD-4BA7-9387-15B17CF6B3D1}" srcId="{78D2AFB2-FD43-4A34-86BA-0007DA796AEA}" destId="{B4FB02AD-08B9-409B-B0FF-73FE9AEBAFF7}" srcOrd="0" destOrd="0" parTransId="{730665FC-8387-40AF-9993-CCE2BE20AFC0}" sibTransId="{3470786B-4CF0-454C-B04A-ABA9B7104ABE}"/>
    <dgm:cxn modelId="{FFD7140D-B355-4CA9-A967-80E25BC145F3}" type="presOf" srcId="{A9872E36-200C-414B-A98E-56A74450DCF3}" destId="{FF1FAC84-064E-49BA-9CD8-6DBD84D94F14}" srcOrd="0" destOrd="0" presId="urn:microsoft.com/office/officeart/2005/8/layout/gear1"/>
    <dgm:cxn modelId="{F1D89CCC-F8B0-4C92-AAAC-9AA2FB1BE5A3}" type="presParOf" srcId="{77213D52-446C-4140-8541-6AFE309C443B}" destId="{EA14BC18-6F9A-4AEC-A8EC-D16895436963}" srcOrd="0" destOrd="0" presId="urn:microsoft.com/office/officeart/2005/8/layout/gear1"/>
    <dgm:cxn modelId="{15E6FE31-BA93-4FA0-AC3A-1969A926956A}" type="presParOf" srcId="{77213D52-446C-4140-8541-6AFE309C443B}" destId="{9F153B0A-7DF6-4B2E-B56B-D769C8F404E5}" srcOrd="1" destOrd="0" presId="urn:microsoft.com/office/officeart/2005/8/layout/gear1"/>
    <dgm:cxn modelId="{6ED9411A-2673-4BAE-9399-3B2ED4E46C16}" type="presParOf" srcId="{77213D52-446C-4140-8541-6AFE309C443B}" destId="{54688A6F-0242-43D0-A1DF-708CE7AC4083}" srcOrd="2" destOrd="0" presId="urn:microsoft.com/office/officeart/2005/8/layout/gear1"/>
    <dgm:cxn modelId="{7643FE09-AF32-4224-B04C-93D8F108F9A4}" type="presParOf" srcId="{77213D52-446C-4140-8541-6AFE309C443B}" destId="{D105F10A-51D5-4D3B-B1A0-3A14020FD9B7}" srcOrd="3" destOrd="0" presId="urn:microsoft.com/office/officeart/2005/8/layout/gear1"/>
    <dgm:cxn modelId="{21DC940E-DDED-424D-AA60-F92A5ADF7A4F}" type="presParOf" srcId="{77213D52-446C-4140-8541-6AFE309C443B}" destId="{6C90B0CC-3B31-499A-B891-8189C81B71A3}" srcOrd="4" destOrd="0" presId="urn:microsoft.com/office/officeart/2005/8/layout/gear1"/>
    <dgm:cxn modelId="{15DF943D-F904-48B4-AB77-AC2B60A04C51}" type="presParOf" srcId="{77213D52-446C-4140-8541-6AFE309C443B}" destId="{49DBCEC0-B24F-4704-9997-AE88600187D9}" srcOrd="5" destOrd="0" presId="urn:microsoft.com/office/officeart/2005/8/layout/gear1"/>
    <dgm:cxn modelId="{121F9F72-454A-42D2-BDDB-18346CAF05E4}" type="presParOf" srcId="{77213D52-446C-4140-8541-6AFE309C443B}" destId="{FF1FAC84-064E-49BA-9CD8-6DBD84D94F14}" srcOrd="6" destOrd="0" presId="urn:microsoft.com/office/officeart/2005/8/layout/gear1"/>
    <dgm:cxn modelId="{58CF932C-EA52-4354-A6A0-21B60FEB19E4}" type="presParOf" srcId="{77213D52-446C-4140-8541-6AFE309C443B}" destId="{8D0BA86D-5344-4DC3-82C6-410D35DC4E59}" srcOrd="7" destOrd="0" presId="urn:microsoft.com/office/officeart/2005/8/layout/gear1"/>
    <dgm:cxn modelId="{989A7EFB-1188-4E3E-9688-3C0A4A0E49D2}" type="presParOf" srcId="{77213D52-446C-4140-8541-6AFE309C443B}" destId="{767314A7-65DB-40E8-B560-D548B2553B85}" srcOrd="8" destOrd="0" presId="urn:microsoft.com/office/officeart/2005/8/layout/gear1"/>
    <dgm:cxn modelId="{B7B970CD-BBB0-4785-ABED-33ED05B16B10}" type="presParOf" srcId="{77213D52-446C-4140-8541-6AFE309C443B}" destId="{24FA9A56-9A3C-4D32-A90F-5B49B746662F}" srcOrd="9" destOrd="0" presId="urn:microsoft.com/office/officeart/2005/8/layout/gear1"/>
    <dgm:cxn modelId="{6696D34D-CA3F-415D-AD41-0EC065B86CE8}" type="presParOf" srcId="{77213D52-446C-4140-8541-6AFE309C443B}" destId="{F24AAD2B-BF64-4451-B2DA-F9A32DACBA19}" srcOrd="10" destOrd="0" presId="urn:microsoft.com/office/officeart/2005/8/layout/gear1"/>
    <dgm:cxn modelId="{E3121C9B-3767-46E9-8393-2E5FB7A806F2}" type="presParOf" srcId="{77213D52-446C-4140-8541-6AFE309C443B}" destId="{D571822E-360D-43D3-86E3-A75DAD1CD3A5}" srcOrd="11" destOrd="0" presId="urn:microsoft.com/office/officeart/2005/8/layout/gear1"/>
    <dgm:cxn modelId="{6A4FE5B7-F575-4504-9270-5A0E4E5BA089}" type="presParOf" srcId="{77213D52-446C-4140-8541-6AFE309C443B}" destId="{68271545-1811-4712-A500-FC0FC419A452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7B186F-5B46-468C-AF55-E024DAAFAA39}" type="doc">
      <dgm:prSet loTypeId="urn:microsoft.com/office/officeart/2005/8/layout/matrix1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9E79064-68C8-483E-A861-C4EFA5F54ACA}">
      <dgm:prSet phldrT="[文字]" custT="1"/>
      <dgm:spPr/>
      <dgm:t>
        <a:bodyPr/>
        <a:lstStyle/>
        <a:p>
          <a:r>
            <a:rPr lang="en-US" altLang="zh-TW" sz="2800" dirty="0">
              <a:latin typeface="標楷體" pitchFamily="65" charset="-120"/>
              <a:ea typeface="標楷體" pitchFamily="65" charset="-120"/>
            </a:rPr>
            <a:t>110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學年度桃連區特色招生甄選</a:t>
          </a:r>
        </a:p>
      </dgm:t>
    </dgm:pt>
    <dgm:pt modelId="{83CD7FB1-65A5-4620-A94D-7E1A4C92B777}" type="parTrans" cxnId="{41D125F7-4F59-44F9-B8B1-BE12B712D02E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88A2C6E5-2988-49BF-B1B1-289F0A496B89}" type="sibTrans" cxnId="{41D125F7-4F59-44F9-B8B1-BE12B712D02E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A7112B98-6EF3-4FE7-BF3D-C59D1B368008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考試分發</a:t>
          </a:r>
          <a:r>
            <a:rPr lang="en-US" altLang="zh-TW" sz="3200" dirty="0">
              <a:latin typeface="標楷體" pitchFamily="65" charset="-120"/>
              <a:ea typeface="標楷體" pitchFamily="65" charset="-120"/>
            </a:rPr>
            <a:t>-2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班</a:t>
          </a:r>
          <a:endParaRPr lang="en-US" altLang="zh-TW" sz="3200" dirty="0">
            <a:latin typeface="標楷體" pitchFamily="65" charset="-120"/>
            <a:ea typeface="標楷體" pitchFamily="65" charset="-120"/>
          </a:endParaRPr>
        </a:p>
        <a:p>
          <a:r>
            <a:rPr lang="en-US" altLang="zh-TW" sz="3200" dirty="0">
              <a:latin typeface="標楷體" pitchFamily="65" charset="-120"/>
              <a:ea typeface="標楷體" pitchFamily="65" charset="-120"/>
            </a:rPr>
            <a:t>50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個名額</a:t>
          </a:r>
          <a:endParaRPr lang="en-US" altLang="zh-TW" sz="3200" dirty="0">
            <a:latin typeface="標楷體" pitchFamily="65" charset="-120"/>
            <a:ea typeface="標楷體" pitchFamily="65" charset="-120"/>
          </a:endParaRPr>
        </a:p>
      </dgm:t>
    </dgm:pt>
    <dgm:pt modelId="{D565FFC9-7E5F-4E16-B5CB-8356BB01A266}" type="parTrans" cxnId="{B0DBCE13-AB09-4A29-B70A-02676696CE97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C5566B29-EA1D-499F-BCA4-71D0AE10D7B6}" type="sibTrans" cxnId="{B0DBCE13-AB09-4A29-B70A-02676696CE97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163E3733-E3DE-4603-B81D-A07920279013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專業群科</a:t>
          </a:r>
          <a:r>
            <a:rPr lang="en-US" altLang="zh-TW" sz="3200" dirty="0">
              <a:latin typeface="標楷體" pitchFamily="65" charset="-120"/>
              <a:ea typeface="標楷體" pitchFamily="65" charset="-120"/>
            </a:rPr>
            <a:t>-71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班</a:t>
          </a:r>
          <a:r>
            <a:rPr lang="en-US" altLang="zh-TW" sz="32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3200" dirty="0">
              <a:latin typeface="標楷體" pitchFamily="65" charset="-120"/>
              <a:ea typeface="標楷體" pitchFamily="65" charset="-120"/>
            </a:rPr>
          </a:br>
          <a:r>
            <a:rPr lang="en-US" altLang="zh-TW" sz="3200" dirty="0">
              <a:latin typeface="標楷體" pitchFamily="65" charset="-120"/>
              <a:ea typeface="標楷體" pitchFamily="65" charset="-120"/>
            </a:rPr>
            <a:t>2223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6CB1DB07-AA8B-4C48-A29B-559FCF6B1F87}" type="parTrans" cxnId="{D0D89CFF-2DDC-42B9-97EF-165D11C67010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EEB7CB51-D528-4B27-BF94-CC9191BAC249}" type="sibTrans" cxnId="{D0D89CFF-2DDC-42B9-97EF-165D11C67010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6549D92B-83E7-4382-BCE2-AD411F4B9095}">
      <dgm:prSet phldrT="[文字]" custT="1"/>
      <dgm:spPr/>
      <dgm:t>
        <a:bodyPr/>
        <a:lstStyle/>
        <a:p>
          <a:r>
            <a:rPr lang="zh-TW" altLang="en-US" sz="3200" dirty="0">
              <a:latin typeface="標楷體" pitchFamily="65" charset="-120"/>
              <a:ea typeface="標楷體" pitchFamily="65" charset="-120"/>
            </a:rPr>
            <a:t>科學班</a:t>
          </a:r>
          <a:r>
            <a:rPr lang="en-US" altLang="zh-TW" sz="32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班</a:t>
          </a:r>
          <a:r>
            <a:rPr lang="en-US" altLang="zh-TW" sz="32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3200" dirty="0">
              <a:latin typeface="標楷體" pitchFamily="65" charset="-120"/>
              <a:ea typeface="標楷體" pitchFamily="65" charset="-120"/>
            </a:rPr>
          </a:br>
          <a:r>
            <a:rPr lang="en-US" altLang="zh-TW" sz="3200" dirty="0">
              <a:latin typeface="標楷體" pitchFamily="65" charset="-120"/>
              <a:ea typeface="標楷體" pitchFamily="65" charset="-120"/>
            </a:rPr>
            <a:t>25</a:t>
          </a:r>
          <a:r>
            <a:rPr lang="zh-TW" altLang="en-US" sz="32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97738555-1C5B-4877-B0B6-5F0D62AC8F85}" type="parTrans" cxnId="{DE024195-E350-41E0-843C-07E1C18E238A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4C9B512C-8C6C-417C-9FE7-3CA82609C85E}" type="sibTrans" cxnId="{DE024195-E350-41E0-843C-07E1C18E238A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B2B8C07D-43F5-4C65-A23A-D2D80650E3E0}">
      <dgm:prSet phldrT="[文字]" custT="1"/>
      <dgm:spPr/>
      <dgm:t>
        <a:bodyPr/>
        <a:lstStyle/>
        <a:p>
          <a:pPr algn="l"/>
          <a:r>
            <a:rPr lang="zh-TW" altLang="en-US" sz="2800" dirty="0">
              <a:latin typeface="標楷體" pitchFamily="65" charset="-120"/>
              <a:ea typeface="標楷體" pitchFamily="65" charset="-120"/>
            </a:rPr>
            <a:t>體育班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-15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    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473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800" dirty="0">
              <a:latin typeface="標楷體" pitchFamily="65" charset="-120"/>
              <a:ea typeface="標楷體" pitchFamily="65" charset="-120"/>
            </a:rPr>
          </a:br>
          <a:r>
            <a:rPr lang="zh-TW" altLang="en-US" sz="2800" dirty="0">
              <a:latin typeface="標楷體" pitchFamily="65" charset="-120"/>
              <a:ea typeface="標楷體" pitchFamily="65" charset="-120"/>
            </a:rPr>
            <a:t>藝才美術班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-4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120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800" dirty="0">
              <a:latin typeface="標楷體" pitchFamily="65" charset="-120"/>
              <a:ea typeface="標楷體" pitchFamily="65" charset="-120"/>
            </a:rPr>
          </a:br>
          <a:r>
            <a:rPr lang="zh-TW" altLang="en-US" sz="2800" dirty="0">
              <a:latin typeface="標楷體" pitchFamily="65" charset="-120"/>
              <a:ea typeface="標楷體" pitchFamily="65" charset="-120"/>
            </a:rPr>
            <a:t>藝才音樂班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-3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90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800" dirty="0">
              <a:latin typeface="標楷體" pitchFamily="65" charset="-120"/>
              <a:ea typeface="標楷體" pitchFamily="65" charset="-120"/>
            </a:rPr>
          </a:br>
          <a:r>
            <a:rPr lang="zh-TW" altLang="en-US" sz="2800" dirty="0">
              <a:latin typeface="標楷體" pitchFamily="65" charset="-120"/>
              <a:ea typeface="標楷體" pitchFamily="65" charset="-120"/>
            </a:rPr>
            <a:t>藝才舞蹈班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30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477E55E1-8396-468B-AFE0-22BEDD77F5B7}" type="parTrans" cxnId="{6D7DEF88-D32A-4953-A58A-951ACC9EE33F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DACF4943-C3D6-4084-BAB5-AE5B368DB4A7}" type="sibTrans" cxnId="{6D7DEF88-D32A-4953-A58A-951ACC9EE33F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7946C596-4121-4021-BADA-B7DCCC57B3BE}" type="pres">
      <dgm:prSet presAssocID="{827B186F-5B46-468C-AF55-E024DAAFAA39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D023388-E77E-4DEB-AB21-039C45EBC052}" type="pres">
      <dgm:prSet presAssocID="{827B186F-5B46-468C-AF55-E024DAAFAA39}" presName="matrix" presStyleCnt="0"/>
      <dgm:spPr/>
    </dgm:pt>
    <dgm:pt modelId="{CD18A5EF-14CC-4D99-B9B5-ADC491578342}" type="pres">
      <dgm:prSet presAssocID="{827B186F-5B46-468C-AF55-E024DAAFAA39}" presName="tile1" presStyleLbl="node1" presStyleIdx="0" presStyleCnt="4" custLinFactNeighborX="0"/>
      <dgm:spPr/>
      <dgm:t>
        <a:bodyPr/>
        <a:lstStyle/>
        <a:p>
          <a:endParaRPr lang="zh-TW" altLang="en-US"/>
        </a:p>
      </dgm:t>
    </dgm:pt>
    <dgm:pt modelId="{C4C3389C-960C-45F0-B12F-65FC46FCDAAF}" type="pres">
      <dgm:prSet presAssocID="{827B186F-5B46-468C-AF55-E024DAAFAA3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FA2D15B-CF76-4202-AA22-9C6B1404492F}" type="pres">
      <dgm:prSet presAssocID="{827B186F-5B46-468C-AF55-E024DAAFAA39}" presName="tile2" presStyleLbl="node1" presStyleIdx="1" presStyleCnt="4" custLinFactNeighborX="-898" custLinFactNeighborY="-15188"/>
      <dgm:spPr/>
      <dgm:t>
        <a:bodyPr/>
        <a:lstStyle/>
        <a:p>
          <a:endParaRPr lang="zh-TW" altLang="en-US"/>
        </a:p>
      </dgm:t>
    </dgm:pt>
    <dgm:pt modelId="{2DBDCC4B-9364-4C26-897D-9D5279936C4A}" type="pres">
      <dgm:prSet presAssocID="{827B186F-5B46-468C-AF55-E024DAAFAA3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95F4473-6895-42D5-9283-BB264002653F}" type="pres">
      <dgm:prSet presAssocID="{827B186F-5B46-468C-AF55-E024DAAFAA39}" presName="tile3" presStyleLbl="node1" presStyleIdx="2" presStyleCnt="4"/>
      <dgm:spPr/>
      <dgm:t>
        <a:bodyPr/>
        <a:lstStyle/>
        <a:p>
          <a:endParaRPr lang="zh-TW" altLang="en-US"/>
        </a:p>
      </dgm:t>
    </dgm:pt>
    <dgm:pt modelId="{CD12BA36-16AB-4F0D-9947-4D905491FE95}" type="pres">
      <dgm:prSet presAssocID="{827B186F-5B46-468C-AF55-E024DAAFAA3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AB11538-AE62-4BBD-9767-0683C1A64A5B}" type="pres">
      <dgm:prSet presAssocID="{827B186F-5B46-468C-AF55-E024DAAFAA39}" presName="tile4" presStyleLbl="node1" presStyleIdx="3" presStyleCnt="4" custLinFactNeighborY="619"/>
      <dgm:spPr/>
      <dgm:t>
        <a:bodyPr/>
        <a:lstStyle/>
        <a:p>
          <a:endParaRPr lang="zh-TW" altLang="en-US"/>
        </a:p>
      </dgm:t>
    </dgm:pt>
    <dgm:pt modelId="{D9475630-C8AD-44A0-9DDF-60B3D2C6E705}" type="pres">
      <dgm:prSet presAssocID="{827B186F-5B46-468C-AF55-E024DAAFAA3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595E15C-553B-471B-9ADC-ED155AB191E3}" type="pres">
      <dgm:prSet presAssocID="{827B186F-5B46-468C-AF55-E024DAAFAA39}" presName="centerTile" presStyleLbl="fgShp" presStyleIdx="0" presStyleCnt="1" custScaleX="11492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0E74D474-E1F1-462B-B318-AA574FF5B72E}" type="presOf" srcId="{F9E79064-68C8-483E-A861-C4EFA5F54ACA}" destId="{7595E15C-553B-471B-9ADC-ED155AB191E3}" srcOrd="0" destOrd="0" presId="urn:microsoft.com/office/officeart/2005/8/layout/matrix1"/>
    <dgm:cxn modelId="{D0D89CFF-2DDC-42B9-97EF-165D11C67010}" srcId="{F9E79064-68C8-483E-A861-C4EFA5F54ACA}" destId="{163E3733-E3DE-4603-B81D-A07920279013}" srcOrd="1" destOrd="0" parTransId="{6CB1DB07-AA8B-4C48-A29B-559FCF6B1F87}" sibTransId="{EEB7CB51-D528-4B27-BF94-CC9191BAC249}"/>
    <dgm:cxn modelId="{70A32AA7-D510-469F-8DB0-D681A5236FAA}" type="presOf" srcId="{163E3733-E3DE-4603-B81D-A07920279013}" destId="{2DBDCC4B-9364-4C26-897D-9D5279936C4A}" srcOrd="1" destOrd="0" presId="urn:microsoft.com/office/officeart/2005/8/layout/matrix1"/>
    <dgm:cxn modelId="{DE024195-E350-41E0-843C-07E1C18E238A}" srcId="{F9E79064-68C8-483E-A861-C4EFA5F54ACA}" destId="{6549D92B-83E7-4382-BCE2-AD411F4B9095}" srcOrd="2" destOrd="0" parTransId="{97738555-1C5B-4877-B0B6-5F0D62AC8F85}" sibTransId="{4C9B512C-8C6C-417C-9FE7-3CA82609C85E}"/>
    <dgm:cxn modelId="{BDBC1887-A515-476B-A110-D7DC8E45B2B4}" type="presOf" srcId="{163E3733-E3DE-4603-B81D-A07920279013}" destId="{3FA2D15B-CF76-4202-AA22-9C6B1404492F}" srcOrd="0" destOrd="0" presId="urn:microsoft.com/office/officeart/2005/8/layout/matrix1"/>
    <dgm:cxn modelId="{41D125F7-4F59-44F9-B8B1-BE12B712D02E}" srcId="{827B186F-5B46-468C-AF55-E024DAAFAA39}" destId="{F9E79064-68C8-483E-A861-C4EFA5F54ACA}" srcOrd="0" destOrd="0" parTransId="{83CD7FB1-65A5-4620-A94D-7E1A4C92B777}" sibTransId="{88A2C6E5-2988-49BF-B1B1-289F0A496B89}"/>
    <dgm:cxn modelId="{6D7DEF88-D32A-4953-A58A-951ACC9EE33F}" srcId="{F9E79064-68C8-483E-A861-C4EFA5F54ACA}" destId="{B2B8C07D-43F5-4C65-A23A-D2D80650E3E0}" srcOrd="3" destOrd="0" parTransId="{477E55E1-8396-468B-AFE0-22BEDD77F5B7}" sibTransId="{DACF4943-C3D6-4084-BAB5-AE5B368DB4A7}"/>
    <dgm:cxn modelId="{B0DBCE13-AB09-4A29-B70A-02676696CE97}" srcId="{F9E79064-68C8-483E-A861-C4EFA5F54ACA}" destId="{A7112B98-6EF3-4FE7-BF3D-C59D1B368008}" srcOrd="0" destOrd="0" parTransId="{D565FFC9-7E5F-4E16-B5CB-8356BB01A266}" sibTransId="{C5566B29-EA1D-499F-BCA4-71D0AE10D7B6}"/>
    <dgm:cxn modelId="{7ED3AEC2-6491-4A5D-B141-A441A72A3FE0}" type="presOf" srcId="{B2B8C07D-43F5-4C65-A23A-D2D80650E3E0}" destId="{D9475630-C8AD-44A0-9DDF-60B3D2C6E705}" srcOrd="1" destOrd="0" presId="urn:microsoft.com/office/officeart/2005/8/layout/matrix1"/>
    <dgm:cxn modelId="{45125BD8-66CC-4DA3-9CF4-31C2AB93177D}" type="presOf" srcId="{6549D92B-83E7-4382-BCE2-AD411F4B9095}" destId="{E95F4473-6895-42D5-9283-BB264002653F}" srcOrd="0" destOrd="0" presId="urn:microsoft.com/office/officeart/2005/8/layout/matrix1"/>
    <dgm:cxn modelId="{BDFC8821-F185-4FC2-B66E-7882515045B3}" type="presOf" srcId="{B2B8C07D-43F5-4C65-A23A-D2D80650E3E0}" destId="{6AB11538-AE62-4BBD-9767-0683C1A64A5B}" srcOrd="0" destOrd="0" presId="urn:microsoft.com/office/officeart/2005/8/layout/matrix1"/>
    <dgm:cxn modelId="{527A77B7-E001-4500-93CD-DECB0EA1A5E6}" type="presOf" srcId="{6549D92B-83E7-4382-BCE2-AD411F4B9095}" destId="{CD12BA36-16AB-4F0D-9947-4D905491FE95}" srcOrd="1" destOrd="0" presId="urn:microsoft.com/office/officeart/2005/8/layout/matrix1"/>
    <dgm:cxn modelId="{B3015D0F-1479-4118-9721-19C63375687C}" type="presOf" srcId="{A7112B98-6EF3-4FE7-BF3D-C59D1B368008}" destId="{CD18A5EF-14CC-4D99-B9B5-ADC491578342}" srcOrd="0" destOrd="0" presId="urn:microsoft.com/office/officeart/2005/8/layout/matrix1"/>
    <dgm:cxn modelId="{A0E9BBC8-AD6E-4214-B22F-1B998F5DB232}" type="presOf" srcId="{A7112B98-6EF3-4FE7-BF3D-C59D1B368008}" destId="{C4C3389C-960C-45F0-B12F-65FC46FCDAAF}" srcOrd="1" destOrd="0" presId="urn:microsoft.com/office/officeart/2005/8/layout/matrix1"/>
    <dgm:cxn modelId="{2A65B5A1-BB6C-471C-B3E7-28BF9AE5C540}" type="presOf" srcId="{827B186F-5B46-468C-AF55-E024DAAFAA39}" destId="{7946C596-4121-4021-BADA-B7DCCC57B3BE}" srcOrd="0" destOrd="0" presId="urn:microsoft.com/office/officeart/2005/8/layout/matrix1"/>
    <dgm:cxn modelId="{318A773D-977A-44B4-A3DC-5770CE65D298}" type="presParOf" srcId="{7946C596-4121-4021-BADA-B7DCCC57B3BE}" destId="{6D023388-E77E-4DEB-AB21-039C45EBC052}" srcOrd="0" destOrd="0" presId="urn:microsoft.com/office/officeart/2005/8/layout/matrix1"/>
    <dgm:cxn modelId="{5E6E6C90-4358-480A-A37F-C61BC7381CE4}" type="presParOf" srcId="{6D023388-E77E-4DEB-AB21-039C45EBC052}" destId="{CD18A5EF-14CC-4D99-B9B5-ADC491578342}" srcOrd="0" destOrd="0" presId="urn:microsoft.com/office/officeart/2005/8/layout/matrix1"/>
    <dgm:cxn modelId="{D89F5E7E-C380-4542-84FF-AB76976F8C2E}" type="presParOf" srcId="{6D023388-E77E-4DEB-AB21-039C45EBC052}" destId="{C4C3389C-960C-45F0-B12F-65FC46FCDAAF}" srcOrd="1" destOrd="0" presId="urn:microsoft.com/office/officeart/2005/8/layout/matrix1"/>
    <dgm:cxn modelId="{4091DA00-710B-4DF8-BA0A-05610E095358}" type="presParOf" srcId="{6D023388-E77E-4DEB-AB21-039C45EBC052}" destId="{3FA2D15B-CF76-4202-AA22-9C6B1404492F}" srcOrd="2" destOrd="0" presId="urn:microsoft.com/office/officeart/2005/8/layout/matrix1"/>
    <dgm:cxn modelId="{A0B9547E-ED11-40A8-B45D-317811C2CEB0}" type="presParOf" srcId="{6D023388-E77E-4DEB-AB21-039C45EBC052}" destId="{2DBDCC4B-9364-4C26-897D-9D5279936C4A}" srcOrd="3" destOrd="0" presId="urn:microsoft.com/office/officeart/2005/8/layout/matrix1"/>
    <dgm:cxn modelId="{C7CEC1AF-97AC-4E22-BBB1-7EECB38C08CC}" type="presParOf" srcId="{6D023388-E77E-4DEB-AB21-039C45EBC052}" destId="{E95F4473-6895-42D5-9283-BB264002653F}" srcOrd="4" destOrd="0" presId="urn:microsoft.com/office/officeart/2005/8/layout/matrix1"/>
    <dgm:cxn modelId="{2D56619D-A7BB-4E13-A392-F33BF1B4D766}" type="presParOf" srcId="{6D023388-E77E-4DEB-AB21-039C45EBC052}" destId="{CD12BA36-16AB-4F0D-9947-4D905491FE95}" srcOrd="5" destOrd="0" presId="urn:microsoft.com/office/officeart/2005/8/layout/matrix1"/>
    <dgm:cxn modelId="{F5E5ED59-94DA-42D9-BE70-9801FC24C1A7}" type="presParOf" srcId="{6D023388-E77E-4DEB-AB21-039C45EBC052}" destId="{6AB11538-AE62-4BBD-9767-0683C1A64A5B}" srcOrd="6" destOrd="0" presId="urn:microsoft.com/office/officeart/2005/8/layout/matrix1"/>
    <dgm:cxn modelId="{00C50BF5-2A00-4265-9A29-B314213DE268}" type="presParOf" srcId="{6D023388-E77E-4DEB-AB21-039C45EBC052}" destId="{D9475630-C8AD-44A0-9DDF-60B3D2C6E705}" srcOrd="7" destOrd="0" presId="urn:microsoft.com/office/officeart/2005/8/layout/matrix1"/>
    <dgm:cxn modelId="{3CC2FE3B-92C8-4156-B018-2B3EB6B81978}" type="presParOf" srcId="{7946C596-4121-4021-BADA-B7DCCC57B3BE}" destId="{7595E15C-553B-471B-9ADC-ED155AB191E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5E4696-CE36-40FB-8726-EC24909286A6}" type="doc">
      <dgm:prSet loTypeId="urn:microsoft.com/office/officeart/2005/8/layout/vList6" loCatId="list" qsTypeId="urn:microsoft.com/office/officeart/2005/8/quickstyle/simple1#4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B625F2EB-10E5-4149-8948-148379F6CACA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適性輔導</a:t>
          </a:r>
        </a:p>
      </dgm:t>
    </dgm:pt>
    <dgm:pt modelId="{4538D5EC-F26F-48D5-A6E0-75ECE2C745A7}" type="parTrans" cxnId="{DE954ED6-D966-4ADE-B96B-11239B33A9D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6CBCB96-AAC9-4331-A6E3-92D55FF819FA}" type="sibTrans" cxnId="{DE954ED6-D966-4ADE-B96B-11239B33A9D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C0BA452B-58F9-4D08-9C12-EE745668566A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多元學習</a:t>
          </a:r>
        </a:p>
      </dgm:t>
    </dgm:pt>
    <dgm:pt modelId="{288EAFA3-7AFA-4E08-9F83-DD1D789A95C9}" type="sibTrans" cxnId="{098F245B-042A-4729-A996-24DD4446AD25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0D173E7-34E4-45CD-8598-B168AA3E55AE}" type="parTrans" cxnId="{098F245B-042A-4729-A996-24DD4446AD25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19249124-F0DD-4A7E-A6ED-2EC7309F368E}">
      <dgm:prSet phldrT="[文字]" custT="1"/>
      <dgm:spPr>
        <a:solidFill>
          <a:srgbClr val="B1FFFF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 algn="ctr"/>
          <a:r>
            <a:rPr lang="zh-TW" altLang="en-US" sz="2000" b="1" u="sng" dirty="0">
              <a:solidFill>
                <a:schemeClr val="tx1"/>
              </a:solidFill>
            </a:rPr>
            <a:t>採計</a:t>
          </a:r>
          <a:r>
            <a:rPr lang="en-US" altLang="zh-TW" sz="2000" b="1" u="sng" dirty="0">
              <a:solidFill>
                <a:schemeClr val="tx1"/>
              </a:solidFill>
            </a:rPr>
            <a:t>32</a:t>
          </a:r>
          <a:r>
            <a:rPr lang="zh-TW" altLang="en-US" sz="2000" b="1" u="sng" dirty="0">
              <a:solidFill>
                <a:schemeClr val="tx1"/>
              </a:solidFill>
            </a:rPr>
            <a:t>分</a:t>
          </a:r>
        </a:p>
      </dgm:t>
    </dgm:pt>
    <dgm:pt modelId="{10AC73A9-FE8C-49C0-8B57-082B3D964D3F}" type="sibTrans" cxnId="{87D4FEEE-CC21-4C22-87C8-4DCFCB83206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7F6AF54F-00ED-444A-B0F9-39340F8718BE}" type="parTrans" cxnId="{87D4FEEE-CC21-4C22-87C8-4DCFCB83206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BF3883D0-7001-44C2-901B-A585C73FBE5F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anchor="ctr"/>
        <a:lstStyle/>
        <a:p>
          <a:r>
            <a:rPr lang="zh-TW" altLang="en-US" sz="2000" b="1" u="sng" dirty="0">
              <a:solidFill>
                <a:schemeClr val="tx1"/>
              </a:solidFill>
            </a:rPr>
            <a:t>採計</a:t>
          </a:r>
          <a:r>
            <a:rPr lang="en-US" altLang="zh-TW" sz="2000" b="1" u="sng" dirty="0">
              <a:solidFill>
                <a:schemeClr val="tx1"/>
              </a:solidFill>
            </a:rPr>
            <a:t>35</a:t>
          </a:r>
          <a:r>
            <a:rPr lang="zh-TW" altLang="en-US" sz="2000" b="1" u="sng" dirty="0">
              <a:solidFill>
                <a:schemeClr val="tx1"/>
              </a:solidFill>
            </a:rPr>
            <a:t>分</a:t>
          </a:r>
        </a:p>
      </dgm:t>
    </dgm:pt>
    <dgm:pt modelId="{BB0400D1-699A-4D9A-8473-DB385D4EF011}" type="sibTrans" cxnId="{6E3925E8-3950-49DD-B576-1730647D7EB2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B5525506-3FA0-4083-BB46-A2AC44E20EED}" type="parTrans" cxnId="{6E3925E8-3950-49DD-B576-1730647D7EB2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33D1DF83-6FA8-491B-AE46-8C5470B6695B}">
      <dgm:prSet phldrT="[文字]" custT="1"/>
      <dgm:spPr>
        <a:solidFill>
          <a:srgbClr val="000090"/>
        </a:solidFill>
      </dgm:spPr>
      <dgm:t>
        <a:bodyPr/>
        <a:lstStyle/>
        <a:p>
          <a:r>
            <a:rPr lang="zh-TW" alt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教育會考</a:t>
          </a:r>
        </a:p>
      </dgm:t>
    </dgm:pt>
    <dgm:pt modelId="{26971985-E956-48B4-8640-A3266AF6487F}" type="parTrans" cxnId="{FAC25FA9-73F4-4151-9AB1-14B2A6F7D99B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20706A68-CA4F-4245-B745-AD5B3F276025}" type="sibTrans" cxnId="{FAC25FA9-73F4-4151-9AB1-14B2A6F7D99B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5ACA794B-7619-4EA6-A915-1A29521C5590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lIns="39600" rIns="0" anchor="ctr"/>
        <a:lstStyle/>
        <a:p>
          <a:pPr marL="252000" algn="r">
            <a:spcBef>
              <a:spcPts val="200"/>
            </a:spcBef>
          </a:pPr>
          <a:r>
            <a:rPr lang="en-US" altLang="zh-TW" sz="2400" dirty="0">
              <a:solidFill>
                <a:schemeClr val="tx1"/>
              </a:solidFill>
              <a:latin typeface="+mn-lt"/>
            </a:rPr>
            <a:t>33</a:t>
          </a:r>
          <a:r>
            <a:rPr lang="zh-TW" altLang="en-US" sz="2400" dirty="0">
              <a:solidFill>
                <a:schemeClr val="tx1"/>
              </a:solidFill>
              <a:latin typeface="+mn-lt"/>
            </a:rPr>
            <a:t>分</a:t>
          </a:r>
        </a:p>
      </dgm:t>
    </dgm:pt>
    <dgm:pt modelId="{2D0225E2-6BD3-4B84-9D92-A2D917DC64A4}" type="sibTrans" cxnId="{D7CB9603-4DEC-4CE0-9854-2308A7D4ACCA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32282500-FB3A-4304-91B5-CDB2E162DBBD}" type="parTrans" cxnId="{D7CB9603-4DEC-4CE0-9854-2308A7D4ACCA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F8D0DE0-7183-4802-A472-D51DF5A0C91C}">
      <dgm:prSet phldrT="[文字]" custT="1"/>
      <dgm:spPr>
        <a:solidFill>
          <a:srgbClr val="B1FFFF">
            <a:alpha val="90000"/>
          </a:srgbClr>
        </a:solidFill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 algn="ctr"/>
          <a:r>
            <a:rPr lang="zh-TW" altLang="en-US" sz="2000" dirty="0">
              <a:solidFill>
                <a:schemeClr val="tx1"/>
              </a:solidFill>
            </a:rPr>
            <a:t>總分</a:t>
          </a:r>
          <a:r>
            <a:rPr lang="en-US" altLang="zh-TW" sz="2000" dirty="0">
              <a:solidFill>
                <a:schemeClr val="tx1"/>
              </a:solidFill>
            </a:rPr>
            <a:t>32</a:t>
          </a:r>
          <a:r>
            <a:rPr lang="zh-TW" altLang="en-US" sz="2000" dirty="0">
              <a:solidFill>
                <a:schemeClr val="tx1"/>
              </a:solidFill>
            </a:rPr>
            <a:t>分</a:t>
          </a:r>
        </a:p>
      </dgm:t>
    </dgm:pt>
    <dgm:pt modelId="{D36406B9-0E8F-42DA-8278-1758A98C6133}" type="parTrans" cxnId="{89B086EC-A8B6-4CAE-ACE9-C7149DFA28B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530C475B-951E-4ADF-9023-BB44AC0D2AC6}" type="sibTrans" cxnId="{89B086EC-A8B6-4CAE-ACE9-C7149DFA28B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82089FB6-1069-40A4-A70D-663009CAC143}">
      <dgm:prSet phldrT="[文字]" custT="1"/>
      <dgm:spPr>
        <a:solidFill>
          <a:srgbClr val="B1FFFF">
            <a:alpha val="90000"/>
          </a:srgbClr>
        </a:solidFill>
        <a:ln>
          <a:solidFill>
            <a:srgbClr val="000000">
              <a:alpha val="90000"/>
            </a:srgbClr>
          </a:solidFill>
        </a:ln>
      </dgm:spPr>
      <dgm:t>
        <a:bodyPr anchor="ctr"/>
        <a:lstStyle/>
        <a:p>
          <a:r>
            <a:rPr lang="zh-TW" altLang="en-US" sz="2000" dirty="0">
              <a:solidFill>
                <a:schemeClr val="tx1"/>
              </a:solidFill>
            </a:rPr>
            <a:t>總分</a:t>
          </a:r>
          <a:r>
            <a:rPr lang="en-US" altLang="zh-TW" sz="2000" dirty="0">
              <a:solidFill>
                <a:schemeClr val="tx1"/>
              </a:solidFill>
            </a:rPr>
            <a:t>42</a:t>
          </a:r>
          <a:r>
            <a:rPr lang="zh-TW" altLang="en-US" sz="2000" dirty="0">
              <a:solidFill>
                <a:schemeClr val="tx1"/>
              </a:solidFill>
            </a:rPr>
            <a:t>分</a:t>
          </a:r>
        </a:p>
      </dgm:t>
    </dgm:pt>
    <dgm:pt modelId="{30E778EF-CB4F-4134-807F-3F99E87F8A13}" type="parTrans" cxnId="{24AF1BD1-829D-4895-ABC1-3C382610666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273D7343-E26D-48D8-B684-5E4ACA35AC45}" type="sibTrans" cxnId="{24AF1BD1-829D-4895-ABC1-3C382610666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4E63D85C-3837-4D2B-B9A0-FCAAE26FC636}" type="pres">
      <dgm:prSet presAssocID="{205E4696-CE36-40FB-8726-EC24909286A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ED551B06-B7DE-448B-B9EE-0C60CE3408D6}" type="pres">
      <dgm:prSet presAssocID="{B625F2EB-10E5-4149-8948-148379F6CACA}" presName="linNode" presStyleCnt="0"/>
      <dgm:spPr/>
    </dgm:pt>
    <dgm:pt modelId="{50818BBC-F477-4D9E-837A-21259D15C457}" type="pres">
      <dgm:prSet presAssocID="{B625F2EB-10E5-4149-8948-148379F6CACA}" presName="parentShp" presStyleLbl="node1" presStyleIdx="0" presStyleCnt="3" custScaleX="22407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F539567-1F23-4E76-A758-5A862BB9EFFC}" type="pres">
      <dgm:prSet presAssocID="{B625F2EB-10E5-4149-8948-148379F6CACA}" presName="childShp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5541B67-E6BB-4A55-AB99-60DBC347093E}" type="pres">
      <dgm:prSet presAssocID="{F6CBCB96-AAC9-4331-A6E3-92D55FF819FA}" presName="spacing" presStyleCnt="0"/>
      <dgm:spPr/>
    </dgm:pt>
    <dgm:pt modelId="{670EE82C-C216-48D5-9379-19F889DB8888}" type="pres">
      <dgm:prSet presAssocID="{C0BA452B-58F9-4D08-9C12-EE745668566A}" presName="linNode" presStyleCnt="0"/>
      <dgm:spPr/>
    </dgm:pt>
    <dgm:pt modelId="{09D89B46-01BD-4CE7-8FF2-34FB9ACC1234}" type="pres">
      <dgm:prSet presAssocID="{C0BA452B-58F9-4D08-9C12-EE745668566A}" presName="parentShp" presStyleLbl="node1" presStyleIdx="1" presStyleCnt="3" custScaleX="247987" custLinFactNeighborX="-29" custLinFactNeighborY="267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9BF2826-A93F-484E-809F-0952285A6A23}" type="pres">
      <dgm:prSet presAssocID="{C0BA452B-58F9-4D08-9C12-EE745668566A}" presName="childShp" presStyleLbl="bgAccFollowNode1" presStyleIdx="1" presStyleCnt="3" custScaleX="11160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C401293-0E6F-4BE0-9B3D-3779AF0E7BDB}" type="pres">
      <dgm:prSet presAssocID="{288EAFA3-7AFA-4E08-9F83-DD1D789A95C9}" presName="spacing" presStyleCnt="0"/>
      <dgm:spPr/>
    </dgm:pt>
    <dgm:pt modelId="{18881F29-BE38-41C9-9182-D08C73E20DEA}" type="pres">
      <dgm:prSet presAssocID="{33D1DF83-6FA8-491B-AE46-8C5470B6695B}" presName="linNode" presStyleCnt="0"/>
      <dgm:spPr/>
    </dgm:pt>
    <dgm:pt modelId="{BDD9785E-5988-4D9A-BEBF-25DE815D2930}" type="pres">
      <dgm:prSet presAssocID="{33D1DF83-6FA8-491B-AE46-8C5470B6695B}" presName="parentShp" presStyleLbl="node1" presStyleIdx="2" presStyleCnt="3" custScaleX="259923" custLinFactNeighborX="1274" custLinFactNeighborY="1152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13D0A37-9639-43F8-AAA7-6563C960F0FF}" type="pres">
      <dgm:prSet presAssocID="{33D1DF83-6FA8-491B-AE46-8C5470B6695B}" presName="childShp" presStyleLbl="bgAccFollowNode1" presStyleIdx="2" presStyleCnt="3" custScaleX="117047" custLinFactNeighborX="-11258" custLinFactNeighborY="84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207F378-A0D6-4C20-BC0B-4E7E751FCCC2}" type="presOf" srcId="{FF8D0DE0-7183-4802-A472-D51DF5A0C91C}" destId="{3F539567-1F23-4E76-A758-5A862BB9EFFC}" srcOrd="0" destOrd="1" presId="urn:microsoft.com/office/officeart/2005/8/layout/vList6"/>
    <dgm:cxn modelId="{6E3925E8-3950-49DD-B576-1730647D7EB2}" srcId="{C0BA452B-58F9-4D08-9C12-EE745668566A}" destId="{BF3883D0-7001-44C2-901B-A585C73FBE5F}" srcOrd="0" destOrd="0" parTransId="{B5525506-3FA0-4083-BB46-A2AC44E20EED}" sibTransId="{BB0400D1-699A-4D9A-8473-DB385D4EF011}"/>
    <dgm:cxn modelId="{631B61A8-E44E-4BDC-BDE8-164B7372D8AE}" type="presOf" srcId="{B625F2EB-10E5-4149-8948-148379F6CACA}" destId="{50818BBC-F477-4D9E-837A-21259D15C457}" srcOrd="0" destOrd="0" presId="urn:microsoft.com/office/officeart/2005/8/layout/vList6"/>
    <dgm:cxn modelId="{D47D9837-9B03-4456-BD57-DEF6216DF6B0}" type="presOf" srcId="{82089FB6-1069-40A4-A70D-663009CAC143}" destId="{B9BF2826-A93F-484E-809F-0952285A6A23}" srcOrd="0" destOrd="1" presId="urn:microsoft.com/office/officeart/2005/8/layout/vList6"/>
    <dgm:cxn modelId="{89B086EC-A8B6-4CAE-ACE9-C7149DFA28B7}" srcId="{B625F2EB-10E5-4149-8948-148379F6CACA}" destId="{FF8D0DE0-7183-4802-A472-D51DF5A0C91C}" srcOrd="1" destOrd="0" parTransId="{D36406B9-0E8F-42DA-8278-1758A98C6133}" sibTransId="{530C475B-951E-4ADF-9023-BB44AC0D2AC6}"/>
    <dgm:cxn modelId="{22F9D0C8-7D05-4DF6-8506-FE1A94E27170}" type="presOf" srcId="{C0BA452B-58F9-4D08-9C12-EE745668566A}" destId="{09D89B46-01BD-4CE7-8FF2-34FB9ACC1234}" srcOrd="0" destOrd="0" presId="urn:microsoft.com/office/officeart/2005/8/layout/vList6"/>
    <dgm:cxn modelId="{098F245B-042A-4729-A996-24DD4446AD25}" srcId="{205E4696-CE36-40FB-8726-EC24909286A6}" destId="{C0BA452B-58F9-4D08-9C12-EE745668566A}" srcOrd="1" destOrd="0" parTransId="{F0D173E7-34E4-45CD-8598-B168AA3E55AE}" sibTransId="{288EAFA3-7AFA-4E08-9F83-DD1D789A95C9}"/>
    <dgm:cxn modelId="{87D4FEEE-CC21-4C22-87C8-4DCFCB83206E}" srcId="{B625F2EB-10E5-4149-8948-148379F6CACA}" destId="{19249124-F0DD-4A7E-A6ED-2EC7309F368E}" srcOrd="0" destOrd="0" parTransId="{7F6AF54F-00ED-444A-B0F9-39340F8718BE}" sibTransId="{10AC73A9-FE8C-49C0-8B57-082B3D964D3F}"/>
    <dgm:cxn modelId="{02369C00-6CA1-4661-8A80-ACF9695B9077}" type="presOf" srcId="{5ACA794B-7619-4EA6-A915-1A29521C5590}" destId="{413D0A37-9639-43F8-AAA7-6563C960F0FF}" srcOrd="0" destOrd="0" presId="urn:microsoft.com/office/officeart/2005/8/layout/vList6"/>
    <dgm:cxn modelId="{D7CB9603-4DEC-4CE0-9854-2308A7D4ACCA}" srcId="{33D1DF83-6FA8-491B-AE46-8C5470B6695B}" destId="{5ACA794B-7619-4EA6-A915-1A29521C5590}" srcOrd="0" destOrd="0" parTransId="{32282500-FB3A-4304-91B5-CDB2E162DBBD}" sibTransId="{2D0225E2-6BD3-4B84-9D92-A2D917DC64A4}"/>
    <dgm:cxn modelId="{AD028663-FB0C-41B5-B65E-6059DF4C53D6}" type="presOf" srcId="{33D1DF83-6FA8-491B-AE46-8C5470B6695B}" destId="{BDD9785E-5988-4D9A-BEBF-25DE815D2930}" srcOrd="0" destOrd="0" presId="urn:microsoft.com/office/officeart/2005/8/layout/vList6"/>
    <dgm:cxn modelId="{24AF1BD1-829D-4895-ABC1-3C3826106667}" srcId="{C0BA452B-58F9-4D08-9C12-EE745668566A}" destId="{82089FB6-1069-40A4-A70D-663009CAC143}" srcOrd="1" destOrd="0" parTransId="{30E778EF-CB4F-4134-807F-3F99E87F8A13}" sibTransId="{273D7343-E26D-48D8-B684-5E4ACA35AC45}"/>
    <dgm:cxn modelId="{F5AB19F6-40B1-41F4-98C2-D99A8DD54211}" type="presOf" srcId="{19249124-F0DD-4A7E-A6ED-2EC7309F368E}" destId="{3F539567-1F23-4E76-A758-5A862BB9EFFC}" srcOrd="0" destOrd="0" presId="urn:microsoft.com/office/officeart/2005/8/layout/vList6"/>
    <dgm:cxn modelId="{FAC25FA9-73F4-4151-9AB1-14B2A6F7D99B}" srcId="{205E4696-CE36-40FB-8726-EC24909286A6}" destId="{33D1DF83-6FA8-491B-AE46-8C5470B6695B}" srcOrd="2" destOrd="0" parTransId="{26971985-E956-48B4-8640-A3266AF6487F}" sibTransId="{20706A68-CA4F-4245-B745-AD5B3F276025}"/>
    <dgm:cxn modelId="{FD1D7725-2D7A-4317-8DA3-AA370157CFF1}" type="presOf" srcId="{205E4696-CE36-40FB-8726-EC24909286A6}" destId="{4E63D85C-3837-4D2B-B9A0-FCAAE26FC636}" srcOrd="0" destOrd="0" presId="urn:microsoft.com/office/officeart/2005/8/layout/vList6"/>
    <dgm:cxn modelId="{76ED44B2-4937-482D-AE66-E2A99F2F25CE}" type="presOf" srcId="{BF3883D0-7001-44C2-901B-A585C73FBE5F}" destId="{B9BF2826-A93F-484E-809F-0952285A6A23}" srcOrd="0" destOrd="0" presId="urn:microsoft.com/office/officeart/2005/8/layout/vList6"/>
    <dgm:cxn modelId="{DE954ED6-D966-4ADE-B96B-11239B33A9DE}" srcId="{205E4696-CE36-40FB-8726-EC24909286A6}" destId="{B625F2EB-10E5-4149-8948-148379F6CACA}" srcOrd="0" destOrd="0" parTransId="{4538D5EC-F26F-48D5-A6E0-75ECE2C745A7}" sibTransId="{F6CBCB96-AAC9-4331-A6E3-92D55FF819FA}"/>
    <dgm:cxn modelId="{664E78B8-C948-42D9-9149-3310075081B3}" type="presParOf" srcId="{4E63D85C-3837-4D2B-B9A0-FCAAE26FC636}" destId="{ED551B06-B7DE-448B-B9EE-0C60CE3408D6}" srcOrd="0" destOrd="0" presId="urn:microsoft.com/office/officeart/2005/8/layout/vList6"/>
    <dgm:cxn modelId="{0CDE522B-3C70-42FB-9115-2A323B604304}" type="presParOf" srcId="{ED551B06-B7DE-448B-B9EE-0C60CE3408D6}" destId="{50818BBC-F477-4D9E-837A-21259D15C457}" srcOrd="0" destOrd="0" presId="urn:microsoft.com/office/officeart/2005/8/layout/vList6"/>
    <dgm:cxn modelId="{9F8F0649-8E7C-4BA3-AB2F-3171323D69BC}" type="presParOf" srcId="{ED551B06-B7DE-448B-B9EE-0C60CE3408D6}" destId="{3F539567-1F23-4E76-A758-5A862BB9EFFC}" srcOrd="1" destOrd="0" presId="urn:microsoft.com/office/officeart/2005/8/layout/vList6"/>
    <dgm:cxn modelId="{49C30CD7-CBF3-4A3F-91EB-8206687A0848}" type="presParOf" srcId="{4E63D85C-3837-4D2B-B9A0-FCAAE26FC636}" destId="{25541B67-E6BB-4A55-AB99-60DBC347093E}" srcOrd="1" destOrd="0" presId="urn:microsoft.com/office/officeart/2005/8/layout/vList6"/>
    <dgm:cxn modelId="{6235BB4C-8BA4-4521-98F4-D3FD770154E7}" type="presParOf" srcId="{4E63D85C-3837-4D2B-B9A0-FCAAE26FC636}" destId="{670EE82C-C216-48D5-9379-19F889DB8888}" srcOrd="2" destOrd="0" presId="urn:microsoft.com/office/officeart/2005/8/layout/vList6"/>
    <dgm:cxn modelId="{3ADAF82C-6E3B-44A8-B1C4-A74C5AD1E2D3}" type="presParOf" srcId="{670EE82C-C216-48D5-9379-19F889DB8888}" destId="{09D89B46-01BD-4CE7-8FF2-34FB9ACC1234}" srcOrd="0" destOrd="0" presId="urn:microsoft.com/office/officeart/2005/8/layout/vList6"/>
    <dgm:cxn modelId="{689B89F4-C5D5-4DF4-A5E8-273131EF3C1A}" type="presParOf" srcId="{670EE82C-C216-48D5-9379-19F889DB8888}" destId="{B9BF2826-A93F-484E-809F-0952285A6A23}" srcOrd="1" destOrd="0" presId="urn:microsoft.com/office/officeart/2005/8/layout/vList6"/>
    <dgm:cxn modelId="{9E1A9E2F-ACB6-4D5D-8B81-226D10150CBE}" type="presParOf" srcId="{4E63D85C-3837-4D2B-B9A0-FCAAE26FC636}" destId="{FC401293-0E6F-4BE0-9B3D-3779AF0E7BDB}" srcOrd="3" destOrd="0" presId="urn:microsoft.com/office/officeart/2005/8/layout/vList6"/>
    <dgm:cxn modelId="{97B721EF-ECCB-4D8E-BC82-2FB04CCBE93C}" type="presParOf" srcId="{4E63D85C-3837-4D2B-B9A0-FCAAE26FC636}" destId="{18881F29-BE38-41C9-9182-D08C73E20DEA}" srcOrd="4" destOrd="0" presId="urn:microsoft.com/office/officeart/2005/8/layout/vList6"/>
    <dgm:cxn modelId="{5DCB04C5-43E2-4194-83EC-6B750FB13394}" type="presParOf" srcId="{18881F29-BE38-41C9-9182-D08C73E20DEA}" destId="{BDD9785E-5988-4D9A-BEBF-25DE815D2930}" srcOrd="0" destOrd="0" presId="urn:microsoft.com/office/officeart/2005/8/layout/vList6"/>
    <dgm:cxn modelId="{D50CFA9C-48DF-4B71-B592-34979EECA23E}" type="presParOf" srcId="{18881F29-BE38-41C9-9182-D08C73E20DEA}" destId="{413D0A37-9639-43F8-AAA7-6563C960F0FF}" srcOrd="1" destOrd="0" presId="urn:microsoft.com/office/officeart/2005/8/layout/vList6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5F123D-1D8B-A64F-8933-66F4CD9661C6}" type="doc">
      <dgm:prSet loTypeId="urn:microsoft.com/office/officeart/2005/8/layout/hProcess3" loCatId="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zh-TW" altLang="en-US"/>
        </a:p>
      </dgm:t>
    </dgm:pt>
    <dgm:pt modelId="{FE7AF7D2-F977-8C4F-B1D3-FB091098CF13}" type="pres">
      <dgm:prSet presAssocID="{EC5F123D-1D8B-A64F-8933-66F4CD9661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A6D126A-797E-0540-ABFC-E950EE998E9F}" type="pres">
      <dgm:prSet presAssocID="{EC5F123D-1D8B-A64F-8933-66F4CD9661C6}" presName="dummy" presStyleCnt="0"/>
      <dgm:spPr/>
    </dgm:pt>
    <dgm:pt modelId="{BAD02919-DF43-644F-B79E-0B985C83C920}" type="pres">
      <dgm:prSet presAssocID="{EC5F123D-1D8B-A64F-8933-66F4CD9661C6}" presName="linH" presStyleCnt="0"/>
      <dgm:spPr/>
    </dgm:pt>
    <dgm:pt modelId="{C5CFC8FC-6174-4D43-88CC-6B962C344BCF}" type="pres">
      <dgm:prSet presAssocID="{EC5F123D-1D8B-A64F-8933-66F4CD9661C6}" presName="padding1" presStyleCnt="0"/>
      <dgm:spPr/>
    </dgm:pt>
    <dgm:pt modelId="{4EC8E62C-140B-4B44-AEFD-9E3ED296488A}" type="pres">
      <dgm:prSet presAssocID="{EC5F123D-1D8B-A64F-8933-66F4CD9661C6}" presName="padding2" presStyleCnt="0"/>
      <dgm:spPr/>
    </dgm:pt>
    <dgm:pt modelId="{945DAF16-BC05-C248-889B-68E77D2C912B}" type="pres">
      <dgm:prSet presAssocID="{EC5F123D-1D8B-A64F-8933-66F4CD9661C6}" presName="negArrow" presStyleCnt="0"/>
      <dgm:spPr/>
    </dgm:pt>
    <dgm:pt modelId="{5E3B773A-443A-F24F-A937-5A59AE6AA9D4}" type="pres">
      <dgm:prSet presAssocID="{EC5F123D-1D8B-A64F-8933-66F4CD9661C6}" presName="backgroundArrow" presStyleLbl="node1" presStyleIdx="0" presStyleCnt="1" custScaleX="100000" custScaleY="120013" custLinFactNeighborX="-376" custLinFactNeighborY="-3854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</dgm:ptLst>
  <dgm:cxnLst>
    <dgm:cxn modelId="{3C485A09-FEAE-4303-85E5-32C83A53D747}" type="presOf" srcId="{EC5F123D-1D8B-A64F-8933-66F4CD9661C6}" destId="{FE7AF7D2-F977-8C4F-B1D3-FB091098CF13}" srcOrd="0" destOrd="0" presId="urn:microsoft.com/office/officeart/2005/8/layout/hProcess3"/>
    <dgm:cxn modelId="{D305488C-6A43-4CFE-8915-62CEC7BFCE40}" type="presParOf" srcId="{FE7AF7D2-F977-8C4F-B1D3-FB091098CF13}" destId="{7A6D126A-797E-0540-ABFC-E950EE998E9F}" srcOrd="0" destOrd="0" presId="urn:microsoft.com/office/officeart/2005/8/layout/hProcess3"/>
    <dgm:cxn modelId="{045CCB9E-F2EA-4BCD-936A-7AED1097C1A6}" type="presParOf" srcId="{FE7AF7D2-F977-8C4F-B1D3-FB091098CF13}" destId="{BAD02919-DF43-644F-B79E-0B985C83C920}" srcOrd="1" destOrd="0" presId="urn:microsoft.com/office/officeart/2005/8/layout/hProcess3"/>
    <dgm:cxn modelId="{6CC2A3AE-B602-4B51-9E40-D3D29B31DD2D}" type="presParOf" srcId="{BAD02919-DF43-644F-B79E-0B985C83C920}" destId="{C5CFC8FC-6174-4D43-88CC-6B962C344BCF}" srcOrd="0" destOrd="0" presId="urn:microsoft.com/office/officeart/2005/8/layout/hProcess3"/>
    <dgm:cxn modelId="{19AB2FEE-C199-4C04-A883-2B664330569D}" type="presParOf" srcId="{BAD02919-DF43-644F-B79E-0B985C83C920}" destId="{4EC8E62C-140B-4B44-AEFD-9E3ED296488A}" srcOrd="1" destOrd="0" presId="urn:microsoft.com/office/officeart/2005/8/layout/hProcess3"/>
    <dgm:cxn modelId="{9F82BFC2-01F8-45EB-BF8C-9C496FDB9DB5}" type="presParOf" srcId="{BAD02919-DF43-644F-B79E-0B985C83C920}" destId="{945DAF16-BC05-C248-889B-68E77D2C912B}" srcOrd="2" destOrd="0" presId="urn:microsoft.com/office/officeart/2005/8/layout/hProcess3"/>
    <dgm:cxn modelId="{B8246C63-6A54-41AC-9ECC-62944A92B2B6}" type="presParOf" srcId="{BAD02919-DF43-644F-B79E-0B985C83C920}" destId="{5E3B773A-443A-F24F-A937-5A59AE6AA9D4}" srcOrd="3" destOrd="0" presId="urn:microsoft.com/office/officeart/2005/8/layout/hProcess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653233E-B05D-47A3-ABC9-EE048329E170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722C7503-B165-4A91-81D2-30594084B8D7}" type="pres">
      <dgm:prSet presAssocID="{C653233E-B05D-47A3-ABC9-EE048329E170}" presName="composite" presStyleCnt="0">
        <dgm:presLayoutVars>
          <dgm:chMax val="3"/>
          <dgm:animLvl val="lvl"/>
          <dgm:resizeHandles val="exact"/>
        </dgm:presLayoutVars>
      </dgm:prSet>
      <dgm:spPr/>
    </dgm:pt>
  </dgm:ptLst>
  <dgm:cxnLst>
    <dgm:cxn modelId="{E9299D6E-B2ED-4812-B2DB-C88EB5937B9A}" type="presOf" srcId="{C653233E-B05D-47A3-ABC9-EE048329E170}" destId="{722C7503-B165-4A91-81D2-30594084B8D7}" srcOrd="0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4BC18-6F9A-4AEC-A8EC-D16895436963}">
      <dsp:nvSpPr>
        <dsp:cNvPr id="0" name=""/>
        <dsp:cNvSpPr/>
      </dsp:nvSpPr>
      <dsp:spPr>
        <a:xfrm>
          <a:off x="2348829" y="2191121"/>
          <a:ext cx="2678037" cy="2678037"/>
        </a:xfrm>
        <a:prstGeom prst="gear9">
          <a:avLst/>
        </a:prstGeom>
        <a:solidFill>
          <a:srgbClr val="92D050"/>
        </a:solidFill>
        <a:ln w="381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600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學生</a:t>
          </a:r>
        </a:p>
      </dsp:txBody>
      <dsp:txXfrm>
        <a:off x="2887234" y="2818438"/>
        <a:ext cx="1601227" cy="1376567"/>
      </dsp:txXfrm>
    </dsp:sp>
    <dsp:sp modelId="{D105F10A-51D5-4D3B-B1A0-3A14020FD9B7}">
      <dsp:nvSpPr>
        <dsp:cNvPr id="0" name=""/>
        <dsp:cNvSpPr/>
      </dsp:nvSpPr>
      <dsp:spPr>
        <a:xfrm>
          <a:off x="790698" y="1558131"/>
          <a:ext cx="1947664" cy="1947664"/>
        </a:xfrm>
        <a:prstGeom prst="gear6">
          <a:avLst/>
        </a:prstGeom>
        <a:solidFill>
          <a:srgbClr val="00B0F0"/>
        </a:solidFill>
        <a:ln w="381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家長</a:t>
          </a:r>
        </a:p>
      </dsp:txBody>
      <dsp:txXfrm>
        <a:off x="1281028" y="2051425"/>
        <a:ext cx="967004" cy="961076"/>
      </dsp:txXfrm>
    </dsp:sp>
    <dsp:sp modelId="{FF1FAC84-064E-49BA-9CD8-6DBD84D94F14}">
      <dsp:nvSpPr>
        <dsp:cNvPr id="0" name=""/>
        <dsp:cNvSpPr/>
      </dsp:nvSpPr>
      <dsp:spPr>
        <a:xfrm rot="20700000">
          <a:off x="1881589" y="214441"/>
          <a:ext cx="1908313" cy="1908313"/>
        </a:xfrm>
        <a:prstGeom prst="gear6">
          <a:avLst/>
        </a:prstGeom>
        <a:solidFill>
          <a:srgbClr val="FFC000"/>
        </a:solidFill>
        <a:ln w="25400" cap="flat" cmpd="sng" algn="ctr">
          <a:solidFill>
            <a:srgbClr val="FF66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重要他人</a:t>
          </a:r>
        </a:p>
      </dsp:txBody>
      <dsp:txXfrm rot="-20700000">
        <a:off x="2300138" y="632990"/>
        <a:ext cx="1071215" cy="1071215"/>
      </dsp:txXfrm>
    </dsp:sp>
    <dsp:sp modelId="{F24AAD2B-BF64-4451-B2DA-F9A32DACBA19}">
      <dsp:nvSpPr>
        <dsp:cNvPr id="0" name=""/>
        <dsp:cNvSpPr/>
      </dsp:nvSpPr>
      <dsp:spPr>
        <a:xfrm>
          <a:off x="2150384" y="1782744"/>
          <a:ext cx="3427888" cy="3427888"/>
        </a:xfrm>
        <a:prstGeom prst="circularArrow">
          <a:avLst>
            <a:gd name="adj1" fmla="val 4687"/>
            <a:gd name="adj2" fmla="val 299029"/>
            <a:gd name="adj3" fmla="val 2530222"/>
            <a:gd name="adj4" fmla="val 15831322"/>
            <a:gd name="adj5" fmla="val 5469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1822E-360D-43D3-86E3-A75DAD1CD3A5}">
      <dsp:nvSpPr>
        <dsp:cNvPr id="0" name=""/>
        <dsp:cNvSpPr/>
      </dsp:nvSpPr>
      <dsp:spPr>
        <a:xfrm>
          <a:off x="445771" y="1124290"/>
          <a:ext cx="2490575" cy="2490575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271545-1811-4712-A500-FC0FC419A452}">
      <dsp:nvSpPr>
        <dsp:cNvPr id="0" name=""/>
        <dsp:cNvSpPr/>
      </dsp:nvSpPr>
      <dsp:spPr>
        <a:xfrm>
          <a:off x="1440176" y="-206446"/>
          <a:ext cx="2685341" cy="2685341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8A5EF-14CC-4D99-B9B5-ADC491578342}">
      <dsp:nvSpPr>
        <dsp:cNvPr id="0" name=""/>
        <dsp:cNvSpPr/>
      </dsp:nvSpPr>
      <dsp:spPr>
        <a:xfrm rot="16200000">
          <a:off x="1116124" y="-1116124"/>
          <a:ext cx="2664295" cy="4896544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考試分發</a:t>
          </a: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>-2</a:t>
          </a: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班</a:t>
          </a:r>
          <a:endParaRPr lang="en-US" altLang="zh-TW" sz="3200" kern="1200" dirty="0">
            <a:latin typeface="標楷體" pitchFamily="65" charset="-120"/>
            <a:ea typeface="標楷體" pitchFamily="65" charset="-12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>50</a:t>
          </a: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個名額</a:t>
          </a:r>
          <a:endParaRPr lang="en-US" altLang="zh-TW" sz="3200" kern="1200" dirty="0">
            <a:latin typeface="標楷體" pitchFamily="65" charset="-120"/>
            <a:ea typeface="標楷體" pitchFamily="65" charset="-120"/>
          </a:endParaRPr>
        </a:p>
      </dsp:txBody>
      <dsp:txXfrm rot="5400000">
        <a:off x="-1" y="1"/>
        <a:ext cx="4896544" cy="1998222"/>
      </dsp:txXfrm>
    </dsp:sp>
    <dsp:sp modelId="{3FA2D15B-CF76-4202-AA22-9C6B1404492F}">
      <dsp:nvSpPr>
        <dsp:cNvPr id="0" name=""/>
        <dsp:cNvSpPr/>
      </dsp:nvSpPr>
      <dsp:spPr>
        <a:xfrm>
          <a:off x="4852573" y="0"/>
          <a:ext cx="4896544" cy="2664295"/>
        </a:xfrm>
        <a:prstGeom prst="round1Rect">
          <a:avLst/>
        </a:prstGeom>
        <a:solidFill>
          <a:schemeClr val="accent5">
            <a:hueOff val="-4326688"/>
            <a:satOff val="2309"/>
            <a:lumOff val="-100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專業群科</a:t>
          </a: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>-71</a:t>
          </a: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班</a:t>
          </a: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3200" kern="1200" dirty="0">
              <a:latin typeface="標楷體" pitchFamily="65" charset="-120"/>
              <a:ea typeface="標楷體" pitchFamily="65" charset="-120"/>
            </a:rPr>
          </a:b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>2223</a:t>
          </a: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個名額</a:t>
          </a:r>
        </a:p>
      </dsp:txBody>
      <dsp:txXfrm>
        <a:off x="4852573" y="0"/>
        <a:ext cx="4896544" cy="1998222"/>
      </dsp:txXfrm>
    </dsp:sp>
    <dsp:sp modelId="{E95F4473-6895-42D5-9283-BB264002653F}">
      <dsp:nvSpPr>
        <dsp:cNvPr id="0" name=""/>
        <dsp:cNvSpPr/>
      </dsp:nvSpPr>
      <dsp:spPr>
        <a:xfrm rot="10800000">
          <a:off x="0" y="2664295"/>
          <a:ext cx="4896544" cy="2664295"/>
        </a:xfrm>
        <a:prstGeom prst="round1Rect">
          <a:avLst/>
        </a:prstGeom>
        <a:solidFill>
          <a:schemeClr val="accent5">
            <a:hueOff val="-8653376"/>
            <a:satOff val="4617"/>
            <a:lumOff val="-2013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科學班</a:t>
          </a: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班</a:t>
          </a: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3200" kern="1200" dirty="0">
              <a:latin typeface="標楷體" pitchFamily="65" charset="-120"/>
              <a:ea typeface="標楷體" pitchFamily="65" charset="-120"/>
            </a:rPr>
          </a:br>
          <a:r>
            <a:rPr lang="en-US" altLang="zh-TW" sz="3200" kern="1200" dirty="0">
              <a:latin typeface="標楷體" pitchFamily="65" charset="-120"/>
              <a:ea typeface="標楷體" pitchFamily="65" charset="-120"/>
            </a:rPr>
            <a:t>25</a:t>
          </a:r>
          <a:r>
            <a:rPr lang="zh-TW" altLang="en-US" sz="3200" kern="1200" dirty="0">
              <a:latin typeface="標楷體" pitchFamily="65" charset="-120"/>
              <a:ea typeface="標楷體" pitchFamily="65" charset="-120"/>
            </a:rPr>
            <a:t>個名額</a:t>
          </a:r>
        </a:p>
      </dsp:txBody>
      <dsp:txXfrm rot="10800000">
        <a:off x="0" y="3330369"/>
        <a:ext cx="4896544" cy="1998222"/>
      </dsp:txXfrm>
    </dsp:sp>
    <dsp:sp modelId="{6AB11538-AE62-4BBD-9767-0683C1A64A5B}">
      <dsp:nvSpPr>
        <dsp:cNvPr id="0" name=""/>
        <dsp:cNvSpPr/>
      </dsp:nvSpPr>
      <dsp:spPr>
        <a:xfrm rot="5400000">
          <a:off x="6012668" y="1548171"/>
          <a:ext cx="2664295" cy="4896544"/>
        </a:xfrm>
        <a:prstGeom prst="round1Rect">
          <a:avLst/>
        </a:prstGeom>
        <a:solidFill>
          <a:schemeClr val="accent5">
            <a:hueOff val="-12980063"/>
            <a:satOff val="6926"/>
            <a:lumOff val="-30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體育班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-15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班    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473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800" kern="1200" dirty="0">
              <a:latin typeface="標楷體" pitchFamily="65" charset="-120"/>
              <a:ea typeface="標楷體" pitchFamily="65" charset="-120"/>
            </a:rPr>
          </a:b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藝才美術班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-4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120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800" kern="1200" dirty="0">
              <a:latin typeface="標楷體" pitchFamily="65" charset="-120"/>
              <a:ea typeface="標楷體" pitchFamily="65" charset="-120"/>
            </a:rPr>
          </a:b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藝才音樂班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-3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90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800" kern="1200" dirty="0">
              <a:latin typeface="標楷體" pitchFamily="65" charset="-120"/>
              <a:ea typeface="標楷體" pitchFamily="65" charset="-120"/>
            </a:rPr>
          </a:b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藝才舞蹈班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30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個名額</a:t>
          </a:r>
        </a:p>
      </dsp:txBody>
      <dsp:txXfrm rot="-5400000">
        <a:off x="4896544" y="3330369"/>
        <a:ext cx="4896544" cy="1998222"/>
      </dsp:txXfrm>
    </dsp:sp>
    <dsp:sp modelId="{7595E15C-553B-471B-9ADC-ED155AB191E3}">
      <dsp:nvSpPr>
        <dsp:cNvPr id="0" name=""/>
        <dsp:cNvSpPr/>
      </dsp:nvSpPr>
      <dsp:spPr>
        <a:xfrm>
          <a:off x="3208396" y="1998221"/>
          <a:ext cx="3376294" cy="1332147"/>
        </a:xfrm>
        <a:prstGeom prst="round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kern="1200" dirty="0">
              <a:latin typeface="標楷體" pitchFamily="65" charset="-120"/>
              <a:ea typeface="標楷體" pitchFamily="65" charset="-120"/>
            </a:rPr>
            <a:t>110</a:t>
          </a:r>
          <a:r>
            <a:rPr lang="zh-TW" altLang="en-US" sz="2800" kern="1200" dirty="0">
              <a:latin typeface="標楷體" pitchFamily="65" charset="-120"/>
              <a:ea typeface="標楷體" pitchFamily="65" charset="-120"/>
            </a:rPr>
            <a:t>學年度桃連區特色招生甄選</a:t>
          </a:r>
        </a:p>
      </dsp:txBody>
      <dsp:txXfrm>
        <a:off x="3273426" y="2063251"/>
        <a:ext cx="3246234" cy="12020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539567-1F23-4E76-A758-5A862BB9EFFC}">
      <dsp:nvSpPr>
        <dsp:cNvPr id="0" name=""/>
        <dsp:cNvSpPr/>
      </dsp:nvSpPr>
      <dsp:spPr>
        <a:xfrm>
          <a:off x="2292934" y="0"/>
          <a:ext cx="1534272" cy="1736990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u="sng" kern="1200" dirty="0">
              <a:solidFill>
                <a:schemeClr val="tx1"/>
              </a:solidFill>
            </a:rPr>
            <a:t>採計</a:t>
          </a:r>
          <a:r>
            <a:rPr lang="en-US" altLang="zh-TW" sz="2000" b="1" u="sng" kern="1200" dirty="0">
              <a:solidFill>
                <a:schemeClr val="tx1"/>
              </a:solidFill>
            </a:rPr>
            <a:t>32</a:t>
          </a:r>
          <a:r>
            <a:rPr lang="zh-TW" altLang="en-US" sz="2000" b="1" u="sng" kern="1200" dirty="0">
              <a:solidFill>
                <a:schemeClr val="tx1"/>
              </a:solidFill>
            </a:rPr>
            <a:t>分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>
              <a:solidFill>
                <a:schemeClr val="tx1"/>
              </a:solidFill>
            </a:rPr>
            <a:t>總分</a:t>
          </a:r>
          <a:r>
            <a:rPr lang="en-US" altLang="zh-TW" sz="2000" kern="1200" dirty="0">
              <a:solidFill>
                <a:schemeClr val="tx1"/>
              </a:solidFill>
            </a:rPr>
            <a:t>32</a:t>
          </a:r>
          <a:r>
            <a:rPr lang="zh-TW" altLang="en-US" sz="2000" kern="1200" dirty="0">
              <a:solidFill>
                <a:schemeClr val="tx1"/>
              </a:solidFill>
            </a:rPr>
            <a:t>分</a:t>
          </a:r>
        </a:p>
      </dsp:txBody>
      <dsp:txXfrm>
        <a:off x="2292934" y="217124"/>
        <a:ext cx="958920" cy="1302742"/>
      </dsp:txXfrm>
    </dsp:sp>
    <dsp:sp modelId="{50818BBC-F477-4D9E-837A-21259D15C457}">
      <dsp:nvSpPr>
        <dsp:cNvPr id="0" name=""/>
        <dsp:cNvSpPr/>
      </dsp:nvSpPr>
      <dsp:spPr>
        <a:xfrm>
          <a:off x="997" y="0"/>
          <a:ext cx="2291937" cy="1736990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適性輔導</a:t>
          </a:r>
        </a:p>
      </dsp:txBody>
      <dsp:txXfrm>
        <a:off x="85790" y="84793"/>
        <a:ext cx="2122351" cy="1567404"/>
      </dsp:txXfrm>
    </dsp:sp>
    <dsp:sp modelId="{B9BF2826-A93F-484E-809F-0952285A6A23}">
      <dsp:nvSpPr>
        <dsp:cNvPr id="0" name=""/>
        <dsp:cNvSpPr/>
      </dsp:nvSpPr>
      <dsp:spPr>
        <a:xfrm>
          <a:off x="2285215" y="1910689"/>
          <a:ext cx="1542135" cy="1736990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rgbClr val="0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b="1" u="sng" kern="1200" dirty="0">
              <a:solidFill>
                <a:schemeClr val="tx1"/>
              </a:solidFill>
            </a:rPr>
            <a:t>採計</a:t>
          </a:r>
          <a:r>
            <a:rPr lang="en-US" altLang="zh-TW" sz="2000" b="1" u="sng" kern="1200" dirty="0">
              <a:solidFill>
                <a:schemeClr val="tx1"/>
              </a:solidFill>
            </a:rPr>
            <a:t>35</a:t>
          </a:r>
          <a:r>
            <a:rPr lang="zh-TW" altLang="en-US" sz="2000" b="1" u="sng" kern="1200" dirty="0">
              <a:solidFill>
                <a:schemeClr val="tx1"/>
              </a:solidFill>
            </a:rPr>
            <a:t>分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000" kern="1200" dirty="0">
              <a:solidFill>
                <a:schemeClr val="tx1"/>
              </a:solidFill>
            </a:rPr>
            <a:t>總分</a:t>
          </a:r>
          <a:r>
            <a:rPr lang="en-US" altLang="zh-TW" sz="2000" kern="1200" dirty="0">
              <a:solidFill>
                <a:schemeClr val="tx1"/>
              </a:solidFill>
            </a:rPr>
            <a:t>42</a:t>
          </a:r>
          <a:r>
            <a:rPr lang="zh-TW" altLang="en-US" sz="2000" kern="1200" dirty="0">
              <a:solidFill>
                <a:schemeClr val="tx1"/>
              </a:solidFill>
            </a:rPr>
            <a:t>分</a:t>
          </a:r>
        </a:p>
      </dsp:txBody>
      <dsp:txXfrm>
        <a:off x="2285215" y="2127813"/>
        <a:ext cx="963834" cy="1302742"/>
      </dsp:txXfrm>
    </dsp:sp>
    <dsp:sp modelId="{09D89B46-01BD-4CE7-8FF2-34FB9ACC1234}">
      <dsp:nvSpPr>
        <dsp:cNvPr id="0" name=""/>
        <dsp:cNvSpPr/>
      </dsp:nvSpPr>
      <dsp:spPr>
        <a:xfrm>
          <a:off x="453" y="1957171"/>
          <a:ext cx="2284361" cy="1736990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多元學習</a:t>
          </a:r>
        </a:p>
      </dsp:txBody>
      <dsp:txXfrm>
        <a:off x="85246" y="2041964"/>
        <a:ext cx="2114775" cy="1567404"/>
      </dsp:txXfrm>
    </dsp:sp>
    <dsp:sp modelId="{413D0A37-9639-43F8-AAA7-6563C960F0FF}">
      <dsp:nvSpPr>
        <dsp:cNvPr id="0" name=""/>
        <dsp:cNvSpPr/>
      </dsp:nvSpPr>
      <dsp:spPr>
        <a:xfrm>
          <a:off x="2185501" y="3821378"/>
          <a:ext cx="1541149" cy="1736990"/>
        </a:xfrm>
        <a:prstGeom prst="rightArrow">
          <a:avLst>
            <a:gd name="adj1" fmla="val 75000"/>
            <a:gd name="adj2" fmla="val 50000"/>
          </a:avLst>
        </a:prstGeom>
        <a:solidFill>
          <a:srgbClr val="B1FFFF">
            <a:alpha val="90000"/>
          </a:srgbClr>
        </a:solidFill>
        <a:ln w="25400" cap="flat" cmpd="sng" algn="ctr">
          <a:solidFill>
            <a:srgbClr val="000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600" tIns="15240" rIns="0" bIns="15240" numCol="1" spcCol="1270" anchor="ctr" anchorCtr="0">
          <a:noAutofit/>
        </a:bodyPr>
        <a:lstStyle/>
        <a:p>
          <a:pPr marL="2520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2400" kern="1200" dirty="0">
              <a:solidFill>
                <a:schemeClr val="tx1"/>
              </a:solidFill>
              <a:latin typeface="+mn-lt"/>
            </a:rPr>
            <a:t>33</a:t>
          </a:r>
          <a:r>
            <a:rPr lang="zh-TW" altLang="en-US" sz="2400" kern="1200" dirty="0">
              <a:solidFill>
                <a:schemeClr val="tx1"/>
              </a:solidFill>
              <a:latin typeface="+mn-lt"/>
            </a:rPr>
            <a:t>分</a:t>
          </a:r>
        </a:p>
      </dsp:txBody>
      <dsp:txXfrm>
        <a:off x="2185501" y="4038502"/>
        <a:ext cx="963218" cy="1302742"/>
      </dsp:txXfrm>
    </dsp:sp>
    <dsp:sp modelId="{BDD9785E-5988-4D9A-BEBF-25DE815D2930}">
      <dsp:nvSpPr>
        <dsp:cNvPr id="0" name=""/>
        <dsp:cNvSpPr/>
      </dsp:nvSpPr>
      <dsp:spPr>
        <a:xfrm>
          <a:off x="19506" y="3821378"/>
          <a:ext cx="2281592" cy="1736990"/>
        </a:xfrm>
        <a:prstGeom prst="roundRect">
          <a:avLst/>
        </a:prstGeom>
        <a:solidFill>
          <a:srgbClr val="00009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教育會考</a:t>
          </a:r>
        </a:p>
      </dsp:txBody>
      <dsp:txXfrm>
        <a:off x="104299" y="3906171"/>
        <a:ext cx="2112006" cy="156740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B773A-443A-F24F-A937-5A59AE6AA9D4}">
      <dsp:nvSpPr>
        <dsp:cNvPr id="0" name=""/>
        <dsp:cNvSpPr/>
      </dsp:nvSpPr>
      <dsp:spPr>
        <a:xfrm>
          <a:off x="0" y="0"/>
          <a:ext cx="8983663" cy="5530199"/>
        </a:xfrm>
        <a:prstGeom prst="rightArrow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/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3907" name="Rectangle 3">
            <a:extLst/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algn="r"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r>
              <a:rPr lang="en-US" altLang="zh-TW"/>
              <a:t>20130522</a:t>
            </a:r>
            <a:r>
              <a:rPr lang="zh-TW" altLang="en-US"/>
              <a:t>會議資料</a:t>
            </a:r>
            <a:endParaRPr lang="en-US" altLang="zh-TW"/>
          </a:p>
        </p:txBody>
      </p:sp>
      <p:sp>
        <p:nvSpPr>
          <p:cNvPr id="123908" name="Rectangle 4">
            <a:extLst/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3909" name="Rectangle 5">
            <a:extLst/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9690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algn="r" defTabSz="879475">
              <a:defRPr sz="1200">
                <a:latin typeface="Arial" pitchFamily="34" charset="0"/>
              </a:defRPr>
            </a:lvl1pPr>
          </a:lstStyle>
          <a:p>
            <a:fld id="{5751B700-6D00-4555-85D8-F6046E46085E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060376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/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6739" name="Rectangle 3">
            <a:extLst/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algn="r"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C9730AAF-7B1A-4047-8AF2-47A5B93FFEF1}" type="datetimeFigureOut">
              <a:rPr lang="zh-TW" altLang="en-US"/>
              <a:pPr>
                <a:defRPr/>
              </a:pPr>
              <a:t>2022/10/5</a:t>
            </a:fld>
            <a:endParaRPr lang="en-US" altLang="zh-TW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41" name="Rectangle 5">
            <a:extLst/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4875"/>
            <a:ext cx="54419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16742" name="Rectangle 6">
            <a:extLst/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defTabSz="880682" eaLnBrk="0" hangingPunct="0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6743" name="Rectangle 7">
            <a:extLst/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algn="r" defTabSz="879475">
              <a:defRPr sz="1200">
                <a:latin typeface="Arial" pitchFamily="34" charset="0"/>
              </a:defRPr>
            </a:lvl1pPr>
          </a:lstStyle>
          <a:p>
            <a:fld id="{E73A443C-5C70-497E-AA06-012DFBD0CD1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50052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319" tIns="44159" rIns="88319" bIns="44159"/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1807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319" tIns="44159" rIns="88319" bIns="44159"/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059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87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5546" tIns="95546" rIns="95546" bIns="95546" anchor="ctr"/>
          <a:lstStyle/>
          <a:p>
            <a:pPr>
              <a:spcBef>
                <a:spcPct val="0"/>
              </a:spcBef>
            </a:pPr>
            <a:endParaRPr lang="zh-TW" altLang="en-US" sz="1100"/>
          </a:p>
        </p:txBody>
      </p:sp>
      <p:sp>
        <p:nvSpPr>
          <p:cNvPr id="10243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100073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87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5546" tIns="95546" rIns="95546" bIns="95546" anchor="ctr"/>
          <a:lstStyle/>
          <a:p>
            <a:pPr>
              <a:spcBef>
                <a:spcPct val="0"/>
              </a:spcBef>
            </a:pPr>
            <a:endParaRPr lang="zh-TW" altLang="en-US" sz="1100"/>
          </a:p>
        </p:txBody>
      </p:sp>
      <p:sp>
        <p:nvSpPr>
          <p:cNvPr id="10243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061757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87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5546" tIns="95546" rIns="95546" bIns="95546" anchor="ctr"/>
          <a:lstStyle/>
          <a:p>
            <a:pPr>
              <a:spcBef>
                <a:spcPct val="0"/>
              </a:spcBef>
            </a:pPr>
            <a:endParaRPr lang="zh-TW" altLang="en-US" sz="1100" dirty="0"/>
          </a:p>
        </p:txBody>
      </p:sp>
      <p:sp>
        <p:nvSpPr>
          <p:cNvPr id="10243" name="Shape 88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3771140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1363"/>
            <a:ext cx="6621463" cy="3725862"/>
          </a:xfrm>
          <a:ln/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3862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1363"/>
            <a:ext cx="6621463" cy="3725862"/>
          </a:xfrm>
          <a:ln/>
        </p:spPr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6925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2457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2458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6DA0FA14-5320-4F7A-8A74-CCEDCA5E6E46}" type="slidenum">
              <a:rPr lang="zh-TW" altLang="en-US" sz="1200">
                <a:latin typeface="Arial" pitchFamily="34" charset="0"/>
              </a:rPr>
              <a:pPr algn="r" defTabSz="912813"/>
              <a:t>10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434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26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26628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117BB977-6948-4E47-9EF3-B424D203A7A2}" type="slidenum">
              <a:rPr lang="zh-TW" altLang="en-US" sz="1200">
                <a:latin typeface="Arial" pitchFamily="34" charset="0"/>
              </a:rPr>
              <a:pPr algn="r" defTabSz="912813"/>
              <a:t>17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795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286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28676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FD17D719-0DBC-45C6-9B25-46D6A1DD9FCF}" type="slidenum">
              <a:rPr lang="zh-TW" altLang="en-US" sz="1200">
                <a:latin typeface="Arial" pitchFamily="34" charset="0"/>
              </a:rPr>
              <a:pPr algn="r" defTabSz="912813"/>
              <a:t>18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112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3825" y="509588"/>
            <a:ext cx="4532313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4" name="備忘稿版面配置區 2"/>
          <p:cNvSpPr>
            <a:spLocks noGrp="1"/>
          </p:cNvSpPr>
          <p:nvPr>
            <p:ph type="body" idx="1"/>
          </p:nvPr>
        </p:nvSpPr>
        <p:spPr bwMode="auto">
          <a:xfrm>
            <a:off x="982663" y="3228975"/>
            <a:ext cx="7891462" cy="3059113"/>
          </a:xfrm>
          <a:noFill/>
        </p:spPr>
        <p:txBody>
          <a:bodyPr wrap="square" lIns="94751" tIns="47376" rIns="94751" bIns="47376" numCol="1" anchor="t" anchorCtr="0" compatLnSpc="1">
            <a:prstTxWarp prst="textNoShape">
              <a:avLst/>
            </a:prstTxWarp>
          </a:bodyPr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105475" name="投影片編號版面配置區 3"/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751" tIns="47376" rIns="94751" bIns="47376" anchor="b"/>
          <a:lstStyle/>
          <a:p>
            <a:pPr algn="r" defTabSz="912813" eaLnBrk="0" hangingPunct="0"/>
            <a:fld id="{9D2968D5-B14B-4375-98A9-0CE34B13824A}" type="slidenum">
              <a:rPr lang="zh-TW" altLang="en-US" sz="1200"/>
              <a:pPr algn="r" defTabSz="912813" eaLnBrk="0" hangingPunct="0"/>
              <a:t>19</a:t>
            </a:fld>
            <a:endParaRPr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3602391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1363"/>
            <a:ext cx="6621463" cy="3725862"/>
          </a:xfrm>
          <a:ln/>
        </p:spPr>
      </p:sp>
      <p:sp>
        <p:nvSpPr>
          <p:cNvPr id="30723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3072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9B578F30-3DA6-4D12-801A-450160911C63}" type="slidenum">
              <a:rPr lang="zh-TW" altLang="en-US" sz="1200">
                <a:latin typeface="Arial" pitchFamily="34" charset="0"/>
              </a:rPr>
              <a:pPr algn="r" defTabSz="912813"/>
              <a:t>20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47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1363"/>
            <a:ext cx="6621463" cy="3725862"/>
          </a:xfrm>
          <a:ln/>
        </p:spPr>
      </p:sp>
      <p:sp>
        <p:nvSpPr>
          <p:cNvPr id="32771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4875"/>
            <a:ext cx="5441950" cy="4468813"/>
          </a:xfrm>
          <a:noFill/>
          <a:ln/>
        </p:spPr>
        <p:txBody>
          <a:bodyPr/>
          <a:lstStyle/>
          <a:p>
            <a:r>
              <a:rPr lang="zh-TW" altLang="en-US"/>
              <a:t>引導家長若孩子的性向、興趣明確，可多給予支持與協助。若不明確，可配合學校課程與活動，多跟孩子討論或多給予試探的機會。</a:t>
            </a:r>
          </a:p>
        </p:txBody>
      </p:sp>
      <p:sp>
        <p:nvSpPr>
          <p:cNvPr id="3277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62D396ED-FD39-4573-9CE0-15843B641005}" type="slidenum">
              <a:rPr lang="zh-TW" altLang="en-US" sz="1200">
                <a:latin typeface="Arial" pitchFamily="34" charset="0"/>
              </a:rPr>
              <a:pPr algn="r" defTabSz="912813"/>
              <a:t>25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68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3686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3686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7CD40F-6B2F-4F70-AE9D-A45F9693BA09}" type="slidenum">
              <a:rPr lang="zh-TW" altLang="en-US"/>
              <a:pPr/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932751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3993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>
                <a:latin typeface="Arial" pitchFamily="34" charset="0"/>
              </a:rPr>
              <a:t>如果八、九年級的家長尚未看過這本手冊，可詢問導師或學校輔導處。</a:t>
            </a:r>
          </a:p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3994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 eaLnBrk="1" hangingPunct="1"/>
            <a:fld id="{305BFFDD-810B-4A47-9CEF-CDF0816B7C1C}" type="slidenum">
              <a:rPr lang="zh-TW" altLang="en-US" sz="1200">
                <a:latin typeface="Arial" pitchFamily="34" charset="0"/>
              </a:rPr>
              <a:pPr algn="r" defTabSz="912813" eaLnBrk="1" hangingPunct="1"/>
              <a:t>28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4891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1" hangingPunct="1"/>
            <a:fld id="{6E311AA4-33BD-4A6E-AB82-2A40DEE22530}" type="slidenum">
              <a:rPr lang="zh-TW" altLang="en-US"/>
              <a:pPr eaLnBrk="1" hangingPunct="1"/>
              <a:t>29</a:t>
            </a:fld>
            <a:endParaRPr lang="en-US" altLang="zh-TW"/>
          </a:p>
        </p:txBody>
      </p:sp>
      <p:sp>
        <p:nvSpPr>
          <p:cNvPr id="41987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6A38B06E-0BDE-4B8A-9CC5-60B9E3AE4E46}" type="slidenum">
              <a:rPr kumimoji="0" lang="zh-TW" altLang="en-US" sz="1200"/>
              <a:pPr defTabSz="912813" eaLnBrk="1" hangingPunct="1"/>
              <a:t>29</a:t>
            </a:fld>
            <a:endParaRPr kumimoji="0" lang="en-US" altLang="zh-TW" sz="1200"/>
          </a:p>
        </p:txBody>
      </p:sp>
      <p:sp>
        <p:nvSpPr>
          <p:cNvPr id="4198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4538"/>
            <a:ext cx="6619875" cy="3724275"/>
          </a:xfrm>
          <a:ln/>
        </p:spPr>
      </p:sp>
      <p:sp>
        <p:nvSpPr>
          <p:cNvPr id="4198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41990" name="投影片編號版面配置區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B903C1A3-046C-4904-AA9C-9FE325744509}" type="slidenum">
              <a:rPr kumimoji="0" lang="zh-TW" altLang="en-US" sz="1200"/>
              <a:pPr defTabSz="912813" eaLnBrk="1" hangingPunct="1"/>
              <a:t>29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3156878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eaLnBrk="1" hangingPunct="1"/>
            <a:fld id="{39834E19-B215-418B-9545-078705126248}" type="slidenum">
              <a:rPr lang="zh-TW" altLang="en-US"/>
              <a:pPr eaLnBrk="1" hangingPunct="1"/>
              <a:t>30</a:t>
            </a:fld>
            <a:endParaRPr lang="en-US" altLang="zh-TW"/>
          </a:p>
        </p:txBody>
      </p:sp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CDE7AB27-ECA1-4C89-9DD9-93B4246EF7F6}" type="slidenum">
              <a:rPr kumimoji="0" lang="zh-TW" altLang="en-US" sz="1200"/>
              <a:pPr defTabSz="912813" eaLnBrk="1" hangingPunct="1"/>
              <a:t>30</a:t>
            </a:fld>
            <a:endParaRPr kumimoji="0" lang="en-US" altLang="zh-TW" sz="1200"/>
          </a:p>
        </p:txBody>
      </p:sp>
      <p:sp>
        <p:nvSpPr>
          <p:cNvPr id="4403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8900" y="744538"/>
            <a:ext cx="6619875" cy="3724275"/>
          </a:xfrm>
          <a:ln/>
        </p:spPr>
      </p:sp>
      <p:sp>
        <p:nvSpPr>
          <p:cNvPr id="4403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44038" name="投影片編號版面配置區 3"/>
          <p:cNvSpPr txBox="1">
            <a:spLocks noGrp="1"/>
          </p:cNvSpPr>
          <p:nvPr/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defTabSz="912813" eaLnBrk="1" hangingPunct="1"/>
            <a:fld id="{80A6ED9F-5665-4312-9E39-F6D8AC2B9BCF}" type="slidenum">
              <a:rPr kumimoji="0" lang="zh-TW" altLang="en-US" sz="1200"/>
              <a:pPr defTabSz="912813" eaLnBrk="1" hangingPunct="1"/>
              <a:t>30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14884121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4608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引導家長從孩子各項的測驗結果，讓孩子比較自己在哪些部份的優勢能力比較好。（不只是和別人比較）</a:t>
            </a:r>
          </a:p>
        </p:txBody>
      </p:sp>
      <p:sp>
        <p:nvSpPr>
          <p:cNvPr id="4608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C281BA09-F2C6-431C-9D49-8E27F351DA82}" type="slidenum">
              <a:rPr lang="zh-TW" altLang="en-US" sz="1200">
                <a:latin typeface="Arial" pitchFamily="34" charset="0"/>
              </a:rPr>
              <a:pPr algn="r" defTabSz="912813"/>
              <a:t>31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9376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522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/>
              <a:t>提醒家長各校使用的測驗不一樣，這只是其中一個測驗。家長可透過輔導處瞭解孩子所做的性向測驗內容。</a:t>
            </a:r>
          </a:p>
        </p:txBody>
      </p:sp>
      <p:sp>
        <p:nvSpPr>
          <p:cNvPr id="522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25DFD1-1636-48CA-95ED-18BCA6E17F70}" type="slidenum">
              <a:rPr lang="zh-TW" altLang="en-US"/>
              <a:pPr/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975179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投影片圖像版面配置區 1">
            <a:extLst>
              <a:ext uri="{FF2B5EF4-FFF2-40B4-BE49-F238E27FC236}">
                <a16:creationId xmlns="" xmlns:a16="http://schemas.microsoft.com/office/drawing/2014/main" id="{06569FB4-B225-427C-8D71-2A7C8734A5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備忘稿版面配置區 2">
            <a:extLst>
              <a:ext uri="{FF2B5EF4-FFF2-40B4-BE49-F238E27FC236}">
                <a16:creationId xmlns="" xmlns:a16="http://schemas.microsoft.com/office/drawing/2014/main" id="{3705B820-08D3-4B0B-9BAD-6C96F32CAF4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62820" name="投影片編號版面配置區 3">
            <a:extLst>
              <a:ext uri="{FF2B5EF4-FFF2-40B4-BE49-F238E27FC236}">
                <a16:creationId xmlns="" xmlns:a16="http://schemas.microsoft.com/office/drawing/2014/main" id="{A2AF7117-BB74-4BF4-83F2-E36E8F68751F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B91D6A12-51C9-4236-8487-A4F0C2A9CC0B}" type="slidenum">
              <a:rPr kumimoji="0" lang="zh-TW" altLang="en-US" sz="1200">
                <a:latin typeface="Calibri" panose="020F0502020204030204" pitchFamily="34" charset="0"/>
              </a:rPr>
              <a:pPr algn="r"/>
              <a:t>33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0453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4813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 dirty="0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 dirty="0"/>
              <a:t>1.</a:t>
            </a:r>
            <a:r>
              <a:rPr lang="zh-TW" altLang="en-US" dirty="0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 dirty="0"/>
              <a:t>2.</a:t>
            </a:r>
            <a:r>
              <a:rPr lang="zh-TW" altLang="en-US" dirty="0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 dirty="0"/>
              <a:t>3.</a:t>
            </a:r>
            <a:r>
              <a:rPr lang="zh-TW" altLang="en-US" dirty="0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 dirty="0"/>
          </a:p>
        </p:txBody>
      </p:sp>
      <p:sp>
        <p:nvSpPr>
          <p:cNvPr id="4813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C973E4E8-FEE0-4D61-BB5B-857114A05AE5}" type="slidenum">
              <a:rPr kumimoji="0" lang="zh-TW" altLang="en-US" sz="1200"/>
              <a:pPr algn="r" eaLnBrk="1" hangingPunct="1"/>
              <a:t>34</a:t>
            </a:fld>
            <a:endParaRPr kumimoji="0"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910940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5017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018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/>
            <a:fld id="{22F72B90-BBE0-4F99-884D-D61B27146D4F}" type="slidenum">
              <a:rPr lang="zh-TW" altLang="en-US" sz="1200">
                <a:latin typeface="Arial" pitchFamily="34" charset="0"/>
              </a:rPr>
              <a:pPr algn="r" defTabSz="912813"/>
              <a:t>35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2324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54275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4276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AEC5A0-B129-4D53-9E7D-0CF122C1A009}" type="slidenum">
              <a:rPr lang="zh-TW" altLang="en-US"/>
              <a:pPr/>
              <a:t>36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946354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5632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zh-TW" altLang="en-US" dirty="0"/>
              <a:t>提醒家長各校使用的測驗不一樣，這只是其中一個測驗。家長可透過輔導處瞭解孩子所做的興趣測驗內容。</a:t>
            </a:r>
          </a:p>
        </p:txBody>
      </p:sp>
      <p:sp>
        <p:nvSpPr>
          <p:cNvPr id="56324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76BD89-4334-4967-8845-0D4128258A4A}" type="slidenum">
              <a:rPr lang="zh-TW" altLang="en-US"/>
              <a:pPr/>
              <a:t>37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79994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5837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5837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D737E3AE-AB21-4229-84DF-08607C4D43EF}" type="slidenum">
              <a:rPr kumimoji="0" lang="zh-TW" altLang="en-US" sz="1200"/>
              <a:pPr algn="r" eaLnBrk="1" hangingPunct="1"/>
              <a:t>38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40859785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0419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042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525C97DD-BF9D-4E7E-A3F9-ECEE92DD167A}" type="slidenum">
              <a:rPr kumimoji="0" lang="zh-TW" altLang="en-US" sz="1200"/>
              <a:pPr algn="r" eaLnBrk="1" hangingPunct="1"/>
              <a:t>39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15205102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2467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2468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1FA734F4-5D9B-4A43-A3DF-CF20EF516EE7}" type="slidenum">
              <a:rPr kumimoji="0" lang="zh-TW" altLang="en-US" sz="1200"/>
              <a:pPr algn="r" eaLnBrk="1" hangingPunct="1"/>
              <a:t>40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23254308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4515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</p:txBody>
      </p:sp>
      <p:sp>
        <p:nvSpPr>
          <p:cNvPr id="64516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8C1C0325-DD73-4440-8982-768594360882}" type="slidenum">
              <a:rPr kumimoji="0" lang="zh-TW" altLang="en-US" sz="1200"/>
              <a:pPr algn="r" eaLnBrk="1" hangingPunct="1"/>
              <a:t>41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21926817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6563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6656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3E2A2736-CC4C-4BB7-B7DA-B5537B149F30}" type="slidenum">
              <a:rPr kumimoji="0" lang="zh-TW" altLang="en-US" sz="1200"/>
              <a:pPr algn="r" eaLnBrk="1" hangingPunct="1"/>
              <a:t>42</a:t>
            </a:fld>
            <a:endParaRPr kumimoji="0"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35869044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6861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6861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E99B5E3C-F384-4F66-80A6-5997CB3EF480}" type="slidenum">
              <a:rPr kumimoji="0" lang="zh-TW" altLang="en-US" sz="1200"/>
              <a:pPr algn="r" eaLnBrk="1" hangingPunct="1"/>
              <a:t>43</a:t>
            </a:fld>
            <a:endParaRPr kumimoji="0"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8013568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70659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7066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64A48FF1-BA2B-48E5-B6AB-91D8A6A73DAE}" type="slidenum">
              <a:rPr kumimoji="0" lang="zh-TW" altLang="en-US" sz="1200"/>
              <a:pPr algn="r" eaLnBrk="1" hangingPunct="1"/>
              <a:t>44</a:t>
            </a:fld>
            <a:endParaRPr kumimoji="0"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41951987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7270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7270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606248-1EF1-4611-9E7E-BF26CABB6A66}" type="slidenum">
              <a:rPr lang="zh-TW" altLang="en-US"/>
              <a:pPr/>
              <a:t>45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6620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74755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74756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20608435-62CE-4773-B52B-38A30636E8FA}" type="slidenum">
              <a:rPr kumimoji="0" lang="zh-TW" altLang="en-US" sz="1200"/>
              <a:pPr algn="r" eaLnBrk="1" hangingPunct="1"/>
              <a:t>46</a:t>
            </a:fld>
            <a:endParaRPr kumimoji="0"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7769987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92163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晤談方向：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1.</a:t>
            </a:r>
            <a:r>
              <a:rPr lang="zh-TW" altLang="en-US"/>
              <a:t>探問選擇外語、資訊兩群科原因（了解選填邏輯）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2.</a:t>
            </a:r>
            <a:r>
              <a:rPr lang="zh-TW" altLang="en-US"/>
              <a:t>澄清對建築、設計群科的了解與房仲業者的關係。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/>
              <a:t>3.</a:t>
            </a:r>
            <a:r>
              <a:rPr lang="zh-TW" altLang="en-US"/>
              <a:t>告知設計科所需能力的需求</a:t>
            </a:r>
          </a:p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9216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04A69952-C670-4D03-B369-3A64C3664B12}" type="slidenum">
              <a:rPr kumimoji="0" lang="zh-TW" altLang="en-US" sz="1200"/>
              <a:pPr algn="r" eaLnBrk="1" hangingPunct="1"/>
              <a:t>63</a:t>
            </a:fld>
            <a:endParaRPr kumimoji="0" lang="zh-TW" altLang="en-US" sz="1200"/>
          </a:p>
        </p:txBody>
      </p:sp>
    </p:spTree>
    <p:extLst>
      <p:ext uri="{BB962C8B-B14F-4D97-AF65-F5344CB8AC3E}">
        <p14:creationId xmlns:p14="http://schemas.microsoft.com/office/powerpoint/2010/main" val="4335239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98307" name="Rectangle 3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57189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圖像版面配置區 1">
            <a:extLst>
              <a:ext uri="{FF2B5EF4-FFF2-40B4-BE49-F238E27FC236}">
                <a16:creationId xmlns="" xmlns:a16="http://schemas.microsoft.com/office/drawing/2014/main" id="{E53FF3A0-DC5A-4F5A-873A-A2DCE9F498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備忘稿版面配置區 2">
            <a:extLst>
              <a:ext uri="{FF2B5EF4-FFF2-40B4-BE49-F238E27FC236}">
                <a16:creationId xmlns="" xmlns:a16="http://schemas.microsoft.com/office/drawing/2014/main" id="{28E85687-79D6-41D0-96AE-71420DB9B2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5364" name="投影片編號版面配置區 3">
            <a:extLst>
              <a:ext uri="{FF2B5EF4-FFF2-40B4-BE49-F238E27FC236}">
                <a16:creationId xmlns="" xmlns:a16="http://schemas.microsoft.com/office/drawing/2014/main" id="{05651F6A-0207-4309-8691-0E9BDAFF8540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51D5D18E-998A-4332-93D6-587A8A147A02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90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4588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投影片編號版面配置區 6">
            <a:extLst>
              <a:ext uri="{FF2B5EF4-FFF2-40B4-BE49-F238E27FC236}">
                <a16:creationId xmlns="" xmlns:a16="http://schemas.microsoft.com/office/drawing/2014/main" id="{6491B4DC-1C75-4BFB-B0B0-9140A07D60C9}"/>
              </a:ext>
            </a:extLst>
          </p:cNvPr>
          <p:cNvSpPr txBox="1">
            <a:spLocks noGrp="1"/>
          </p:cNvSpPr>
          <p:nvPr/>
        </p:nvSpPr>
        <p:spPr bwMode="auto">
          <a:xfrm>
            <a:off x="5584825" y="6456363"/>
            <a:ext cx="42703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21" tIns="45661" rIns="91321" bIns="45661"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C40A0FFB-E406-4A4E-9252-67A16120C2C4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91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  <p:sp>
        <p:nvSpPr>
          <p:cNvPr id="17411" name="投影片圖像版面配置區 1">
            <a:extLst>
              <a:ext uri="{FF2B5EF4-FFF2-40B4-BE49-F238E27FC236}">
                <a16:creationId xmlns="" xmlns:a16="http://schemas.microsoft.com/office/drawing/2014/main" id="{75DC4AD9-9B3D-4071-BF22-0C7BE05C3E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2" name="備忘稿版面配置區 2">
            <a:extLst>
              <a:ext uri="{FF2B5EF4-FFF2-40B4-BE49-F238E27FC236}">
                <a16:creationId xmlns="" xmlns:a16="http://schemas.microsoft.com/office/drawing/2014/main" id="{C3067E39-C0DE-44CC-9B5E-65312EBA0AD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anose="020B0604020202020204" pitchFamily="34" charset="0"/>
            </a:endParaRPr>
          </a:p>
        </p:txBody>
      </p:sp>
      <p:sp>
        <p:nvSpPr>
          <p:cNvPr id="17413" name="投影片編號版面配置區 3">
            <a:extLst>
              <a:ext uri="{FF2B5EF4-FFF2-40B4-BE49-F238E27FC236}">
                <a16:creationId xmlns="" xmlns:a16="http://schemas.microsoft.com/office/drawing/2014/main" id="{FC2F8905-3747-42E5-8865-2A5611E44FA4}"/>
              </a:ext>
            </a:extLst>
          </p:cNvPr>
          <p:cNvSpPr txBox="1">
            <a:spLocks noGrp="1"/>
          </p:cNvSpPr>
          <p:nvPr/>
        </p:nvSpPr>
        <p:spPr bwMode="auto">
          <a:xfrm>
            <a:off x="5584825" y="6456363"/>
            <a:ext cx="42703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21" tIns="45661" rIns="91321" bIns="45661" anchor="b"/>
          <a:lstStyle>
            <a:lvl1pPr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11225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A2EFA974-04BB-4B14-B0A4-01E5A91066D4}" type="slidenum">
              <a:rPr kumimoji="0" lang="en-US" altLang="zh-TW" sz="1200">
                <a:latin typeface="Calibri" panose="020F0502020204030204" pitchFamily="34" charset="0"/>
              </a:rPr>
              <a:pPr algn="r" eaLnBrk="1" hangingPunct="1"/>
              <a:t>91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9288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投影片圖像版面配置區 1">
            <a:extLst>
              <a:ext uri="{FF2B5EF4-FFF2-40B4-BE49-F238E27FC236}">
                <a16:creationId xmlns="" xmlns:a16="http://schemas.microsoft.com/office/drawing/2014/main" id="{E53FF3A0-DC5A-4F5A-873A-A2DCE9F498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備忘稿版面配置區 2">
            <a:extLst>
              <a:ext uri="{FF2B5EF4-FFF2-40B4-BE49-F238E27FC236}">
                <a16:creationId xmlns="" xmlns:a16="http://schemas.microsoft.com/office/drawing/2014/main" id="{28E85687-79D6-41D0-96AE-71420DB9B28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5364" name="投影片編號版面配置區 3">
            <a:extLst>
              <a:ext uri="{FF2B5EF4-FFF2-40B4-BE49-F238E27FC236}">
                <a16:creationId xmlns="" xmlns:a16="http://schemas.microsoft.com/office/drawing/2014/main" id="{05651F6A-0207-4309-8691-0E9BDAFF8540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51D5D18E-998A-4332-93D6-587A8A147A02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92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626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投影片圖像版面配置區 1">
            <a:extLst>
              <a:ext uri="{FF2B5EF4-FFF2-40B4-BE49-F238E27FC236}">
                <a16:creationId xmlns="" xmlns:a16="http://schemas.microsoft.com/office/drawing/2014/main" id="{D96EB435-2956-44EE-9BC5-DCA30BA5A38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2238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備忘稿版面配置區 2">
            <a:extLst>
              <a:ext uri="{FF2B5EF4-FFF2-40B4-BE49-F238E27FC236}">
                <a16:creationId xmlns="" xmlns:a16="http://schemas.microsoft.com/office/drawing/2014/main" id="{281A10B9-BB31-4A81-A12A-9C415FA6BC8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9460" name="投影片編號版面配置區 3">
            <a:extLst>
              <a:ext uri="{FF2B5EF4-FFF2-40B4-BE49-F238E27FC236}">
                <a16:creationId xmlns="" xmlns:a16="http://schemas.microsoft.com/office/drawing/2014/main" id="{3793FAC3-81C1-458F-88DF-503E40EFF680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CD41663F-4038-41D3-9662-D6CF4747A2A2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93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91905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投影片圖像版面配置區 1">
            <a:extLst>
              <a:ext uri="{FF2B5EF4-FFF2-40B4-BE49-F238E27FC236}">
                <a16:creationId xmlns="" xmlns:a16="http://schemas.microsoft.com/office/drawing/2014/main" id="{3327D265-E2C7-476F-9386-C919E77ED2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87313" y="741363"/>
            <a:ext cx="6623050" cy="37258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備忘稿版面配置區 2">
            <a:extLst>
              <a:ext uri="{FF2B5EF4-FFF2-40B4-BE49-F238E27FC236}">
                <a16:creationId xmlns="" xmlns:a16="http://schemas.microsoft.com/office/drawing/2014/main" id="{C89201B0-0579-4B88-AE71-9D2F91F4236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79450" y="4714875"/>
            <a:ext cx="5438775" cy="446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8221" tIns="44111" rIns="88221" bIns="4411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23556" name="投影片編號版面配置區 3">
            <a:extLst>
              <a:ext uri="{FF2B5EF4-FFF2-40B4-BE49-F238E27FC236}">
                <a16:creationId xmlns="" xmlns:a16="http://schemas.microsoft.com/office/drawing/2014/main" id="{D4504E83-1FBE-4300-AEF8-AF15B08C328C}"/>
              </a:ext>
            </a:extLst>
          </p:cNvPr>
          <p:cNvSpPr txBox="1">
            <a:spLocks noGrp="1"/>
          </p:cNvSpPr>
          <p:nvPr/>
        </p:nvSpPr>
        <p:spPr bwMode="auto">
          <a:xfrm>
            <a:off x="3848100" y="9428163"/>
            <a:ext cx="294798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221" tIns="44111" rIns="88221" bIns="44111"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F9FB65D0-1957-4459-ABD7-B0EA4117ECA1}" type="slidenum">
              <a:rPr kumimoji="0" lang="zh-TW" altLang="en-US" sz="1200">
                <a:solidFill>
                  <a:srgbClr val="000000"/>
                </a:solidFill>
              </a:rPr>
              <a:pPr algn="r" eaLnBrk="1" hangingPunct="1"/>
              <a:t>97</a:t>
            </a:fld>
            <a:endParaRPr kumimoji="0" lang="en-US" altLang="zh-TW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1395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投影片編號版面配置區 6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12813" eaLnBrk="1" hangingPunct="1"/>
            <a:fld id="{1834DC59-F89F-467A-87E3-021DE4C009C9}" type="slidenum">
              <a:rPr lang="zh-TW" altLang="en-US" sz="1200">
                <a:latin typeface="Arial" pitchFamily="34" charset="0"/>
              </a:rPr>
              <a:pPr algn="r" defTabSz="912813" eaLnBrk="1" hangingPunct="1"/>
              <a:t>107</a:t>
            </a:fld>
            <a:endParaRPr lang="en-US" altLang="zh-TW" sz="1200">
              <a:latin typeface="Arial" pitchFamily="34" charset="0"/>
            </a:endParaRPr>
          </a:p>
        </p:txBody>
      </p:sp>
      <p:sp>
        <p:nvSpPr>
          <p:cNvPr id="146435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146436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TW" altLang="en-US">
              <a:latin typeface="Arial" pitchFamily="34" charset="0"/>
            </a:endParaRPr>
          </a:p>
        </p:txBody>
      </p:sp>
      <p:sp>
        <p:nvSpPr>
          <p:cNvPr id="146437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3" tIns="45711" rIns="91423" bIns="45711" anchor="b"/>
          <a:lstStyle/>
          <a:p>
            <a:pPr algn="r" defTabSz="911225" eaLnBrk="1" hangingPunct="1"/>
            <a:fld id="{2B1065ED-6C92-4F6E-B054-020D7CD153A9}" type="slidenum">
              <a:rPr lang="en-US" altLang="zh-TW" sz="1200">
                <a:latin typeface="Arial" pitchFamily="34" charset="0"/>
              </a:rPr>
              <a:pPr algn="r" defTabSz="911225" eaLnBrk="1" hangingPunct="1"/>
              <a:t>107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57995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1038" y="4714875"/>
            <a:ext cx="5435600" cy="4467225"/>
          </a:xfrm>
          <a:noFill/>
          <a:ln/>
        </p:spPr>
        <p:txBody>
          <a:bodyPr lIns="91419" tIns="45709" rIns="91419" bIns="45709"/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84329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158723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20000"/>
              </a:spcBef>
            </a:pPr>
            <a:r>
              <a:rPr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個人賽：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全縣：第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區域性（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縣市以上）：第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全國：第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國際性：第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8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/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第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名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20000"/>
              </a:spcBef>
            </a:pPr>
            <a:r>
              <a:rPr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團體賽：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依個人賽積分折半計算。</a:t>
            </a:r>
          </a:p>
          <a:p>
            <a:r>
              <a:rPr lang="zh-TW" altLang="en-US"/>
              <a:t>特優比照第</a:t>
            </a:r>
            <a:r>
              <a:rPr lang="en-US" altLang="zh-TW"/>
              <a:t>1</a:t>
            </a:r>
            <a:r>
              <a:rPr lang="zh-TW" altLang="en-US"/>
              <a:t>名、優等比照第</a:t>
            </a:r>
            <a:r>
              <a:rPr lang="en-US" altLang="zh-TW"/>
              <a:t>2</a:t>
            </a:r>
            <a:r>
              <a:rPr lang="zh-TW" altLang="en-US"/>
              <a:t>名、甲等比照第</a:t>
            </a:r>
            <a:r>
              <a:rPr lang="en-US" altLang="zh-TW"/>
              <a:t>3</a:t>
            </a:r>
            <a:r>
              <a:rPr lang="zh-TW" altLang="en-US"/>
              <a:t>名、乙等比照第</a:t>
            </a:r>
            <a:r>
              <a:rPr lang="en-US" altLang="zh-TW"/>
              <a:t>4</a:t>
            </a:r>
            <a:r>
              <a:rPr lang="zh-TW" altLang="en-US"/>
              <a:t>名。</a:t>
            </a:r>
          </a:p>
        </p:txBody>
      </p:sp>
      <p:sp>
        <p:nvSpPr>
          <p:cNvPr id="158724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46150" eaLnBrk="1" hangingPunct="1"/>
            <a:fld id="{094EB6A5-F5CE-42C2-B342-4CB5B36674C5}" type="slidenum">
              <a:rPr lang="zh-TW" altLang="en-US" sz="1200">
                <a:latin typeface="Arial" pitchFamily="34" charset="0"/>
              </a:rPr>
              <a:pPr algn="r" defTabSz="946150" eaLnBrk="1" hangingPunct="1"/>
              <a:t>120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3043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投影片影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" y="744538"/>
            <a:ext cx="6616700" cy="3722687"/>
          </a:xfrm>
          <a:ln/>
        </p:spPr>
      </p:sp>
      <p:sp>
        <p:nvSpPr>
          <p:cNvPr id="162819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TW" altLang="en-US" sz="1100">
                <a:latin typeface="Arial" pitchFamily="34" charset="0"/>
              </a:rPr>
              <a:t>摺頁資料  金雞蛋</a:t>
            </a:r>
            <a:r>
              <a:rPr lang="en-US" altLang="zh-TW" sz="1100">
                <a:latin typeface="Arial" pitchFamily="34" charset="0"/>
              </a:rPr>
              <a:t>(</a:t>
            </a:r>
            <a:r>
              <a:rPr lang="zh-TW" altLang="en-US" sz="1100">
                <a:latin typeface="Arial" pitchFamily="34" charset="0"/>
              </a:rPr>
              <a:t>精、基、待</a:t>
            </a:r>
          </a:p>
          <a:p>
            <a:pPr eaLnBrk="1" hangingPunct="1">
              <a:spcBef>
                <a:spcPct val="0"/>
              </a:spcBef>
            </a:pPr>
            <a:endParaRPr lang="en-US" altLang="zh-TW" sz="1100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zh-TW" altLang="en-US" sz="1100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會考仍在進行試模擬中，請不要隨補習班起舞</a:t>
            </a:r>
            <a:r>
              <a:rPr lang="en-US" altLang="zh-TW" sz="1100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!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 ◎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會考考國英數自社五科，題目難易適中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-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每科成績僅以精熟、基礎、待加強三級表示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 </a:t>
            </a: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※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無需分分計較（</a:t>
            </a: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80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和</a:t>
            </a: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99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分都是精熟），思考、統整應用重於反覆練習作答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TW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 ※</a:t>
            </a:r>
            <a:r>
              <a:rPr lang="zh-TW" altLang="en-US" b="1">
                <a:solidFill>
                  <a:srgbClr val="000090"/>
                </a:solidFill>
                <a:latin typeface="BiauKai"/>
                <a:ea typeface="BiauKai"/>
                <a:cs typeface="BiauKai"/>
              </a:rPr>
              <a:t>教師的啟發式教學專業更要講究</a:t>
            </a:r>
            <a:endParaRPr lang="en-US" altLang="zh-TW" b="1">
              <a:solidFill>
                <a:srgbClr val="000090"/>
              </a:solidFill>
              <a:latin typeface="BiauKai"/>
              <a:ea typeface="BiauKai"/>
              <a:cs typeface="BiauKai"/>
            </a:endParaRPr>
          </a:p>
          <a:p>
            <a:endParaRPr lang="zh-TW" altLang="en-US"/>
          </a:p>
        </p:txBody>
      </p:sp>
      <p:sp>
        <p:nvSpPr>
          <p:cNvPr id="162820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6" tIns="45708" rIns="91416" bIns="45708" anchor="b"/>
          <a:lstStyle/>
          <a:p>
            <a:pPr algn="r" defTabSz="946150" eaLnBrk="1" hangingPunct="1"/>
            <a:fld id="{11EB6DDB-28E7-4CE6-813B-EB098644F616}" type="slidenum">
              <a:rPr lang="zh-TW" altLang="en-US" sz="1200">
                <a:latin typeface="Arial" pitchFamily="34" charset="0"/>
              </a:rPr>
              <a:pPr algn="r" defTabSz="946150" eaLnBrk="1" hangingPunct="1"/>
              <a:t>123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16172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投影片影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1363"/>
            <a:ext cx="6619875" cy="3724275"/>
          </a:xfrm>
          <a:ln/>
        </p:spPr>
      </p:sp>
      <p:sp>
        <p:nvSpPr>
          <p:cNvPr id="164867" name="備忘稿版面配置區 2"/>
          <p:cNvSpPr>
            <a:spLocks noGrp="1"/>
          </p:cNvSpPr>
          <p:nvPr>
            <p:ph type="body" idx="1"/>
          </p:nvPr>
        </p:nvSpPr>
        <p:spPr>
          <a:xfrm>
            <a:off x="677863" y="4716463"/>
            <a:ext cx="5441950" cy="4467225"/>
          </a:xfrm>
          <a:noFill/>
          <a:ln/>
        </p:spPr>
        <p:txBody>
          <a:bodyPr lIns="95115" tIns="47558" rIns="95115" bIns="47558"/>
          <a:lstStyle/>
          <a:p>
            <a:pPr eaLnBrk="1" hangingPunct="1"/>
            <a:r>
              <a:rPr lang="zh-TW" altLang="en-US">
                <a:latin typeface="Arial" pitchFamily="34" charset="0"/>
              </a:rPr>
              <a:t>摺頁資料</a:t>
            </a:r>
          </a:p>
          <a:p>
            <a:pPr eaLnBrk="1" hangingPunct="1"/>
            <a:endParaRPr lang="zh-TW" altLang="en-US">
              <a:latin typeface="Arial" pitchFamily="34" charset="0"/>
            </a:endParaRPr>
          </a:p>
        </p:txBody>
      </p:sp>
      <p:sp>
        <p:nvSpPr>
          <p:cNvPr id="164868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115" tIns="47558" rIns="95115" bIns="47558" anchor="b"/>
          <a:lstStyle/>
          <a:p>
            <a:pPr algn="r" defTabSz="969963" eaLnBrk="1" hangingPunct="1"/>
            <a:fld id="{8032D4D3-6BF3-4093-AC0E-A7723551DE85}" type="slidenum">
              <a:rPr lang="zh-TW" altLang="en-US" sz="1200"/>
              <a:pPr algn="r" defTabSz="969963" eaLnBrk="1" hangingPunct="1"/>
              <a:t>124</a:t>
            </a:fld>
            <a:endParaRPr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307897310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6700" cy="3722687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3A443C-5C70-497E-AA06-012DFBD0CD12}" type="slidenum">
              <a:rPr lang="zh-TW" altLang="en-US" smtClean="0"/>
              <a:pPr/>
              <a:t>143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1970884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投影片圖像版面配置區 1">
            <a:extLst>
              <a:ext uri="{FF2B5EF4-FFF2-40B4-BE49-F238E27FC236}">
                <a16:creationId xmlns="" xmlns:a16="http://schemas.microsoft.com/office/drawing/2014/main" id="{AA9A3965-1890-48C0-B0C3-93C9253652B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665413" y="509588"/>
            <a:ext cx="4532312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備忘稿版面配置區 2">
            <a:extLst>
              <a:ext uri="{FF2B5EF4-FFF2-40B4-BE49-F238E27FC236}">
                <a16:creationId xmlns="" xmlns:a16="http://schemas.microsoft.com/office/drawing/2014/main" id="{1066DEBA-B742-432E-A21A-4A49244C59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82663" y="3228975"/>
            <a:ext cx="7891462" cy="3059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4751" tIns="47376" rIns="94751" bIns="47376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50536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191491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221" tIns="44111" rIns="88221" bIns="44111"/>
          <a:lstStyle/>
          <a:p>
            <a:pPr>
              <a:spcBef>
                <a:spcPct val="0"/>
              </a:spcBef>
            </a:pPr>
            <a:endParaRPr lang="en-US" altLang="zh-TW"/>
          </a:p>
          <a:p>
            <a:pPr>
              <a:spcBef>
                <a:spcPct val="0"/>
              </a:spcBef>
            </a:pPr>
            <a:endParaRPr lang="en-US" altLang="zh-TW"/>
          </a:p>
        </p:txBody>
      </p:sp>
      <p:sp>
        <p:nvSpPr>
          <p:cNvPr id="191492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21" tIns="44111" rIns="88221" bIns="44111" anchor="b"/>
          <a:lstStyle/>
          <a:p>
            <a:pPr algn="r" eaLnBrk="1" hangingPunct="1"/>
            <a:fld id="{C0FBEC63-D9ED-4A19-8068-A0E01217CDE0}" type="slidenum">
              <a:rPr kumimoji="0" lang="zh-TW" altLang="en-US" sz="1200"/>
              <a:pPr algn="r" eaLnBrk="1" hangingPunct="1"/>
              <a:t>148</a:t>
            </a:fld>
            <a:endParaRPr kumimoji="0"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102706729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投影片編號版面配置區 6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319" tIns="44159" rIns="88319" bIns="44159" anchor="b"/>
          <a:lstStyle/>
          <a:p>
            <a:pPr algn="r" eaLnBrk="1" hangingPunct="1"/>
            <a:fld id="{549133A7-DADE-478E-A5FE-1407FF3DFE57}" type="slidenum">
              <a:rPr lang="zh-TW" altLang="en-US" sz="1200">
                <a:latin typeface="Arial" pitchFamily="34" charset="0"/>
              </a:rPr>
              <a:pPr algn="r" eaLnBrk="1" hangingPunct="1"/>
              <a:t>149</a:t>
            </a:fld>
            <a:endParaRPr lang="en-US" altLang="zh-TW" sz="1200">
              <a:latin typeface="Arial" pitchFamily="34" charset="0"/>
            </a:endParaRPr>
          </a:p>
        </p:txBody>
      </p:sp>
      <p:sp>
        <p:nvSpPr>
          <p:cNvPr id="193539" name="投影片圖像版面配置區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1363"/>
            <a:ext cx="6623050" cy="3725862"/>
          </a:xfrm>
          <a:ln/>
        </p:spPr>
      </p:sp>
      <p:sp>
        <p:nvSpPr>
          <p:cNvPr id="193540" name="備忘稿版面配置區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noFill/>
          <a:ln/>
        </p:spPr>
        <p:txBody>
          <a:bodyPr lIns="88319" tIns="44159" rIns="88319" bIns="44159"/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itchFamily="34" charset="0"/>
            </a:endParaRPr>
          </a:p>
        </p:txBody>
      </p:sp>
      <p:sp>
        <p:nvSpPr>
          <p:cNvPr id="193541" name="投影片編號版面配置區 3"/>
          <p:cNvSpPr txBox="1">
            <a:spLocks noGrp="1"/>
          </p:cNvSpPr>
          <p:nvPr/>
        </p:nvSpPr>
        <p:spPr bwMode="auto">
          <a:xfrm>
            <a:off x="3849688" y="9428163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8203" tIns="44102" rIns="88203" bIns="44102" anchor="b"/>
          <a:lstStyle/>
          <a:p>
            <a:pPr algn="r" defTabSz="912813" eaLnBrk="1" hangingPunct="1"/>
            <a:fld id="{A63B1124-1833-4DB8-BF9B-2C3A73440A50}" type="slidenum">
              <a:rPr lang="en-US" altLang="zh-TW" sz="1200">
                <a:latin typeface="Arial" pitchFamily="34" charset="0"/>
              </a:rPr>
              <a:pPr algn="r" defTabSz="912813" eaLnBrk="1" hangingPunct="1"/>
              <a:t>149</a:t>
            </a:fld>
            <a:endParaRPr lang="en-US" altLang="zh-TW" sz="120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35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46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9F936-24D8-4568-894A-8E0C1C9378BA}" type="datetimeFigureOut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2CCC1-393F-40AB-820A-929276F2FDDC}" type="datetimeFigureOut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2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073E8-41AF-49B4-918E-64D12F1D53BB}" type="datetimeFigureOut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2DC95-E653-4C3C-A249-9F537CCE2818}" type="datetimeFigureOut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81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81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F77A6-4730-4244-B54E-ADF4AFE4915E}" type="datetimeFigureOut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8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063C5-EA8A-4373-B85A-3C2B7D317D9B}" type="datetimeFigureOut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4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D39A1-5212-46F7-B07C-8A0F5A0111C5}" type="datetimeFigureOut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3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7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4F85C-4055-46BD-A099-66CBC74EC842}" type="datetimeFigureOut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53110-98B5-40FF-BD1D-A09D7D5047F3}" type="datetimeFigureOut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0FEA3-968D-49B8-9388-B0C2573D53A8}" type="datetimeFigureOut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59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5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889A7-B72C-4CBD-BC61-DC94BDED97BD}" type="datetimeFigureOut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標題及圖表或組織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SmartArt 版面配置區 2"/>
          <p:cNvSpPr>
            <a:spLocks noGrp="1"/>
          </p:cNvSpPr>
          <p:nvPr>
            <p:ph type="dgm" idx="1"/>
          </p:nvPr>
        </p:nvSpPr>
        <p:spPr>
          <a:xfrm>
            <a:off x="609600" y="1600206"/>
            <a:ext cx="10972800" cy="4525963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1D267-5BEB-4CE2-B649-62A5FA1F918A}" type="datetimeFigureOut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3255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952464" y="192881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</p:nvPr>
        </p:nvSpPr>
        <p:spPr>
          <a:xfrm>
            <a:off x="952464" y="428627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41245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2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BAE3-63DD-4D67-ABF9-1FF3645FE8B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210B-141D-41A7-B97E-8E9C7FB59D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162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返校3-_06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09" y="5357826"/>
            <a:ext cx="2762291" cy="123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2992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返校3-_03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20" y="5305322"/>
            <a:ext cx="3079261" cy="155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535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rot="405946">
            <a:off x="1799141" y="751717"/>
            <a:ext cx="9334565" cy="5130193"/>
          </a:xfrm>
          <a:prstGeom prst="rect">
            <a:avLst/>
          </a:prstGeom>
          <a:solidFill>
            <a:srgbClr val="F1EE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 userDrawn="1"/>
        </p:nvSpPr>
        <p:spPr>
          <a:xfrm rot="238879">
            <a:off x="1482828" y="664998"/>
            <a:ext cx="9334565" cy="5527909"/>
          </a:xfrm>
          <a:prstGeom prst="rect">
            <a:avLst/>
          </a:prstGeom>
          <a:solidFill>
            <a:srgbClr val="F9F8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952464" y="285728"/>
            <a:ext cx="9620317" cy="61436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pic>
        <p:nvPicPr>
          <p:cNvPr id="7" name="图片 6" descr="返校3-_03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53521" y="5392452"/>
            <a:ext cx="2906467" cy="146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302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rot="192655">
            <a:off x="2108464" y="477386"/>
            <a:ext cx="9334565" cy="5645791"/>
          </a:xfrm>
          <a:prstGeom prst="rect">
            <a:avLst/>
          </a:prstGeom>
          <a:solidFill>
            <a:srgbClr val="F1EE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 userDrawn="1"/>
        </p:nvSpPr>
        <p:spPr>
          <a:xfrm rot="21104426">
            <a:off x="838092" y="543840"/>
            <a:ext cx="9334565" cy="5527909"/>
          </a:xfrm>
          <a:prstGeom prst="rect">
            <a:avLst/>
          </a:prstGeom>
          <a:solidFill>
            <a:srgbClr val="F9F8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1238216" y="285728"/>
            <a:ext cx="9906069" cy="61436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pic>
        <p:nvPicPr>
          <p:cNvPr id="6" name="图片 5" descr="返校3-_06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21" y="5500702"/>
            <a:ext cx="2762291" cy="123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134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BAE3-63DD-4D67-ABF9-1FF3645FE8B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210B-141D-41A7-B97E-8E9C7FB59D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图片 7" descr="广告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003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84614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BAE3-63DD-4D67-ABF9-1FF3645FE8B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210B-141D-41A7-B97E-8E9C7FB59D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509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BAE3-63DD-4D67-ABF9-1FF3645FE8B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210B-141D-41A7-B97E-8E9C7FB59D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 rot="192655">
            <a:off x="2203713" y="405949"/>
            <a:ext cx="9334565" cy="5645791"/>
          </a:xfrm>
          <a:prstGeom prst="rect">
            <a:avLst/>
          </a:prstGeom>
          <a:solidFill>
            <a:srgbClr val="F1EE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 rot="21104426">
            <a:off x="838092" y="543840"/>
            <a:ext cx="9334565" cy="5527909"/>
          </a:xfrm>
          <a:prstGeom prst="rect">
            <a:avLst/>
          </a:prstGeom>
          <a:solidFill>
            <a:srgbClr val="F9F8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666713" y="179956"/>
            <a:ext cx="10668075" cy="62556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grpSp>
        <p:nvGrpSpPr>
          <p:cNvPr id="7" name="群組 6"/>
          <p:cNvGrpSpPr/>
          <p:nvPr userDrawn="1"/>
        </p:nvGrpSpPr>
        <p:grpSpPr>
          <a:xfrm>
            <a:off x="8880313" y="5952624"/>
            <a:ext cx="2734355" cy="860775"/>
            <a:chOff x="6660232" y="5517232"/>
            <a:chExt cx="2084969" cy="1148807"/>
          </a:xfrm>
        </p:grpSpPr>
        <p:sp>
          <p:nvSpPr>
            <p:cNvPr id="14" name="矩形 13"/>
            <p:cNvSpPr/>
            <p:nvPr/>
          </p:nvSpPr>
          <p:spPr>
            <a:xfrm>
              <a:off x="6989262" y="5517232"/>
              <a:ext cx="1755939" cy="114880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043351" y="5554303"/>
              <a:ext cx="1667647" cy="1072254"/>
            </a:xfrm>
            <a:prstGeom prst="rect">
              <a:avLst/>
            </a:prstGeom>
            <a:solidFill>
              <a:srgbClr val="002A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 userDrawn="1"/>
          </p:nvSpPr>
          <p:spPr>
            <a:xfrm flipH="1" flipV="1">
              <a:off x="6660232" y="6243353"/>
              <a:ext cx="329030" cy="395561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zh-TW" altLang="en-US" sz="1800">
                <a:solidFill>
                  <a:prstClr val="white"/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7160" y="6198153"/>
            <a:ext cx="449281" cy="330512"/>
          </a:xfrm>
          <a:prstGeom prst="rect">
            <a:avLst/>
          </a:prstGeom>
        </p:spPr>
      </p:pic>
      <p:sp>
        <p:nvSpPr>
          <p:cNvPr id="17" name="文字方塊 16"/>
          <p:cNvSpPr txBox="1"/>
          <p:nvPr userDrawn="1"/>
        </p:nvSpPr>
        <p:spPr>
          <a:xfrm>
            <a:off x="9936427" y="6159333"/>
            <a:ext cx="1678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 smtClean="0">
                <a:solidFill>
                  <a:prstClr val="white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育達高中</a:t>
            </a:r>
            <a:endParaRPr kumimoji="0" lang="zh-TW" altLang="en-US" sz="1800" dirty="0">
              <a:solidFill>
                <a:prstClr val="white"/>
              </a:solidFill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0321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BAE3-63DD-4D67-ABF9-1FF3645FE8B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210B-141D-41A7-B97E-8E9C7FB59D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 rot="192655">
            <a:off x="2203713" y="405949"/>
            <a:ext cx="9334565" cy="5645791"/>
          </a:xfrm>
          <a:prstGeom prst="rect">
            <a:avLst/>
          </a:prstGeom>
          <a:solidFill>
            <a:srgbClr val="F1EEE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 rot="21104426">
            <a:off x="838092" y="543840"/>
            <a:ext cx="9334565" cy="5527909"/>
          </a:xfrm>
          <a:prstGeom prst="rect">
            <a:avLst/>
          </a:prstGeom>
          <a:solidFill>
            <a:srgbClr val="F9F8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666713" y="179956"/>
            <a:ext cx="10668075" cy="62556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grpSp>
        <p:nvGrpSpPr>
          <p:cNvPr id="7" name="群組 6"/>
          <p:cNvGrpSpPr/>
          <p:nvPr userDrawn="1"/>
        </p:nvGrpSpPr>
        <p:grpSpPr>
          <a:xfrm>
            <a:off x="8880313" y="5952624"/>
            <a:ext cx="2734355" cy="860775"/>
            <a:chOff x="6660232" y="5517232"/>
            <a:chExt cx="2084969" cy="1148807"/>
          </a:xfrm>
        </p:grpSpPr>
        <p:sp>
          <p:nvSpPr>
            <p:cNvPr id="14" name="矩形 13"/>
            <p:cNvSpPr/>
            <p:nvPr/>
          </p:nvSpPr>
          <p:spPr>
            <a:xfrm>
              <a:off x="6989262" y="5517232"/>
              <a:ext cx="1755939" cy="1148807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043351" y="5554303"/>
              <a:ext cx="1667647" cy="1072254"/>
            </a:xfrm>
            <a:prstGeom prst="rect">
              <a:avLst/>
            </a:prstGeom>
            <a:solidFill>
              <a:srgbClr val="002A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zh-CN" altLang="en-US" sz="1800">
                <a:solidFill>
                  <a:prstClr val="white"/>
                </a:solidFill>
              </a:endParaRPr>
            </a:p>
          </p:txBody>
        </p:sp>
        <p:sp>
          <p:nvSpPr>
            <p:cNvPr id="6" name="直角三角形 5"/>
            <p:cNvSpPr/>
            <p:nvPr userDrawn="1"/>
          </p:nvSpPr>
          <p:spPr>
            <a:xfrm flipH="1" flipV="1">
              <a:off x="6660232" y="6243353"/>
              <a:ext cx="329030" cy="395561"/>
            </a:xfrm>
            <a:prstGeom prst="rt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kumimoji="0" lang="zh-TW" altLang="en-US" sz="1800">
                <a:solidFill>
                  <a:prstClr val="white"/>
                </a:solidFill>
              </a:endParaRPr>
            </a:p>
          </p:txBody>
        </p:sp>
      </p:grpSp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7160" y="6198153"/>
            <a:ext cx="449281" cy="330512"/>
          </a:xfrm>
          <a:prstGeom prst="rect">
            <a:avLst/>
          </a:prstGeom>
        </p:spPr>
      </p:pic>
      <p:sp>
        <p:nvSpPr>
          <p:cNvPr id="17" name="文字方塊 16"/>
          <p:cNvSpPr txBox="1"/>
          <p:nvPr userDrawn="1"/>
        </p:nvSpPr>
        <p:spPr>
          <a:xfrm>
            <a:off x="9936427" y="6159333"/>
            <a:ext cx="1678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zh-TW" altLang="en-US" sz="1800" dirty="0" smtClean="0">
                <a:solidFill>
                  <a:prstClr val="white"/>
                </a:solidFill>
                <a:latin typeface="文鼎粗圓" panose="020B0609010101010101" pitchFamily="49" charset="-120"/>
                <a:ea typeface="文鼎粗圓" panose="020B0609010101010101" pitchFamily="49" charset="-120"/>
              </a:rPr>
              <a:t>育達高中</a:t>
            </a:r>
            <a:endParaRPr kumimoji="0" lang="zh-TW" altLang="en-US" sz="1800" dirty="0">
              <a:solidFill>
                <a:prstClr val="white"/>
              </a:solidFill>
              <a:latin typeface="文鼎粗圓" panose="020B0609010101010101" pitchFamily="49" charset="-120"/>
              <a:ea typeface="文鼎粗圓" panose="020B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85053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BAE3-63DD-4D67-ABF9-1FF3645FE8B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210B-141D-41A7-B97E-8E9C7FB59D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739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7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BAE3-63DD-4D67-ABF9-1FF3645FE8B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210B-141D-41A7-B97E-8E9C7FB59D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870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BAE3-63DD-4D67-ABF9-1FF3645FE8B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210B-141D-41A7-B97E-8E9C7FB59D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911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BAE3-63DD-4D67-ABF9-1FF3645FE8B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210B-141D-41A7-B97E-8E9C7FB59D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858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61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61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BAE3-63DD-4D67-ABF9-1FF3645FE8BB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5210B-141D-41A7-B97E-8E9C7FB59D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7071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560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6607" indent="0" algn="ctr">
              <a:buNone/>
              <a:defRPr/>
            </a:lvl2pPr>
            <a:lvl3pPr marL="913214" indent="0" algn="ctr">
              <a:buNone/>
              <a:defRPr/>
            </a:lvl3pPr>
            <a:lvl4pPr marL="1369822" indent="0" algn="ctr">
              <a:buNone/>
              <a:defRPr/>
            </a:lvl4pPr>
            <a:lvl5pPr marL="1826428" indent="0" algn="ctr">
              <a:buNone/>
              <a:defRPr/>
            </a:lvl5pPr>
            <a:lvl6pPr marL="2283034" indent="0" algn="ctr">
              <a:buNone/>
              <a:defRPr/>
            </a:lvl6pPr>
            <a:lvl7pPr marL="2739643" indent="0" algn="ctr">
              <a:buNone/>
              <a:defRPr/>
            </a:lvl7pPr>
            <a:lvl8pPr marL="3196250" indent="0" algn="ctr">
              <a:buNone/>
              <a:defRPr/>
            </a:lvl8pPr>
            <a:lvl9pPr marL="3652859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9F936-24D8-4568-894A-8E0C1C9378BA}" type="datetimeFigureOut">
              <a:rPr lang="zh-TW" alt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2022/10/5</a:t>
            </a:fld>
            <a:endParaRPr lang="zh-TW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4271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2CCC1-393F-40AB-820A-929276F2FDDC}" type="datetimeFigureOut">
              <a:rPr lang="zh-TW" alt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2022/10/5</a:t>
            </a:fld>
            <a:endParaRPr lang="zh-TW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8273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702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32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607" indent="0">
              <a:buNone/>
              <a:defRPr sz="1800"/>
            </a:lvl2pPr>
            <a:lvl3pPr marL="913214" indent="0">
              <a:buNone/>
              <a:defRPr sz="1600"/>
            </a:lvl3pPr>
            <a:lvl4pPr marL="1369822" indent="0">
              <a:buNone/>
              <a:defRPr sz="1400"/>
            </a:lvl4pPr>
            <a:lvl5pPr marL="1826428" indent="0">
              <a:buNone/>
              <a:defRPr sz="1400"/>
            </a:lvl5pPr>
            <a:lvl6pPr marL="2283034" indent="0">
              <a:buNone/>
              <a:defRPr sz="1400"/>
            </a:lvl6pPr>
            <a:lvl7pPr marL="2739643" indent="0">
              <a:buNone/>
              <a:defRPr sz="1400"/>
            </a:lvl7pPr>
            <a:lvl8pPr marL="3196250" indent="0">
              <a:buNone/>
              <a:defRPr sz="1400"/>
            </a:lvl8pPr>
            <a:lvl9pPr marL="3652859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073E8-41AF-49B4-918E-64D12F1D53BB}" type="datetimeFigureOut">
              <a:rPr lang="zh-TW" alt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2022/10/5</a:t>
            </a:fld>
            <a:endParaRPr lang="zh-TW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9751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1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1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2DC95-E653-4C3C-A249-9F537CCE2818}" type="datetimeFigureOut">
              <a:rPr lang="zh-TW" alt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2022/10/5</a:t>
            </a:fld>
            <a:endParaRPr lang="zh-TW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3376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4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7" indent="0">
              <a:buNone/>
              <a:defRPr sz="2000" b="1"/>
            </a:lvl2pPr>
            <a:lvl3pPr marL="913214" indent="0">
              <a:buNone/>
              <a:defRPr sz="1800" b="1"/>
            </a:lvl3pPr>
            <a:lvl4pPr marL="1369822" indent="0">
              <a:buNone/>
              <a:defRPr sz="1600" b="1"/>
            </a:lvl4pPr>
            <a:lvl5pPr marL="1826428" indent="0">
              <a:buNone/>
              <a:defRPr sz="1600" b="1"/>
            </a:lvl5pPr>
            <a:lvl6pPr marL="2283034" indent="0">
              <a:buNone/>
              <a:defRPr sz="1600" b="1"/>
            </a:lvl6pPr>
            <a:lvl7pPr marL="2739643" indent="0">
              <a:buNone/>
              <a:defRPr sz="1600" b="1"/>
            </a:lvl7pPr>
            <a:lvl8pPr marL="3196250" indent="0">
              <a:buNone/>
              <a:defRPr sz="1600" b="1"/>
            </a:lvl8pPr>
            <a:lvl9pPr marL="365285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4" y="2174878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4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7" indent="0">
              <a:buNone/>
              <a:defRPr sz="2000" b="1"/>
            </a:lvl2pPr>
            <a:lvl3pPr marL="913214" indent="0">
              <a:buNone/>
              <a:defRPr sz="1800" b="1"/>
            </a:lvl3pPr>
            <a:lvl4pPr marL="1369822" indent="0">
              <a:buNone/>
              <a:defRPr sz="1600" b="1"/>
            </a:lvl4pPr>
            <a:lvl5pPr marL="1826428" indent="0">
              <a:buNone/>
              <a:defRPr sz="1600" b="1"/>
            </a:lvl5pPr>
            <a:lvl6pPr marL="2283034" indent="0">
              <a:buNone/>
              <a:defRPr sz="1600" b="1"/>
            </a:lvl6pPr>
            <a:lvl7pPr marL="2739643" indent="0">
              <a:buNone/>
              <a:defRPr sz="1600" b="1"/>
            </a:lvl7pPr>
            <a:lvl8pPr marL="3196250" indent="0">
              <a:buNone/>
              <a:defRPr sz="1600" b="1"/>
            </a:lvl8pPr>
            <a:lvl9pPr marL="3652859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68" y="2174878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F77A6-4730-4244-B54E-ADF4AFE4915E}" type="datetimeFigureOut">
              <a:rPr lang="zh-TW" alt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2022/10/5</a:t>
            </a:fld>
            <a:endParaRPr lang="zh-TW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7469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063C5-EA8A-4373-B85A-3C2B7D317D9B}" type="datetimeFigureOut">
              <a:rPr lang="zh-TW" alt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2022/10/5</a:t>
            </a:fld>
            <a:endParaRPr lang="zh-TW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6541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D39A1-5212-46F7-B07C-8A0F5A0111C5}" type="datetimeFigureOut">
              <a:rPr lang="zh-TW" alt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2022/10/5</a:t>
            </a:fld>
            <a:endParaRPr lang="zh-TW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8505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186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607" indent="0">
              <a:buNone/>
              <a:defRPr sz="1200"/>
            </a:lvl2pPr>
            <a:lvl3pPr marL="913214" indent="0">
              <a:buNone/>
              <a:defRPr sz="1000"/>
            </a:lvl3pPr>
            <a:lvl4pPr marL="1369822" indent="0">
              <a:buNone/>
              <a:defRPr sz="900"/>
            </a:lvl4pPr>
            <a:lvl5pPr marL="1826428" indent="0">
              <a:buNone/>
              <a:defRPr sz="900"/>
            </a:lvl5pPr>
            <a:lvl6pPr marL="2283034" indent="0">
              <a:buNone/>
              <a:defRPr sz="900"/>
            </a:lvl6pPr>
            <a:lvl7pPr marL="2739643" indent="0">
              <a:buNone/>
              <a:defRPr sz="900"/>
            </a:lvl7pPr>
            <a:lvl8pPr marL="3196250" indent="0">
              <a:buNone/>
              <a:defRPr sz="900"/>
            </a:lvl8pPr>
            <a:lvl9pPr marL="365285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4F85C-4055-46BD-A099-66CBC74EC842}" type="datetimeFigureOut">
              <a:rPr lang="zh-TW" alt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2022/10/5</a:t>
            </a:fld>
            <a:endParaRPr lang="zh-TW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24957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5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607" indent="0">
              <a:buNone/>
              <a:defRPr sz="2800"/>
            </a:lvl2pPr>
            <a:lvl3pPr marL="913214" indent="0">
              <a:buNone/>
              <a:defRPr sz="2400"/>
            </a:lvl3pPr>
            <a:lvl4pPr marL="1369822" indent="0">
              <a:buNone/>
              <a:defRPr sz="2000"/>
            </a:lvl4pPr>
            <a:lvl5pPr marL="1826428" indent="0">
              <a:buNone/>
              <a:defRPr sz="2000"/>
            </a:lvl5pPr>
            <a:lvl6pPr marL="2283034" indent="0">
              <a:buNone/>
              <a:defRPr sz="2000"/>
            </a:lvl6pPr>
            <a:lvl7pPr marL="2739643" indent="0">
              <a:buNone/>
              <a:defRPr sz="2000"/>
            </a:lvl7pPr>
            <a:lvl8pPr marL="3196250" indent="0">
              <a:buNone/>
              <a:defRPr sz="2000"/>
            </a:lvl8pPr>
            <a:lvl9pPr marL="3652859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607" indent="0">
              <a:buNone/>
              <a:defRPr sz="1200"/>
            </a:lvl2pPr>
            <a:lvl3pPr marL="913214" indent="0">
              <a:buNone/>
              <a:defRPr sz="1000"/>
            </a:lvl3pPr>
            <a:lvl4pPr marL="1369822" indent="0">
              <a:buNone/>
              <a:defRPr sz="900"/>
            </a:lvl4pPr>
            <a:lvl5pPr marL="1826428" indent="0">
              <a:buNone/>
              <a:defRPr sz="900"/>
            </a:lvl5pPr>
            <a:lvl6pPr marL="2283034" indent="0">
              <a:buNone/>
              <a:defRPr sz="900"/>
            </a:lvl6pPr>
            <a:lvl7pPr marL="2739643" indent="0">
              <a:buNone/>
              <a:defRPr sz="900"/>
            </a:lvl7pPr>
            <a:lvl8pPr marL="3196250" indent="0">
              <a:buNone/>
              <a:defRPr sz="900"/>
            </a:lvl8pPr>
            <a:lvl9pPr marL="3652859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53110-98B5-40FF-BD1D-A09D7D5047F3}" type="datetimeFigureOut">
              <a:rPr lang="zh-TW" alt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2022/10/5</a:t>
            </a:fld>
            <a:endParaRPr lang="zh-TW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9321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0FEA3-968D-49B8-9388-B0C2573D53A8}" type="datetimeFigureOut">
              <a:rPr lang="zh-TW" alt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2022/10/5</a:t>
            </a:fld>
            <a:endParaRPr lang="zh-TW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2551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774"/>
            <a:ext cx="27432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774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4889A7-B72C-4CBD-BC61-DC94BDED97BD}" type="datetimeFigureOut">
              <a:rPr lang="zh-TW" alt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2022/10/5</a:t>
            </a:fld>
            <a:endParaRPr lang="zh-TW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8583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標題及圖表或組織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SmartArt 版面配置區 2"/>
          <p:cNvSpPr>
            <a:spLocks noGrp="1"/>
          </p:cNvSpPr>
          <p:nvPr>
            <p:ph type="dgm" idx="1"/>
          </p:nvPr>
        </p:nvSpPr>
        <p:spPr>
          <a:xfrm>
            <a:off x="609600" y="1600216"/>
            <a:ext cx="10972800" cy="4525963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日期版面配置區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1D267-5BEB-4CE2-B649-62A5FA1F918A}" type="datetimeFigureOut">
              <a:rPr lang="zh-TW" alt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2022/10/5</a:t>
            </a:fld>
            <a:endParaRPr lang="zh-TW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頁尾版面配置區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5316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>
            <a:off x="6" y="4664075"/>
            <a:ext cx="1220046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67" tIns="45636" rIns="91267" bIns="45636" anchor="ctr"/>
          <a:lstStyle>
            <a:extLst/>
          </a:lstStyle>
          <a:p>
            <a:pPr algn="ctr" eaLnBrk="1" hangingPunct="1">
              <a:defRPr/>
            </a:pPr>
            <a:endParaRPr kumimoji="0" lang="en-US" sz="1800">
              <a:solidFill>
                <a:prstClr val="white"/>
              </a:solidFill>
            </a:endParaRPr>
          </a:p>
        </p:txBody>
      </p:sp>
      <p:grpSp>
        <p:nvGrpSpPr>
          <p:cNvPr id="5" name="群組 15"/>
          <p:cNvGrpSpPr>
            <a:grpSpLocks/>
          </p:cNvGrpSpPr>
          <p:nvPr/>
        </p:nvGrpSpPr>
        <p:grpSpPr bwMode="auto">
          <a:xfrm>
            <a:off x="-4221" y="4953000"/>
            <a:ext cx="12196233" cy="1911350"/>
            <a:chOff x="-3765" y="4832896"/>
            <a:chExt cx="9147765" cy="2032192"/>
          </a:xfrm>
        </p:grpSpPr>
        <p:sp>
          <p:nvSpPr>
            <p:cNvPr id="6" name="手繪多邊形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eaLnBrk="1" hangingPunct="1">
                <a:defRPr/>
              </a:pPr>
              <a:endParaRPr kumimoji="0" lang="en-US" sz="180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7" name="手繪多邊形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TW" altLang="en-US" sz="180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email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eaLnBrk="1" hangingPunct="1">
                <a:defRPr/>
              </a:pPr>
              <a:endParaRPr kumimoji="0" lang="en-US" sz="1800">
                <a:solidFill>
                  <a:prstClr val="white"/>
                </a:solidFill>
              </a:endParaRPr>
            </a:p>
          </p:txBody>
        </p:sp>
        <p:cxnSp>
          <p:nvCxnSpPr>
            <p:cNvPr id="10" name="直線接點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914400" y="1752640"/>
            <a:ext cx="103632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636" rIns="45636"/>
          <a:lstStyle>
            <a:lvl1pPr marL="0" marR="63886" indent="0" algn="r">
              <a:buNone/>
              <a:defRPr>
                <a:solidFill>
                  <a:schemeClr val="tx2"/>
                </a:solidFill>
              </a:defRPr>
            </a:lvl1pPr>
            <a:lvl2pPr marL="456333" indent="0" algn="ctr">
              <a:buNone/>
            </a:lvl2pPr>
            <a:lvl3pPr marL="912665" indent="0" algn="ctr">
              <a:buNone/>
            </a:lvl3pPr>
            <a:lvl4pPr marL="1368998" indent="0" algn="ctr">
              <a:buNone/>
            </a:lvl4pPr>
            <a:lvl5pPr marL="1825330" indent="0" algn="ctr">
              <a:buNone/>
            </a:lvl5pPr>
            <a:lvl6pPr marL="2281663" indent="0" algn="ctr">
              <a:buNone/>
            </a:lvl6pPr>
            <a:lvl7pPr marL="2738000" indent="0" algn="ctr">
              <a:buNone/>
            </a:lvl7pPr>
            <a:lvl8pPr marL="3194332" indent="0" algn="ctr">
              <a:buNone/>
            </a:lvl8pPr>
            <a:lvl9pPr marL="3650669" indent="0" algn="ctr">
              <a:buNone/>
            </a:lvl9pPr>
            <a:extLst/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11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12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DA2BF">
                    <a:tint val="20000"/>
                  </a:srgbClr>
                </a:solidFill>
              </a:defRPr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13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3E38A24-CF83-4376-B01E-0C52D8521D5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98884628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F527829-E68A-4B2E-98AB-7B7B226508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28877940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＞形箭號 3"/>
          <p:cNvSpPr/>
          <p:nvPr/>
        </p:nvSpPr>
        <p:spPr>
          <a:xfrm>
            <a:off x="4849284" y="3005138"/>
            <a:ext cx="243416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67" tIns="45636" rIns="91267" bIns="45636" anchor="ctr"/>
          <a:lstStyle>
            <a:extLst/>
          </a:lstStyle>
          <a:p>
            <a:pPr eaLnBrk="1" hangingPunct="1">
              <a:defRPr/>
            </a:pPr>
            <a:endParaRPr kumimoji="0" lang="en-US" sz="1800">
              <a:solidFill>
                <a:prstClr val="white"/>
              </a:solidFill>
            </a:endParaRPr>
          </a:p>
        </p:txBody>
      </p:sp>
      <p:sp>
        <p:nvSpPr>
          <p:cNvPr id="5" name="＞形箭號 4"/>
          <p:cNvSpPr/>
          <p:nvPr/>
        </p:nvSpPr>
        <p:spPr>
          <a:xfrm>
            <a:off x="4599528" y="3005138"/>
            <a:ext cx="24553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67" tIns="45636" rIns="91267" bIns="45636" anchor="ctr"/>
          <a:lstStyle>
            <a:extLst/>
          </a:lstStyle>
          <a:p>
            <a:pPr eaLnBrk="1" hangingPunct="1">
              <a:defRPr/>
            </a:pPr>
            <a:endParaRPr kumimoji="0" 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168" y="1059727"/>
            <a:ext cx="103632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  <a:extLst/>
          </a:lstStyle>
          <a:p>
            <a:pPr>
              <a:defRPr/>
            </a:pPr>
            <a:fld id="{84CEE3A8-33EC-42C1-A075-7682E6F88D0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146463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48133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48133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  <a:extLst/>
          </a:lstStyle>
          <a:p>
            <a:pPr>
              <a:defRPr/>
            </a:pPr>
            <a:fld id="{B426DEF6-A645-448E-B17F-2D99640D921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495718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4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532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6193408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532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609604" y="1444328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6" y="1444328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010F8BA-461E-443E-B308-3294098045A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46648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  <a:extLst/>
          </a:lstStyle>
          <a:p>
            <a:pPr>
              <a:defRPr/>
            </a:pPr>
            <a:fld id="{F351CE31-FEA3-4E72-8C58-042A61B9BAD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620944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2CE2D7-71B2-4509-8DD9-0364CB5D745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8394642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4876807"/>
            <a:ext cx="9975701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DB68B45-ED58-47D4-9EAD-D3EAE461EEC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17570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手繪多邊形 4"/>
          <p:cNvSpPr>
            <a:spLocks/>
          </p:cNvSpPr>
          <p:nvPr/>
        </p:nvSpPr>
        <p:spPr bwMode="auto">
          <a:xfrm>
            <a:off x="666753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267" tIns="45636" rIns="91267" bIns="45636"/>
          <a:lstStyle>
            <a:extLst/>
          </a:lstStyle>
          <a:p>
            <a:pPr eaLnBrk="1" hangingPunct="1">
              <a:defRPr/>
            </a:pPr>
            <a:endParaRPr kumimoji="0" lang="en-US" sz="180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6" name="手繪多邊形 15"/>
          <p:cNvSpPr>
            <a:spLocks/>
          </p:cNvSpPr>
          <p:nvPr/>
        </p:nvSpPr>
        <p:spPr bwMode="auto">
          <a:xfrm>
            <a:off x="647701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91267" tIns="45636" rIns="91267" bIns="45636"/>
          <a:lstStyle/>
          <a:p>
            <a:pPr eaLnBrk="1" hangingPunct="1"/>
            <a:endParaRPr lang="zh-TW" altLang="en-US" sz="180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7" name="直角三角形 6"/>
          <p:cNvSpPr>
            <a:spLocks/>
          </p:cNvSpPr>
          <p:nvPr/>
        </p:nvSpPr>
        <p:spPr bwMode="auto">
          <a:xfrm>
            <a:off x="-8056" y="5791262"/>
            <a:ext cx="4536419" cy="1080868"/>
          </a:xfrm>
          <a:prstGeom prst="rtTriangle">
            <a:avLst/>
          </a:prstGeom>
          <a:blipFill>
            <a:blip r:embed="rId3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67" tIns="45636" rIns="91267" bIns="45636" anchor="ctr"/>
          <a:lstStyle>
            <a:extLst/>
          </a:lstStyle>
          <a:p>
            <a:pPr algn="ctr" eaLnBrk="1" hangingPunct="1">
              <a:defRPr/>
            </a:pPr>
            <a:endParaRPr kumimoji="0" lang="en-US" sz="1800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/>
        </p:nvCxnSpPr>
        <p:spPr>
          <a:xfrm>
            <a:off x="-12312" y="5787758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＞形箭號 8"/>
          <p:cNvSpPr/>
          <p:nvPr/>
        </p:nvSpPr>
        <p:spPr>
          <a:xfrm>
            <a:off x="11552800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67" tIns="45636" rIns="91267" bIns="45636" anchor="ctr"/>
          <a:lstStyle>
            <a:extLst/>
          </a:lstStyle>
          <a:p>
            <a:pPr eaLnBrk="1" hangingPunct="1">
              <a:defRPr/>
            </a:pPr>
            <a:endParaRPr kumimoji="0" lang="en-US" sz="1800">
              <a:solidFill>
                <a:prstClr val="white"/>
              </a:solidFill>
            </a:endParaRPr>
          </a:p>
        </p:txBody>
      </p:sp>
      <p:sp>
        <p:nvSpPr>
          <p:cNvPr id="10" name="＞形箭號 9"/>
          <p:cNvSpPr/>
          <p:nvPr/>
        </p:nvSpPr>
        <p:spPr>
          <a:xfrm>
            <a:off x="11303033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67" tIns="45636" rIns="91267" bIns="45636" anchor="ctr"/>
          <a:lstStyle>
            <a:extLst/>
          </a:lstStyle>
          <a:p>
            <a:pPr eaLnBrk="1" hangingPunct="1">
              <a:defRPr/>
            </a:pPr>
            <a:endParaRPr kumimoji="0" lang="en-US" sz="1800">
              <a:solidFill>
                <a:prstClr val="white"/>
              </a:solidFill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521648" y="5443403"/>
            <a:ext cx="9550400" cy="648232"/>
          </a:xfrm>
          <a:noFill/>
        </p:spPr>
        <p:txBody>
          <a:bodyPr tIns="0"/>
          <a:lstStyle>
            <a:lvl1pPr marL="0" marR="1825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4801" y="4865123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1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12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13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prstClr val="white"/>
                </a:solidFill>
              </a:defRPr>
            </a:lvl1pPr>
            <a:extLst/>
          </a:lstStyle>
          <a:p>
            <a:pPr>
              <a:defRPr/>
            </a:pPr>
            <a:fld id="{B9930229-5B12-4202-88DC-E866FE4B682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16725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481353"/>
            <a:ext cx="10972800" cy="4386071"/>
          </a:xfrm>
        </p:spPr>
        <p:txBody>
          <a:bodyPr vert="eaVert"/>
          <a:lstStyle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574B521-D5D5-4DB6-A0A2-AB2277CAFDF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08025674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125351" y="274679"/>
            <a:ext cx="2369960" cy="5592761"/>
          </a:xfrm>
        </p:spPr>
        <p:txBody>
          <a:bodyPr vert="eaVert"/>
          <a:lstStyle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4" y="274641"/>
            <a:ext cx="8432800" cy="5592760"/>
          </a:xfrm>
        </p:spPr>
        <p:txBody>
          <a:bodyPr vert="eaVert"/>
          <a:lstStyle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0250E9-2AD3-49B8-AF1E-93430362611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06476613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11200" y="473075"/>
            <a:ext cx="108712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711200" y="1828800"/>
            <a:ext cx="10871200" cy="4038600"/>
          </a:xfrm>
        </p:spPr>
        <p:txBody>
          <a:bodyPr>
            <a:normAutofit/>
          </a:bodyPr>
          <a:lstStyle/>
          <a:p>
            <a:pPr lvl="0"/>
            <a:endParaRPr lang="zh-TW" altLang="en-US" noProof="0" smtClean="0"/>
          </a:p>
        </p:txBody>
      </p:sp>
      <p:sp>
        <p:nvSpPr>
          <p:cNvPr id="4" name="日期版面配置區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FB4881-71B4-4156-A3D5-D4AA920F840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54751471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4524" y="1718199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dirty="0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D5750-D923-4C74-B4B9-AE9925ABB79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5BF0-8E6C-4806-96E7-6A4F0051C7B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022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5724" y="1011501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F9884-608A-4CF2-BE6E-C36E3BFF121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5BF0-8E6C-4806-96E7-6A4F0051C7B9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內容版面配置區 11"/>
          <p:cNvSpPr>
            <a:spLocks noGrp="1"/>
          </p:cNvSpPr>
          <p:nvPr>
            <p:ph sz="quarter" idx="13"/>
          </p:nvPr>
        </p:nvSpPr>
        <p:spPr>
          <a:xfrm>
            <a:off x="838200" y="2510252"/>
            <a:ext cx="10515600" cy="3972757"/>
          </a:xfrm>
        </p:spPr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11846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16864" y="228600"/>
            <a:ext cx="10871200" cy="9906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17ACB-0662-43EE-AFA2-E31B68D7341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2022/10/5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A5B3F20-FB1B-4C54-A013-8CC21B0BE63B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816864" y="1600200"/>
            <a:ext cx="10871200" cy="44958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818129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38400" y="152404"/>
            <a:ext cx="8636000" cy="563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1625600" y="1219200"/>
            <a:ext cx="10160000" cy="4953000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Rectangle 13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A9B172-DCC9-4196-B197-58B58FC91E85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8190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D5350-8302-4620-B21D-008EE27F6EB7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2022/10/5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68614-F7A2-4F63-899C-47D72FFCFDA6}" type="slidenum">
              <a:rPr lang="en-US" altLang="zh-TW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5833420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>
            <a:off x="6" y="4664075"/>
            <a:ext cx="1220046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67" tIns="45636" rIns="91267" bIns="45636" anchor="ctr"/>
          <a:lstStyle>
            <a:extLst/>
          </a:lstStyle>
          <a:p>
            <a:pPr algn="ctr" eaLnBrk="1" hangingPunct="1">
              <a:defRPr/>
            </a:pPr>
            <a:endParaRPr kumimoji="0" lang="en-US" sz="1800">
              <a:solidFill>
                <a:prstClr val="white"/>
              </a:solidFill>
            </a:endParaRPr>
          </a:p>
        </p:txBody>
      </p:sp>
      <p:grpSp>
        <p:nvGrpSpPr>
          <p:cNvPr id="5" name="群組 15"/>
          <p:cNvGrpSpPr>
            <a:grpSpLocks/>
          </p:cNvGrpSpPr>
          <p:nvPr/>
        </p:nvGrpSpPr>
        <p:grpSpPr bwMode="auto">
          <a:xfrm>
            <a:off x="-4221" y="4953000"/>
            <a:ext cx="12196233" cy="1911350"/>
            <a:chOff x="-3765" y="4832896"/>
            <a:chExt cx="9147765" cy="2032192"/>
          </a:xfrm>
        </p:grpSpPr>
        <p:sp>
          <p:nvSpPr>
            <p:cNvPr id="6" name="手繪多邊形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eaLnBrk="1" hangingPunct="1">
                <a:defRPr/>
              </a:pPr>
              <a:endParaRPr kumimoji="0" lang="en-US" sz="180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7" name="手繪多邊形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TW" altLang="en-US" sz="1800">
                <a:solidFill>
                  <a:prstClr val="black"/>
                </a:solidFill>
                <a:latin typeface="Arial" pitchFamily="34" charset="0"/>
              </a:endParaRPr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email">
                <a:alphaModFix amt="50000"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eaLnBrk="1" hangingPunct="1">
                <a:defRPr/>
              </a:pPr>
              <a:endParaRPr kumimoji="0" lang="en-US" sz="1800">
                <a:solidFill>
                  <a:prstClr val="white"/>
                </a:solidFill>
              </a:endParaRPr>
            </a:p>
          </p:txBody>
        </p:sp>
        <p:cxnSp>
          <p:nvCxnSpPr>
            <p:cNvPr id="10" name="直線接點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標題 8"/>
          <p:cNvSpPr>
            <a:spLocks noGrp="1"/>
          </p:cNvSpPr>
          <p:nvPr>
            <p:ph type="ctrTitle"/>
          </p:nvPr>
        </p:nvSpPr>
        <p:spPr>
          <a:xfrm>
            <a:off x="914400" y="1752636"/>
            <a:ext cx="103632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7" name="副標題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636" rIns="45636"/>
          <a:lstStyle>
            <a:lvl1pPr marL="0" marR="63886" indent="0" algn="r">
              <a:buNone/>
              <a:defRPr>
                <a:solidFill>
                  <a:schemeClr val="tx2"/>
                </a:solidFill>
              </a:defRPr>
            </a:lvl1pPr>
            <a:lvl2pPr marL="456333" indent="0" algn="ctr">
              <a:buNone/>
            </a:lvl2pPr>
            <a:lvl3pPr marL="912665" indent="0" algn="ctr">
              <a:buNone/>
            </a:lvl3pPr>
            <a:lvl4pPr marL="1368998" indent="0" algn="ctr">
              <a:buNone/>
            </a:lvl4pPr>
            <a:lvl5pPr marL="1825330" indent="0" algn="ctr">
              <a:buNone/>
            </a:lvl5pPr>
            <a:lvl6pPr marL="2281663" indent="0" algn="ctr">
              <a:buNone/>
            </a:lvl6pPr>
            <a:lvl7pPr marL="2738000" indent="0" algn="ctr">
              <a:buNone/>
            </a:lvl7pPr>
            <a:lvl8pPr marL="3194332" indent="0" algn="ctr">
              <a:buNone/>
            </a:lvl8pPr>
            <a:lvl9pPr marL="3650669" indent="0" algn="ctr">
              <a:buNone/>
            </a:lvl9pPr>
            <a:extLst/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11" name="日期版面配置區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 altLang="zh-TW"/>
          </a:p>
        </p:txBody>
      </p:sp>
      <p:sp>
        <p:nvSpPr>
          <p:cNvPr id="12" name="頁尾版面配置區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zh-TW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投影片編號版面配置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27B1E4C-E8D7-4A95-9C17-70B22D451E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49090332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BD0A673-4EF6-46C6-888A-3A006A069560}" type="slidenum">
              <a:rPr lang="en-US" altLang="zh-TW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611817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＞形箭號 3"/>
          <p:cNvSpPr/>
          <p:nvPr/>
        </p:nvSpPr>
        <p:spPr>
          <a:xfrm>
            <a:off x="4849284" y="3005138"/>
            <a:ext cx="243416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67" tIns="45636" rIns="91267" bIns="45636" anchor="ctr"/>
          <a:lstStyle>
            <a:extLst/>
          </a:lstStyle>
          <a:p>
            <a:pPr eaLnBrk="1" hangingPunct="1">
              <a:defRPr/>
            </a:pPr>
            <a:endParaRPr kumimoji="0" lang="en-US" sz="1800">
              <a:solidFill>
                <a:prstClr val="white"/>
              </a:solidFill>
            </a:endParaRPr>
          </a:p>
        </p:txBody>
      </p:sp>
      <p:sp>
        <p:nvSpPr>
          <p:cNvPr id="5" name="＞形箭號 4"/>
          <p:cNvSpPr/>
          <p:nvPr/>
        </p:nvSpPr>
        <p:spPr>
          <a:xfrm>
            <a:off x="4599528" y="3005138"/>
            <a:ext cx="24553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67" tIns="45636" rIns="91267" bIns="45636" anchor="ctr"/>
          <a:lstStyle>
            <a:extLst/>
          </a:lstStyle>
          <a:p>
            <a:pPr eaLnBrk="1" hangingPunct="1">
              <a:defRPr/>
            </a:pPr>
            <a:endParaRPr kumimoji="0" 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168" y="1059727"/>
            <a:ext cx="103632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C9796A-07C8-4273-BDF9-BA525E8EF7C1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208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48133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48133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7A5A19-02FE-4E4C-98C1-5AB683F0A011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997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4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532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6193405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532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609604" y="1444324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404" y="1444324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2451535-C47B-467D-AEE4-85970529513F}" type="slidenum">
              <a:rPr lang="en-US" altLang="zh-TW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686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2C75087-ACCF-44DF-B99C-A440F941C416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6673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B59166-1CBA-4123-A186-69B5CE749B3D}" type="slidenum">
              <a:rPr lang="en-US" altLang="zh-TW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205534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19200" y="4876807"/>
            <a:ext cx="9975701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81AEC98-9AD3-4F21-AE65-4D0D2451569F}" type="slidenum">
              <a:rPr lang="en-US" altLang="zh-TW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6193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手繪多邊形 4"/>
          <p:cNvSpPr>
            <a:spLocks/>
          </p:cNvSpPr>
          <p:nvPr/>
        </p:nvSpPr>
        <p:spPr bwMode="auto">
          <a:xfrm>
            <a:off x="666753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267" tIns="45636" rIns="91267" bIns="45636"/>
          <a:lstStyle>
            <a:extLst/>
          </a:lstStyle>
          <a:p>
            <a:pPr eaLnBrk="1" hangingPunct="1">
              <a:defRPr/>
            </a:pPr>
            <a:endParaRPr kumimoji="0" lang="en-US" sz="180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6" name="手繪多邊形 15"/>
          <p:cNvSpPr>
            <a:spLocks/>
          </p:cNvSpPr>
          <p:nvPr/>
        </p:nvSpPr>
        <p:spPr bwMode="auto">
          <a:xfrm>
            <a:off x="647701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91267" tIns="45636" rIns="91267" bIns="45636"/>
          <a:lstStyle/>
          <a:p>
            <a:pPr eaLnBrk="1" hangingPunct="1"/>
            <a:endParaRPr lang="zh-TW" altLang="en-US" sz="1800">
              <a:solidFill>
                <a:prstClr val="white"/>
              </a:solidFill>
              <a:latin typeface="Arial" pitchFamily="34" charset="0"/>
            </a:endParaRPr>
          </a:p>
        </p:txBody>
      </p:sp>
      <p:sp>
        <p:nvSpPr>
          <p:cNvPr id="7" name="直角三角形 6"/>
          <p:cNvSpPr>
            <a:spLocks/>
          </p:cNvSpPr>
          <p:nvPr/>
        </p:nvSpPr>
        <p:spPr bwMode="auto">
          <a:xfrm>
            <a:off x="-8056" y="5791262"/>
            <a:ext cx="4536419" cy="1080868"/>
          </a:xfrm>
          <a:prstGeom prst="rtTriangle">
            <a:avLst/>
          </a:prstGeom>
          <a:blipFill>
            <a:blip r:embed="rId3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67" tIns="45636" rIns="91267" bIns="45636" anchor="ctr"/>
          <a:lstStyle>
            <a:extLst/>
          </a:lstStyle>
          <a:p>
            <a:pPr algn="ctr" eaLnBrk="1" hangingPunct="1">
              <a:defRPr/>
            </a:pPr>
            <a:endParaRPr kumimoji="0" lang="en-US" sz="1800">
              <a:solidFill>
                <a:prstClr val="white"/>
              </a:solidFill>
            </a:endParaRPr>
          </a:p>
        </p:txBody>
      </p:sp>
      <p:cxnSp>
        <p:nvCxnSpPr>
          <p:cNvPr id="8" name="直線接點 7"/>
          <p:cNvCxnSpPr/>
          <p:nvPr/>
        </p:nvCxnSpPr>
        <p:spPr>
          <a:xfrm>
            <a:off x="-12312" y="5787754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＞形箭號 8"/>
          <p:cNvSpPr/>
          <p:nvPr/>
        </p:nvSpPr>
        <p:spPr>
          <a:xfrm>
            <a:off x="11552797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67" tIns="45636" rIns="91267" bIns="45636" anchor="ctr"/>
          <a:lstStyle>
            <a:extLst/>
          </a:lstStyle>
          <a:p>
            <a:pPr eaLnBrk="1" hangingPunct="1">
              <a:defRPr/>
            </a:pPr>
            <a:endParaRPr kumimoji="0" lang="en-US" sz="1800">
              <a:solidFill>
                <a:prstClr val="white"/>
              </a:solidFill>
            </a:endParaRPr>
          </a:p>
        </p:txBody>
      </p:sp>
      <p:sp>
        <p:nvSpPr>
          <p:cNvPr id="10" name="＞形箭號 9"/>
          <p:cNvSpPr/>
          <p:nvPr/>
        </p:nvSpPr>
        <p:spPr>
          <a:xfrm>
            <a:off x="11303030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267" tIns="45636" rIns="91267" bIns="45636" anchor="ctr"/>
          <a:lstStyle>
            <a:extLst/>
          </a:lstStyle>
          <a:p>
            <a:pPr eaLnBrk="1" hangingPunct="1">
              <a:defRPr/>
            </a:pPr>
            <a:endParaRPr kumimoji="0" lang="en-US" sz="1800">
              <a:solidFill>
                <a:prstClr val="white"/>
              </a:solidFill>
            </a:endParaRP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521648" y="5443403"/>
            <a:ext cx="9550400" cy="648232"/>
          </a:xfrm>
          <a:noFill/>
        </p:spPr>
        <p:txBody>
          <a:bodyPr tIns="0"/>
          <a:lstStyle>
            <a:lvl1pPr marL="0" marR="18255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4801" y="4865123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1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12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altLang="zh-TW">
              <a:solidFill>
                <a:prstClr val="white"/>
              </a:solidFill>
            </a:endParaRPr>
          </a:p>
        </p:txBody>
      </p:sp>
      <p:sp>
        <p:nvSpPr>
          <p:cNvPr id="13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FD9BC56-9BE9-43A2-9F8D-605F4F31E1B4}" type="slidenum">
              <a:rPr lang="en-US" altLang="zh-TW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4854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481353"/>
            <a:ext cx="10972800" cy="4386071"/>
          </a:xfrm>
        </p:spPr>
        <p:txBody>
          <a:bodyPr vert="eaVert"/>
          <a:lstStyle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4D34371-4FB3-4D7A-86E5-EC56C686B25F}" type="slidenum">
              <a:rPr lang="en-US" altLang="zh-TW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351711"/>
      </p:ext>
    </p:extLst>
  </p:cSld>
  <p:clrMapOvr>
    <a:masterClrMapping/>
  </p:clrMapOvr>
  <p:transition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125351" y="274675"/>
            <a:ext cx="2369960" cy="5592761"/>
          </a:xfrm>
        </p:spPr>
        <p:txBody>
          <a:bodyPr vert="eaVert"/>
          <a:lstStyle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4" y="274641"/>
            <a:ext cx="8432800" cy="5592760"/>
          </a:xfrm>
        </p:spPr>
        <p:txBody>
          <a:bodyPr vert="eaVert"/>
          <a:lstStyle>
            <a:extLst/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56F6D9D-7118-41A5-9EF6-5BF932519042}" type="slidenum">
              <a:rPr lang="en-US" altLang="zh-TW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66385"/>
      </p:ext>
    </p:extLst>
  </p:cSld>
  <p:clrMapOvr>
    <a:masterClrMapping/>
  </p:clrMapOvr>
  <p:transition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8" descr="宣導手冊(終)_page3_image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02138"/>
            <a:ext cx="121920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圖片 9" descr="宣導手冊(終)_page2_image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285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43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1B267-F9A3-473A-B44C-F8CE0DC16CC5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5DF34-CA6E-481C-9405-7557C871B1A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750176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F5AAF-FCFE-4D83-ABD8-EDD71A77799C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21E67-3314-4D6C-8B06-1D8BA6995B3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280468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1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2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92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6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55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4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4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53D9B-D787-4ABB-B5F7-62BFEE6F8CB2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0BB75-9C79-48BE-8C2C-47FBE988C99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24463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D4591-4D22-4873-B271-152F78F30F9E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4C98D-FC11-4878-8EE6-DB4433EBA1E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96268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25" indent="0">
              <a:buNone/>
              <a:defRPr sz="2000" b="1"/>
            </a:lvl2pPr>
            <a:lvl3pPr marL="913850" indent="0">
              <a:buNone/>
              <a:defRPr sz="1800" b="1"/>
            </a:lvl3pPr>
            <a:lvl4pPr marL="1370775" indent="0">
              <a:buNone/>
              <a:defRPr sz="1600" b="1"/>
            </a:lvl4pPr>
            <a:lvl5pPr marL="1827701" indent="0">
              <a:buNone/>
              <a:defRPr sz="1600" b="1"/>
            </a:lvl5pPr>
            <a:lvl6pPr marL="2284627" indent="0">
              <a:buNone/>
              <a:defRPr sz="1600" b="1"/>
            </a:lvl6pPr>
            <a:lvl7pPr marL="2741555" indent="0">
              <a:buNone/>
              <a:defRPr sz="1600" b="1"/>
            </a:lvl7pPr>
            <a:lvl8pPr marL="3198480" indent="0">
              <a:buNone/>
              <a:defRPr sz="1600" b="1"/>
            </a:lvl8pPr>
            <a:lvl9pPr marL="3655406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8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25" indent="0">
              <a:buNone/>
              <a:defRPr sz="2000" b="1"/>
            </a:lvl2pPr>
            <a:lvl3pPr marL="913850" indent="0">
              <a:buNone/>
              <a:defRPr sz="1800" b="1"/>
            </a:lvl3pPr>
            <a:lvl4pPr marL="1370775" indent="0">
              <a:buNone/>
              <a:defRPr sz="1600" b="1"/>
            </a:lvl4pPr>
            <a:lvl5pPr marL="1827701" indent="0">
              <a:buNone/>
              <a:defRPr sz="1600" b="1"/>
            </a:lvl5pPr>
            <a:lvl6pPr marL="2284627" indent="0">
              <a:buNone/>
              <a:defRPr sz="1600" b="1"/>
            </a:lvl6pPr>
            <a:lvl7pPr marL="2741555" indent="0">
              <a:buNone/>
              <a:defRPr sz="1600" b="1"/>
            </a:lvl7pPr>
            <a:lvl8pPr marL="3198480" indent="0">
              <a:buNone/>
              <a:defRPr sz="1600" b="1"/>
            </a:lvl8pPr>
            <a:lvl9pPr marL="3655406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8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283E6-D369-4F01-9F5B-33FD6EF1EA02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695E0-BFFE-481E-972B-D2CD07842FC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90119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808EE-D732-4349-90EB-64B9DAE686EF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CED28-3D0D-4202-8D1A-C7447C2E44D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101355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705CB-9AAC-40CE-BB83-775CA0324483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09B0E-703C-4343-9849-B99A9649A4D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93613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6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25" indent="0">
              <a:buNone/>
              <a:defRPr sz="1200"/>
            </a:lvl2pPr>
            <a:lvl3pPr marL="913850" indent="0">
              <a:buNone/>
              <a:defRPr sz="1000"/>
            </a:lvl3pPr>
            <a:lvl4pPr marL="1370775" indent="0">
              <a:buNone/>
              <a:defRPr sz="900"/>
            </a:lvl4pPr>
            <a:lvl5pPr marL="1827701" indent="0">
              <a:buNone/>
              <a:defRPr sz="900"/>
            </a:lvl5pPr>
            <a:lvl6pPr marL="2284627" indent="0">
              <a:buNone/>
              <a:defRPr sz="900"/>
            </a:lvl6pPr>
            <a:lvl7pPr marL="2741555" indent="0">
              <a:buNone/>
              <a:defRPr sz="900"/>
            </a:lvl7pPr>
            <a:lvl8pPr marL="3198480" indent="0">
              <a:buNone/>
              <a:defRPr sz="900"/>
            </a:lvl8pPr>
            <a:lvl9pPr marL="3655406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1A419-F005-4CCA-91C6-02C2B534310A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A41DD-5651-4654-BB32-D4E80330A70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38695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925" indent="0">
              <a:buNone/>
              <a:defRPr sz="2800"/>
            </a:lvl2pPr>
            <a:lvl3pPr marL="913850" indent="0">
              <a:buNone/>
              <a:defRPr sz="2400"/>
            </a:lvl3pPr>
            <a:lvl4pPr marL="1370775" indent="0">
              <a:buNone/>
              <a:defRPr sz="2000"/>
            </a:lvl4pPr>
            <a:lvl5pPr marL="1827701" indent="0">
              <a:buNone/>
              <a:defRPr sz="2000"/>
            </a:lvl5pPr>
            <a:lvl6pPr marL="2284627" indent="0">
              <a:buNone/>
              <a:defRPr sz="2000"/>
            </a:lvl6pPr>
            <a:lvl7pPr marL="2741555" indent="0">
              <a:buNone/>
              <a:defRPr sz="2000"/>
            </a:lvl7pPr>
            <a:lvl8pPr marL="3198480" indent="0">
              <a:buNone/>
              <a:defRPr sz="2000"/>
            </a:lvl8pPr>
            <a:lvl9pPr marL="3655406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25" indent="0">
              <a:buNone/>
              <a:defRPr sz="1200"/>
            </a:lvl2pPr>
            <a:lvl3pPr marL="913850" indent="0">
              <a:buNone/>
              <a:defRPr sz="1000"/>
            </a:lvl3pPr>
            <a:lvl4pPr marL="1370775" indent="0">
              <a:buNone/>
              <a:defRPr sz="900"/>
            </a:lvl4pPr>
            <a:lvl5pPr marL="1827701" indent="0">
              <a:buNone/>
              <a:defRPr sz="900"/>
            </a:lvl5pPr>
            <a:lvl6pPr marL="2284627" indent="0">
              <a:buNone/>
              <a:defRPr sz="900"/>
            </a:lvl6pPr>
            <a:lvl7pPr marL="2741555" indent="0">
              <a:buNone/>
              <a:defRPr sz="900"/>
            </a:lvl7pPr>
            <a:lvl8pPr marL="3198480" indent="0">
              <a:buNone/>
              <a:defRPr sz="900"/>
            </a:lvl8pPr>
            <a:lvl9pPr marL="3655406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92C94-9195-4153-85B2-5BA03489F033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527DD-BCF3-4F84-9762-84D8CC4E64F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886103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7B99F-F6C1-4EA2-9116-42CB10010D1C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627D0-C9E4-4480-BFCE-86E47F3EF6D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592388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56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56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ABE532-13D6-4C61-A97E-9DD768D9D268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AB396-CAC5-4736-8ECF-8F191ECF3C9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614724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11200" y="473075"/>
            <a:ext cx="108712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711200" y="1828800"/>
            <a:ext cx="10871200" cy="4038600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F344A-55D5-4722-9A7E-9C6CC7FE32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4303060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標題及物件在文字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7540"/>
            <a:ext cx="10972800" cy="1139648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1" y="1600889"/>
            <a:ext cx="10972800" cy="220019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3929775"/>
            <a:ext cx="10972800" cy="220153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F82A5F-50A6-4696-8ECA-CA625D1BA02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20461910"/>
      </p:ext>
    </p:extLst>
  </p:cSld>
  <p:clrMapOvr>
    <a:masterClrMapping/>
  </p:clrMapOvr>
  <p:transition spd="slow">
    <p:randomBar dir="vert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8" descr="宣導手冊(終)_page3_image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02132"/>
            <a:ext cx="121920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圖片 9" descr="宣導手冊(終)_page2_image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285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6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2D1C6-E863-4F80-9E5E-93E03638B6A3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7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981DB-1A5E-4B50-B785-8D6880D2E41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31695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4406F-E3DC-497C-9414-11004A2167DD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1E7EE-F86A-49B5-B88B-2DFDE306A4A4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119314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1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21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92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5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70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6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55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4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4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D9913A-C495-44C1-A16E-51B2CDA3D332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6A7FC-BBFB-4AA2-8FC4-610EF2132A5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625142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9D131D-EC86-43FA-9D0A-F3B1DD5BEFAE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AAB64-BFB3-437A-A4E4-5A4C8A67083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2946973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25" indent="0">
              <a:buNone/>
              <a:defRPr sz="2000" b="1"/>
            </a:lvl2pPr>
            <a:lvl3pPr marL="913850" indent="0">
              <a:buNone/>
              <a:defRPr sz="1800" b="1"/>
            </a:lvl3pPr>
            <a:lvl4pPr marL="1370775" indent="0">
              <a:buNone/>
              <a:defRPr sz="1600" b="1"/>
            </a:lvl4pPr>
            <a:lvl5pPr marL="1827701" indent="0">
              <a:buNone/>
              <a:defRPr sz="1600" b="1"/>
            </a:lvl5pPr>
            <a:lvl6pPr marL="2284627" indent="0">
              <a:buNone/>
              <a:defRPr sz="1600" b="1"/>
            </a:lvl6pPr>
            <a:lvl7pPr marL="2741555" indent="0">
              <a:buNone/>
              <a:defRPr sz="1600" b="1"/>
            </a:lvl7pPr>
            <a:lvl8pPr marL="3198480" indent="0">
              <a:buNone/>
              <a:defRPr sz="1600" b="1"/>
            </a:lvl8pPr>
            <a:lvl9pPr marL="3655406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25" indent="0">
              <a:buNone/>
              <a:defRPr sz="2000" b="1"/>
            </a:lvl2pPr>
            <a:lvl3pPr marL="913850" indent="0">
              <a:buNone/>
              <a:defRPr sz="1800" b="1"/>
            </a:lvl3pPr>
            <a:lvl4pPr marL="1370775" indent="0">
              <a:buNone/>
              <a:defRPr sz="1600" b="1"/>
            </a:lvl4pPr>
            <a:lvl5pPr marL="1827701" indent="0">
              <a:buNone/>
              <a:defRPr sz="1600" b="1"/>
            </a:lvl5pPr>
            <a:lvl6pPr marL="2284627" indent="0">
              <a:buNone/>
              <a:defRPr sz="1600" b="1"/>
            </a:lvl6pPr>
            <a:lvl7pPr marL="2741555" indent="0">
              <a:buNone/>
              <a:defRPr sz="1600" b="1"/>
            </a:lvl7pPr>
            <a:lvl8pPr marL="3198480" indent="0">
              <a:buNone/>
              <a:defRPr sz="1600" b="1"/>
            </a:lvl8pPr>
            <a:lvl9pPr marL="3655406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45E4A-31EC-4F6C-B24F-4F8E3DE8ECCA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79432-18FA-4DF3-9010-147727E4071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437884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29DA1-3198-4354-A59E-9F1CC0DDD589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E60EA-1A7B-4046-AB21-E0DD017E6CA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984617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EB540-2DA9-48CA-9DA5-D57AF66B7ADE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0DC2F-3EA0-4FAB-9FB3-849FF091E2E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286575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8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25" indent="0">
              <a:buNone/>
              <a:defRPr sz="1200"/>
            </a:lvl2pPr>
            <a:lvl3pPr marL="913850" indent="0">
              <a:buNone/>
              <a:defRPr sz="1000"/>
            </a:lvl3pPr>
            <a:lvl4pPr marL="1370775" indent="0">
              <a:buNone/>
              <a:defRPr sz="900"/>
            </a:lvl4pPr>
            <a:lvl5pPr marL="1827701" indent="0">
              <a:buNone/>
              <a:defRPr sz="900"/>
            </a:lvl5pPr>
            <a:lvl6pPr marL="2284627" indent="0">
              <a:buNone/>
              <a:defRPr sz="900"/>
            </a:lvl6pPr>
            <a:lvl7pPr marL="2741555" indent="0">
              <a:buNone/>
              <a:defRPr sz="900"/>
            </a:lvl7pPr>
            <a:lvl8pPr marL="3198480" indent="0">
              <a:buNone/>
              <a:defRPr sz="900"/>
            </a:lvl8pPr>
            <a:lvl9pPr marL="3655406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0E749-EC6F-41D9-8B61-A2AC75877711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3DD57-950D-4F36-94C7-AEBE89CC522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194742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925" indent="0">
              <a:buNone/>
              <a:defRPr sz="2800"/>
            </a:lvl2pPr>
            <a:lvl3pPr marL="913850" indent="0">
              <a:buNone/>
              <a:defRPr sz="2400"/>
            </a:lvl3pPr>
            <a:lvl4pPr marL="1370775" indent="0">
              <a:buNone/>
              <a:defRPr sz="2000"/>
            </a:lvl4pPr>
            <a:lvl5pPr marL="1827701" indent="0">
              <a:buNone/>
              <a:defRPr sz="2000"/>
            </a:lvl5pPr>
            <a:lvl6pPr marL="2284627" indent="0">
              <a:buNone/>
              <a:defRPr sz="2000"/>
            </a:lvl6pPr>
            <a:lvl7pPr marL="2741555" indent="0">
              <a:buNone/>
              <a:defRPr sz="2000"/>
            </a:lvl7pPr>
            <a:lvl8pPr marL="3198480" indent="0">
              <a:buNone/>
              <a:defRPr sz="2000"/>
            </a:lvl8pPr>
            <a:lvl9pPr marL="3655406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25" indent="0">
              <a:buNone/>
              <a:defRPr sz="1200"/>
            </a:lvl2pPr>
            <a:lvl3pPr marL="913850" indent="0">
              <a:buNone/>
              <a:defRPr sz="1000"/>
            </a:lvl3pPr>
            <a:lvl4pPr marL="1370775" indent="0">
              <a:buNone/>
              <a:defRPr sz="900"/>
            </a:lvl4pPr>
            <a:lvl5pPr marL="1827701" indent="0">
              <a:buNone/>
              <a:defRPr sz="900"/>
            </a:lvl5pPr>
            <a:lvl6pPr marL="2284627" indent="0">
              <a:buNone/>
              <a:defRPr sz="900"/>
            </a:lvl6pPr>
            <a:lvl7pPr marL="2741555" indent="0">
              <a:buNone/>
              <a:defRPr sz="900"/>
            </a:lvl7pPr>
            <a:lvl8pPr marL="3198480" indent="0">
              <a:buNone/>
              <a:defRPr sz="900"/>
            </a:lvl8pPr>
            <a:lvl9pPr marL="3655406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0A1F7-3E4A-4028-B9AD-45C0BB55C6BE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8AB58-6643-4B2E-A7C2-A0AA87D62EF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836879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4E8EC-37D2-4325-9058-94010B09BA97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BCD9C-F5FC-4D59-9D86-60D52CB6D52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968193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50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50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8A714-334B-4C26-930E-844D0EE82B99}" type="datetime1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3F6ED-1956-4469-A95B-F0C153596B8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775076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11200" y="473075"/>
            <a:ext cx="108712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711200" y="1828800"/>
            <a:ext cx="10871200" cy="4038600"/>
          </a:xfrm>
        </p:spPr>
        <p:txBody>
          <a:bodyPr/>
          <a:lstStyle/>
          <a:p>
            <a:pPr lvl="0"/>
            <a:endParaRPr lang="zh-TW" altLang="en-US" noProof="0" smtClean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22642-7B1F-4735-94EF-D55DCBACBC7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1407860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標題及物件在文字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1" y="277540"/>
            <a:ext cx="10972800" cy="1139648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1" y="1600883"/>
            <a:ext cx="10972800" cy="2200191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1" y="3929775"/>
            <a:ext cx="10972800" cy="220153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AA8F7-7FC3-4798-8434-516D4538EF4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50214836"/>
      </p:ext>
    </p:extLst>
  </p:cSld>
  <p:clrMapOvr>
    <a:masterClrMapping/>
  </p:clrMapOvr>
  <p:transition spd="slow">
    <p:randomBar dir="vert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 cstate="email">
            <a:duotone>
              <a:schemeClr val="bg2"/>
              <a:srgbClr val="FFF1C1"/>
            </a:duotone>
            <a:lum bright="-10000" contrast="-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" y="5214950"/>
            <a:ext cx="1962897" cy="16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1214435"/>
            <a:ext cx="103632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028980" y="2759597"/>
            <a:ext cx="8134045" cy="1740989"/>
          </a:xfrm>
        </p:spPr>
        <p:txBody>
          <a:bodyPr anchor="t"/>
          <a:lstStyle>
            <a:lvl1pPr marL="0" indent="0" algn="ctr">
              <a:buNone/>
              <a:defRPr lang="zh-CN" altLang="en-US" dirty="0">
                <a:effectLst/>
              </a:defRPr>
            </a:lvl1pPr>
            <a:lvl2pPr marL="456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9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2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27A4-F97A-4C4B-8A87-556224F8E8AE}" type="datetime1">
              <a:rPr lang="en-US" altLang="zh-TW" smtClean="0">
                <a:solidFill>
                  <a:prstClr val="white"/>
                </a:solidFill>
              </a:rPr>
              <a:pPr/>
              <a:t>10/5/2022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34A1-6402-488B-A652-E469620D7916}" type="slidenum">
              <a:rPr lang="en-US" altLang="zh-TW" smtClean="0">
                <a:solidFill>
                  <a:srgbClr val="33BD56">
                    <a:shade val="75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33BD56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477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" y="0"/>
            <a:ext cx="8928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7AA7D-3B69-4E48-962A-320C30A13814}" type="datetime1">
              <a:rPr lang="en-US" altLang="zh-TW" smtClean="0">
                <a:solidFill>
                  <a:prstClr val="white"/>
                </a:solidFill>
              </a:rPr>
              <a:pPr/>
              <a:t>10/5/2022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80D2A-EA4E-4A37-A9DF-772D0EA46EC5}" type="slidenum">
              <a:rPr lang="en-US" altLang="zh-TW" smtClean="0">
                <a:solidFill>
                  <a:prstClr val="white"/>
                </a:solidFill>
              </a:rPr>
              <a:pPr/>
              <a:t>‹#›</a:t>
            </a:fld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9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706936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143388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643204"/>
            <a:ext cx="10363200" cy="1500187"/>
          </a:xfrm>
        </p:spPr>
        <p:txBody>
          <a:bodyPr anchor="b"/>
          <a:lstStyle>
            <a:lvl1pPr marL="0" indent="0">
              <a:buNone/>
              <a:defRPr lang="zh-CN" altLang="en-US" sz="2800" smtClean="0">
                <a:effectLst/>
              </a:defRPr>
            </a:lvl1pPr>
            <a:lvl2pPr marL="456607" indent="0">
              <a:buNone/>
              <a:defRPr lang="zh-CN" altLang="en-US" sz="2400" smtClean="0">
                <a:effectLst/>
              </a:defRPr>
            </a:lvl2pPr>
            <a:lvl3pPr marL="913214" indent="0">
              <a:buNone/>
              <a:defRPr lang="zh-CN" altLang="en-US" sz="2000" smtClean="0">
                <a:effectLst/>
              </a:defRPr>
            </a:lvl3pPr>
            <a:lvl4pPr marL="1369822" indent="0">
              <a:buNone/>
              <a:defRPr lang="zh-CN" altLang="en-US" sz="1600" smtClean="0">
                <a:effectLst/>
              </a:defRPr>
            </a:lvl4pPr>
            <a:lvl5pPr marL="1826428" indent="0">
              <a:buNone/>
              <a:defRPr lang="zh-CN" altLang="en-US" sz="1400" dirty="0" smtClean="0">
                <a:effectLst/>
              </a:defRPr>
            </a:lvl5pPr>
            <a:lvl6pPr marL="22830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9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62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28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6051512-973F-4780-895E-29B1B65D9F34}" type="datetime1">
              <a:rPr lang="en-US" altLang="zh-TW" smtClean="0">
                <a:solidFill>
                  <a:prstClr val="white"/>
                </a:solidFill>
              </a:rPr>
              <a:pPr algn="r"/>
              <a:t>10/5/2022</a:t>
            </a:fld>
            <a:endParaRPr lang="zh-TW" altLang="en-US" sz="1400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EAB534A1-6402-488B-A652-E469620D7916}" type="slidenum">
              <a:rPr lang="en-US" altLang="zh-TW" sz="1600" smtClean="0">
                <a:solidFill>
                  <a:srgbClr val="33BD56">
                    <a:shade val="75000"/>
                  </a:srgbClr>
                </a:solidFill>
              </a:rPr>
              <a:pPr algn="ctr"/>
              <a:t>‹#›</a:t>
            </a:fld>
            <a:endParaRPr lang="zh-TW" altLang="en-US" sz="1600">
              <a:solidFill>
                <a:srgbClr val="33BD56">
                  <a:shade val="75000"/>
                </a:srgbClr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duotone>
              <a:schemeClr val="bg2"/>
              <a:srgbClr val="FFF1C1"/>
            </a:duotone>
            <a:lum bright="-10000" contrast="-30000"/>
          </a:blip>
          <a:stretch>
            <a:fillRect/>
          </a:stretch>
        </p:blipFill>
        <p:spPr>
          <a:xfrm>
            <a:off x="9974181" y="0"/>
            <a:ext cx="2217819" cy="23574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439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8736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1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1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F23D-191B-43CC-B9CE-4EEF60B8AB49}" type="datetime1">
              <a:rPr lang="en-US" altLang="zh-TW" smtClean="0">
                <a:solidFill>
                  <a:prstClr val="white"/>
                </a:solidFill>
              </a:rPr>
              <a:pPr/>
              <a:t>10/5/2022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80D2A-EA4E-4A37-A9DF-772D0EA46EC5}" type="slidenum">
              <a:rPr lang="en-US" altLang="zh-TW" smtClean="0">
                <a:solidFill>
                  <a:prstClr val="white"/>
                </a:solidFill>
              </a:rPr>
              <a:pPr/>
              <a:t>‹#›</a:t>
            </a:fld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9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270945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8" y="0"/>
            <a:ext cx="8544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4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7" indent="0">
              <a:buNone/>
              <a:defRPr sz="2000" b="1"/>
            </a:lvl2pPr>
            <a:lvl3pPr marL="913214" indent="0">
              <a:buNone/>
              <a:defRPr sz="1800" b="1"/>
            </a:lvl3pPr>
            <a:lvl4pPr marL="1369822" indent="0">
              <a:buNone/>
              <a:defRPr sz="1600" b="1"/>
            </a:lvl4pPr>
            <a:lvl5pPr marL="1826428" indent="0">
              <a:buNone/>
              <a:defRPr sz="1600" b="1"/>
            </a:lvl5pPr>
            <a:lvl6pPr marL="2283034" indent="0">
              <a:buNone/>
              <a:defRPr sz="1600" b="1"/>
            </a:lvl6pPr>
            <a:lvl7pPr marL="2739643" indent="0">
              <a:buNone/>
              <a:defRPr sz="1600" b="1"/>
            </a:lvl7pPr>
            <a:lvl8pPr marL="3196250" indent="0">
              <a:buNone/>
              <a:defRPr sz="1600" b="1"/>
            </a:lvl8pPr>
            <a:lvl9pPr marL="3652859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4" y="2174878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9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7" indent="0">
              <a:buNone/>
              <a:defRPr sz="2000" b="1"/>
            </a:lvl2pPr>
            <a:lvl3pPr marL="913214" indent="0">
              <a:buNone/>
              <a:defRPr sz="1800" b="1"/>
            </a:lvl3pPr>
            <a:lvl4pPr marL="1369822" indent="0">
              <a:buNone/>
              <a:defRPr sz="1600" b="1"/>
            </a:lvl4pPr>
            <a:lvl5pPr marL="1826428" indent="0">
              <a:buNone/>
              <a:defRPr sz="1600" b="1"/>
            </a:lvl5pPr>
            <a:lvl6pPr marL="2283034" indent="0">
              <a:buNone/>
              <a:defRPr sz="1600" b="1"/>
            </a:lvl6pPr>
            <a:lvl7pPr marL="2739643" indent="0">
              <a:buNone/>
              <a:defRPr sz="1600" b="1"/>
            </a:lvl7pPr>
            <a:lvl8pPr marL="3196250" indent="0">
              <a:buNone/>
              <a:defRPr sz="1600" b="1"/>
            </a:lvl8pPr>
            <a:lvl9pPr marL="3652859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92" y="2174878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6051512-973F-4780-895E-29B1B65D9F34}" type="datetime1">
              <a:rPr lang="en-US" altLang="zh-TW" smtClean="0">
                <a:solidFill>
                  <a:prstClr val="white"/>
                </a:solidFill>
              </a:rPr>
              <a:pPr algn="r"/>
              <a:t>10/5/2022</a:t>
            </a:fld>
            <a:endParaRPr lang="zh-TW" altLang="en-US" sz="1400">
              <a:solidFill>
                <a:srgbClr val="FFFFFF"/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EAB534A1-6402-488B-A652-E469620D7916}" type="slidenum">
              <a:rPr lang="en-US" altLang="zh-TW" sz="1600" smtClean="0">
                <a:solidFill>
                  <a:srgbClr val="33BD56">
                    <a:shade val="75000"/>
                  </a:srgbClr>
                </a:solidFill>
              </a:rPr>
              <a:pPr algn="ctr"/>
              <a:t>‹#›</a:t>
            </a:fld>
            <a:endParaRPr lang="zh-TW" altLang="en-US" sz="1600">
              <a:solidFill>
                <a:srgbClr val="33BD56">
                  <a:shade val="75000"/>
                </a:srgbClr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9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951683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" y="0"/>
            <a:ext cx="8928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8DCE-233E-49F9-A534-ED99266BAB70}" type="datetime1">
              <a:rPr lang="en-US" altLang="zh-TW" smtClean="0">
                <a:solidFill>
                  <a:prstClr val="white"/>
                </a:solidFill>
              </a:rPr>
              <a:pPr/>
              <a:t>10/5/2022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80D2A-EA4E-4A37-A9DF-772D0EA46EC5}" type="slidenum">
              <a:rPr lang="en-US" altLang="zh-TW" smtClean="0">
                <a:solidFill>
                  <a:prstClr val="white"/>
                </a:solidFill>
              </a:rPr>
              <a:pPr/>
              <a:t>‹#›</a:t>
            </a:fld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9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06422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" y="0"/>
            <a:ext cx="8928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06245-9154-4282-8727-727393EECB43}" type="datetime1">
              <a:rPr lang="en-US" altLang="zh-TW" smtClean="0">
                <a:solidFill>
                  <a:prstClr val="white"/>
                </a:solidFill>
              </a:rPr>
              <a:pPr/>
              <a:t>10/5/2022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80D2A-EA4E-4A37-A9DF-772D0EA46EC5}" type="slidenum">
              <a:rPr lang="en-US" altLang="zh-TW" smtClean="0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9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699232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" y="0"/>
            <a:ext cx="8976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4907" y="5357826"/>
            <a:ext cx="10968300" cy="768028"/>
          </a:xfrm>
        </p:spPr>
        <p:txBody>
          <a:bodyPr anchor="ctr"/>
          <a:lstStyle>
            <a:lvl1pPr algn="ctr">
              <a:defRPr lang="zh-CN" altLang="en-US" sz="3600" b="0" kern="1200" spc="50" dirty="0">
                <a:ln w="1270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20320" dir="27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3845" y="428611"/>
            <a:ext cx="6815667" cy="48577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7572127" y="1357298"/>
            <a:ext cx="4011084" cy="3929090"/>
          </a:xfrm>
        </p:spPr>
        <p:txBody>
          <a:bodyPr/>
          <a:lstStyle>
            <a:lvl1pPr marL="0" indent="0">
              <a:buNone/>
              <a:defRPr sz="1400"/>
            </a:lvl1pPr>
            <a:lvl2pPr marL="456607" indent="0">
              <a:buNone/>
              <a:defRPr sz="1200"/>
            </a:lvl2pPr>
            <a:lvl3pPr marL="913214" indent="0">
              <a:buNone/>
              <a:defRPr sz="1000"/>
            </a:lvl3pPr>
            <a:lvl4pPr marL="1369822" indent="0">
              <a:buNone/>
              <a:defRPr sz="900"/>
            </a:lvl4pPr>
            <a:lvl5pPr marL="1826428" indent="0">
              <a:buNone/>
              <a:defRPr sz="900"/>
            </a:lvl5pPr>
            <a:lvl6pPr marL="2283034" indent="0">
              <a:buNone/>
              <a:defRPr sz="900"/>
            </a:lvl6pPr>
            <a:lvl7pPr marL="2739643" indent="0">
              <a:buNone/>
              <a:defRPr sz="900"/>
            </a:lvl7pPr>
            <a:lvl8pPr marL="3196250" indent="0">
              <a:buNone/>
              <a:defRPr sz="900"/>
            </a:lvl8pPr>
            <a:lvl9pPr marL="3652859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9E51-67EE-4875-B724-C967C8F85565}" type="datetime1">
              <a:rPr lang="en-US" altLang="zh-TW" smtClean="0">
                <a:solidFill>
                  <a:prstClr val="white"/>
                </a:solidFill>
              </a:rPr>
              <a:pPr/>
              <a:t>10/5/2022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80D2A-EA4E-4A37-A9DF-772D0EA46EC5}" type="slidenum">
              <a:rPr lang="en-US" altLang="zh-TW" smtClean="0">
                <a:solidFill>
                  <a:srgbClr val="33BD56">
                    <a:shade val="75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33BD56">
                  <a:shade val="75000"/>
                </a:srgbClr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9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658576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" y="0"/>
            <a:ext cx="8928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7064" y="214290"/>
            <a:ext cx="9931469" cy="781052"/>
          </a:xfrm>
        </p:spPr>
        <p:txBody>
          <a:bodyPr anchor="ctr"/>
          <a:lstStyle>
            <a:lvl1pPr algn="ctr" rtl="0">
              <a:spcBef>
                <a:spcPct val="0"/>
              </a:spcBef>
              <a:buNone/>
              <a:defRPr sz="3600" b="0" kern="1200" spc="50">
                <a:ln w="1270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20320" dir="27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908020" y="1000108"/>
            <a:ext cx="9936480" cy="5214974"/>
          </a:xfrm>
          <a:prstGeom prst="snip2DiagRect">
            <a:avLst>
              <a:gd name="adj1" fmla="val 0"/>
              <a:gd name="adj2" fmla="val 1794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buNone/>
              <a:defRPr sz="3200"/>
            </a:lvl1pPr>
            <a:lvl2pPr marL="456607" indent="0">
              <a:buNone/>
              <a:defRPr sz="2800"/>
            </a:lvl2pPr>
            <a:lvl3pPr marL="913214" indent="0">
              <a:buNone/>
              <a:defRPr sz="2400"/>
            </a:lvl3pPr>
            <a:lvl4pPr marL="1369822" indent="0">
              <a:buNone/>
              <a:defRPr sz="2000"/>
            </a:lvl4pPr>
            <a:lvl5pPr marL="1826428" indent="0">
              <a:buNone/>
              <a:defRPr sz="2000"/>
            </a:lvl5pPr>
            <a:lvl6pPr marL="2283034" indent="0">
              <a:buNone/>
              <a:defRPr sz="2000"/>
            </a:lvl6pPr>
            <a:lvl7pPr marL="2739643" indent="0">
              <a:buNone/>
              <a:defRPr sz="2000"/>
            </a:lvl7pPr>
            <a:lvl8pPr marL="3196250" indent="0">
              <a:buNone/>
              <a:defRPr sz="2000"/>
            </a:lvl8pPr>
            <a:lvl9pPr marL="3652859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604015" y="6243655"/>
            <a:ext cx="4240500" cy="614367"/>
          </a:xfrm>
        </p:spPr>
        <p:txBody>
          <a:bodyPr anchor="t"/>
          <a:lstStyle>
            <a:lvl1pPr marL="0" indent="0" algn="r">
              <a:buNone/>
              <a:defRPr sz="1400"/>
            </a:lvl1pPr>
            <a:lvl2pPr marL="456607" indent="0" algn="r">
              <a:buNone/>
              <a:defRPr sz="1200"/>
            </a:lvl2pPr>
            <a:lvl3pPr marL="913214" indent="0" algn="r">
              <a:buNone/>
              <a:defRPr sz="1000"/>
            </a:lvl3pPr>
            <a:lvl4pPr marL="1369822" indent="0" algn="r">
              <a:buNone/>
              <a:defRPr sz="900"/>
            </a:lvl4pPr>
            <a:lvl5pPr marL="1826428" indent="0" algn="r">
              <a:buNone/>
              <a:defRPr sz="900"/>
            </a:lvl5pPr>
            <a:lvl6pPr marL="2283034" indent="0">
              <a:buNone/>
              <a:defRPr sz="900"/>
            </a:lvl6pPr>
            <a:lvl7pPr marL="2739643" indent="0">
              <a:buNone/>
              <a:defRPr sz="900"/>
            </a:lvl7pPr>
            <a:lvl8pPr marL="3196250" indent="0">
              <a:buNone/>
              <a:defRPr sz="900"/>
            </a:lvl8pPr>
            <a:lvl9pPr marL="3652859" indent="0">
              <a:buNone/>
              <a:defRPr sz="900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812801" y="6492900"/>
            <a:ext cx="2235179" cy="365125"/>
          </a:xfrm>
        </p:spPr>
        <p:txBody>
          <a:bodyPr/>
          <a:lstStyle/>
          <a:p>
            <a:fld id="{57A2979D-8BCB-49ED-A6DE-E2CAE8FE00A1}" type="datetime1">
              <a:rPr lang="en-US" altLang="zh-TW" smtClean="0">
                <a:solidFill>
                  <a:prstClr val="white"/>
                </a:solidFill>
              </a:rPr>
              <a:pPr/>
              <a:t>10/5/2022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47981" y="6492898"/>
            <a:ext cx="3524275" cy="365125"/>
          </a:xfrm>
        </p:spPr>
        <p:txBody>
          <a:bodyPr/>
          <a:lstStyle/>
          <a:p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910764" y="5347005"/>
            <a:ext cx="1161600" cy="871200"/>
          </a:xfrm>
          <a:prstGeom prst="rtTriangl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E8C80D2A-EA4E-4A37-A9DF-772D0EA46EC5}" type="slidenum">
              <a:rPr lang="en-US" altLang="zh-TW" smtClean="0">
                <a:solidFill>
                  <a:prstClr val="white"/>
                </a:solidFill>
              </a:rPr>
              <a:pPr/>
              <a:t>‹#›</a:t>
            </a:fld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9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377419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" y="0"/>
            <a:ext cx="8928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500194"/>
            <a:ext cx="10972800" cy="4714907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6051512-973F-4780-895E-29B1B65D9F34}" type="datetime1">
              <a:rPr lang="en-US" altLang="zh-TW" smtClean="0">
                <a:solidFill>
                  <a:prstClr val="white"/>
                </a:solidFill>
              </a:rPr>
              <a:pPr algn="r"/>
              <a:t>10/5/2022</a:t>
            </a:fld>
            <a:endParaRPr lang="zh-TW" altLang="en-US" sz="1400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EAB534A1-6402-488B-A652-E469620D7916}" type="slidenum">
              <a:rPr lang="en-US" altLang="zh-TW" sz="1600" smtClean="0">
                <a:solidFill>
                  <a:srgbClr val="33BD56">
                    <a:shade val="75000"/>
                  </a:srgbClr>
                </a:solidFill>
              </a:rPr>
              <a:pPr algn="ctr"/>
              <a:t>‹#›</a:t>
            </a:fld>
            <a:endParaRPr lang="zh-TW" altLang="en-US" sz="1600">
              <a:solidFill>
                <a:srgbClr val="33BD56">
                  <a:shade val="75000"/>
                </a:srgbClr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9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180746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" y="0"/>
            <a:ext cx="8928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715525" y="274638"/>
            <a:ext cx="1866875" cy="5940444"/>
          </a:xfrm>
        </p:spPr>
        <p:txBody>
          <a:bodyPr vert="eaVert"/>
          <a:lstStyle>
            <a:lvl1pPr algn="ctr">
              <a:defRPr>
                <a:effectLst>
                  <a:outerShdw dist="50800" dir="18900000" algn="tl" rotWithShape="0">
                    <a:srgbClr val="000000">
                      <a:alpha val="75000"/>
                    </a:srgb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1" y="274638"/>
            <a:ext cx="9010675" cy="5940444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6051512-973F-4780-895E-29B1B65D9F34}" type="datetime1">
              <a:rPr lang="en-US" altLang="zh-TW" smtClean="0">
                <a:solidFill>
                  <a:prstClr val="white"/>
                </a:solidFill>
              </a:rPr>
              <a:pPr algn="r"/>
              <a:t>10/5/2022</a:t>
            </a:fld>
            <a:endParaRPr lang="zh-TW" altLang="en-US" sz="1400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EAB534A1-6402-488B-A652-E469620D7916}" type="slidenum">
              <a:rPr lang="en-US" altLang="zh-TW" sz="1600" smtClean="0">
                <a:solidFill>
                  <a:srgbClr val="33BD56">
                    <a:shade val="75000"/>
                  </a:srgbClr>
                </a:solidFill>
              </a:rPr>
              <a:pPr algn="ctr"/>
              <a:t>‹#›</a:t>
            </a:fld>
            <a:endParaRPr lang="zh-TW" altLang="en-US" sz="1600">
              <a:solidFill>
                <a:srgbClr val="33BD56">
                  <a:shade val="75000"/>
                </a:srgbClr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9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206091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 cstate="email">
            <a:duotone>
              <a:schemeClr val="bg2"/>
              <a:srgbClr val="FFF1C1"/>
            </a:duotone>
            <a:lum bright="-10000" contrast="-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" y="5214950"/>
            <a:ext cx="1962897" cy="164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1214435"/>
            <a:ext cx="10363200" cy="1470025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028978" y="2759597"/>
            <a:ext cx="8134045" cy="1740989"/>
          </a:xfrm>
        </p:spPr>
        <p:txBody>
          <a:bodyPr anchor="t"/>
          <a:lstStyle>
            <a:lvl1pPr marL="0" indent="0" algn="ctr">
              <a:buNone/>
              <a:defRPr lang="zh-CN" altLang="en-US" dirty="0">
                <a:effectLst/>
              </a:defRPr>
            </a:lvl1pPr>
            <a:lvl2pPr marL="4566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6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0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9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6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2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727A4-F97A-4C4B-8A87-556224F8E8AE}" type="datetime1">
              <a:rPr lang="en-US" altLang="zh-TW" smtClean="0">
                <a:solidFill>
                  <a:prstClr val="white"/>
                </a:solidFill>
              </a:rPr>
              <a:pPr/>
              <a:t>10/5/2022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534A1-6402-488B-A652-E469620D7916}" type="slidenum">
              <a:rPr lang="en-US" altLang="zh-TW" smtClean="0">
                <a:solidFill>
                  <a:srgbClr val="33BD56">
                    <a:shade val="75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33BD56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780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" y="0"/>
            <a:ext cx="8928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7AA7D-3B69-4E48-962A-320C30A13814}" type="datetime1">
              <a:rPr lang="en-US" altLang="zh-TW" smtClean="0">
                <a:solidFill>
                  <a:prstClr val="white"/>
                </a:solidFill>
              </a:rPr>
              <a:pPr/>
              <a:t>10/5/2022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80D2A-EA4E-4A37-A9DF-772D0EA46EC5}" type="slidenum">
              <a:rPr lang="en-US" altLang="zh-TW" smtClean="0">
                <a:solidFill>
                  <a:prstClr val="white"/>
                </a:solidFill>
              </a:rPr>
              <a:pPr/>
              <a:t>‹#›</a:t>
            </a:fld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7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481704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14338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643198"/>
            <a:ext cx="10363200" cy="1500187"/>
          </a:xfrm>
        </p:spPr>
        <p:txBody>
          <a:bodyPr anchor="b"/>
          <a:lstStyle>
            <a:lvl1pPr marL="0" indent="0">
              <a:buNone/>
              <a:defRPr lang="zh-CN" altLang="en-US" sz="2800" smtClean="0">
                <a:effectLst/>
              </a:defRPr>
            </a:lvl1pPr>
            <a:lvl2pPr marL="456607" indent="0">
              <a:buNone/>
              <a:defRPr lang="zh-CN" altLang="en-US" sz="2400" smtClean="0">
                <a:effectLst/>
              </a:defRPr>
            </a:lvl2pPr>
            <a:lvl3pPr marL="913214" indent="0">
              <a:buNone/>
              <a:defRPr lang="zh-CN" altLang="en-US" sz="2000" smtClean="0">
                <a:effectLst/>
              </a:defRPr>
            </a:lvl3pPr>
            <a:lvl4pPr marL="1369822" indent="0">
              <a:buNone/>
              <a:defRPr lang="zh-CN" altLang="en-US" sz="1600" smtClean="0">
                <a:effectLst/>
              </a:defRPr>
            </a:lvl4pPr>
            <a:lvl5pPr marL="1826428" indent="0">
              <a:buNone/>
              <a:defRPr lang="zh-CN" altLang="en-US" sz="1400" dirty="0" smtClean="0">
                <a:effectLst/>
              </a:defRPr>
            </a:lvl5pPr>
            <a:lvl6pPr marL="22830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9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62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285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6051512-973F-4780-895E-29B1B65D9F34}" type="datetime1">
              <a:rPr lang="en-US" altLang="zh-TW" smtClean="0">
                <a:solidFill>
                  <a:prstClr val="white"/>
                </a:solidFill>
              </a:rPr>
              <a:pPr algn="r"/>
              <a:t>10/5/2022</a:t>
            </a:fld>
            <a:endParaRPr lang="zh-TW" altLang="en-US" sz="1400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EAB534A1-6402-488B-A652-E469620D7916}" type="slidenum">
              <a:rPr lang="en-US" altLang="zh-TW" sz="1600" smtClean="0">
                <a:solidFill>
                  <a:srgbClr val="33BD56">
                    <a:shade val="75000"/>
                  </a:srgbClr>
                </a:solidFill>
              </a:rPr>
              <a:pPr algn="ctr"/>
              <a:t>‹#›</a:t>
            </a:fld>
            <a:endParaRPr lang="zh-TW" altLang="en-US" sz="1600">
              <a:solidFill>
                <a:srgbClr val="33BD56">
                  <a:shade val="75000"/>
                </a:srgbClr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>
            <a:duotone>
              <a:schemeClr val="bg2"/>
              <a:srgbClr val="FFF1C1"/>
            </a:duotone>
            <a:lum bright="-10000" contrast="-30000"/>
          </a:blip>
          <a:stretch>
            <a:fillRect/>
          </a:stretch>
        </p:blipFill>
        <p:spPr>
          <a:xfrm>
            <a:off x="9974181" y="0"/>
            <a:ext cx="2217819" cy="23574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59992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8736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1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1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FF23D-191B-43CC-B9CE-4EEF60B8AB49}" type="datetime1">
              <a:rPr lang="en-US" altLang="zh-TW" smtClean="0">
                <a:solidFill>
                  <a:prstClr val="white"/>
                </a:solidFill>
              </a:rPr>
              <a:pPr/>
              <a:t>10/5/2022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80D2A-EA4E-4A37-A9DF-772D0EA46EC5}" type="slidenum">
              <a:rPr lang="en-US" altLang="zh-TW" smtClean="0">
                <a:solidFill>
                  <a:prstClr val="white"/>
                </a:solidFill>
              </a:rPr>
              <a:pPr/>
              <a:t>‹#›</a:t>
            </a:fld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7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845129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8" y="0"/>
            <a:ext cx="8544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7" indent="0">
              <a:buNone/>
              <a:defRPr sz="2000" b="1"/>
            </a:lvl2pPr>
            <a:lvl3pPr marL="913214" indent="0">
              <a:buNone/>
              <a:defRPr sz="1800" b="1"/>
            </a:lvl3pPr>
            <a:lvl4pPr marL="1369822" indent="0">
              <a:buNone/>
              <a:defRPr sz="1600" b="1"/>
            </a:lvl4pPr>
            <a:lvl5pPr marL="1826428" indent="0">
              <a:buNone/>
              <a:defRPr sz="1600" b="1"/>
            </a:lvl5pPr>
            <a:lvl6pPr marL="2283034" indent="0">
              <a:buNone/>
              <a:defRPr sz="1600" b="1"/>
            </a:lvl6pPr>
            <a:lvl7pPr marL="2739643" indent="0">
              <a:buNone/>
              <a:defRPr sz="1600" b="1"/>
            </a:lvl7pPr>
            <a:lvl8pPr marL="3196250" indent="0">
              <a:buNone/>
              <a:defRPr sz="1600" b="1"/>
            </a:lvl8pPr>
            <a:lvl9pPr marL="3652859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2" y="2174878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8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7" indent="0">
              <a:buNone/>
              <a:defRPr sz="2000" b="1"/>
            </a:lvl2pPr>
            <a:lvl3pPr marL="913214" indent="0">
              <a:buNone/>
              <a:defRPr sz="1800" b="1"/>
            </a:lvl3pPr>
            <a:lvl4pPr marL="1369822" indent="0">
              <a:buNone/>
              <a:defRPr sz="1600" b="1"/>
            </a:lvl4pPr>
            <a:lvl5pPr marL="1826428" indent="0">
              <a:buNone/>
              <a:defRPr sz="1600" b="1"/>
            </a:lvl5pPr>
            <a:lvl6pPr marL="2283034" indent="0">
              <a:buNone/>
              <a:defRPr sz="1600" b="1"/>
            </a:lvl6pPr>
            <a:lvl7pPr marL="2739643" indent="0">
              <a:buNone/>
              <a:defRPr sz="1600" b="1"/>
            </a:lvl7pPr>
            <a:lvl8pPr marL="3196250" indent="0">
              <a:buNone/>
              <a:defRPr sz="1600" b="1"/>
            </a:lvl8pPr>
            <a:lvl9pPr marL="3652859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88" y="2174878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6051512-973F-4780-895E-29B1B65D9F34}" type="datetime1">
              <a:rPr lang="en-US" altLang="zh-TW" smtClean="0">
                <a:solidFill>
                  <a:prstClr val="white"/>
                </a:solidFill>
              </a:rPr>
              <a:pPr algn="r"/>
              <a:t>10/5/2022</a:t>
            </a:fld>
            <a:endParaRPr lang="zh-TW" altLang="en-US" sz="1400">
              <a:solidFill>
                <a:srgbClr val="FFFFFF"/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EAB534A1-6402-488B-A652-E469620D7916}" type="slidenum">
              <a:rPr lang="en-US" altLang="zh-TW" sz="1600" smtClean="0">
                <a:solidFill>
                  <a:srgbClr val="33BD56">
                    <a:shade val="75000"/>
                  </a:srgbClr>
                </a:solidFill>
              </a:rPr>
              <a:pPr algn="ctr"/>
              <a:t>‹#›</a:t>
            </a:fld>
            <a:endParaRPr lang="zh-TW" altLang="en-US" sz="1600">
              <a:solidFill>
                <a:srgbClr val="33BD56">
                  <a:shade val="75000"/>
                </a:srgbClr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7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976518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" y="0"/>
            <a:ext cx="8928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08DCE-233E-49F9-A534-ED99266BAB70}" type="datetime1">
              <a:rPr lang="en-US" altLang="zh-TW" smtClean="0">
                <a:solidFill>
                  <a:prstClr val="white"/>
                </a:solidFill>
              </a:rPr>
              <a:pPr/>
              <a:t>10/5/2022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80D2A-EA4E-4A37-A9DF-772D0EA46EC5}" type="slidenum">
              <a:rPr lang="en-US" altLang="zh-TW" smtClean="0">
                <a:solidFill>
                  <a:prstClr val="white"/>
                </a:solidFill>
              </a:rPr>
              <a:pPr/>
              <a:t>‹#›</a:t>
            </a:fld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7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120118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" y="0"/>
            <a:ext cx="8928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06245-9154-4282-8727-727393EECB43}" type="datetime1">
              <a:rPr lang="en-US" altLang="zh-TW" smtClean="0">
                <a:solidFill>
                  <a:prstClr val="white"/>
                </a:solidFill>
              </a:rPr>
              <a:pPr/>
              <a:t>10/5/2022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80D2A-EA4E-4A37-A9DF-772D0EA46EC5}" type="slidenum">
              <a:rPr lang="en-US" altLang="zh-TW" smtClean="0">
                <a:solidFill>
                  <a:srgbClr val="FFFFFF"/>
                </a:solidFill>
              </a:rPr>
              <a:pPr/>
              <a:t>‹#›</a:t>
            </a:fld>
            <a:endParaRPr lang="zh-TW" altLang="en-US">
              <a:solidFill>
                <a:srgbClr val="FFFFFF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7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729601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" y="0"/>
            <a:ext cx="8976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4907" y="5357826"/>
            <a:ext cx="10968300" cy="768028"/>
          </a:xfrm>
        </p:spPr>
        <p:txBody>
          <a:bodyPr anchor="ctr"/>
          <a:lstStyle>
            <a:lvl1pPr algn="ctr">
              <a:defRPr lang="zh-CN" altLang="en-US" sz="3600" b="0" kern="1200" spc="50" dirty="0">
                <a:ln w="1270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20320" dir="27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3843" y="428605"/>
            <a:ext cx="6815667" cy="48577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7572125" y="1357298"/>
            <a:ext cx="4011084" cy="3929090"/>
          </a:xfrm>
        </p:spPr>
        <p:txBody>
          <a:bodyPr/>
          <a:lstStyle>
            <a:lvl1pPr marL="0" indent="0">
              <a:buNone/>
              <a:defRPr sz="1400"/>
            </a:lvl1pPr>
            <a:lvl2pPr marL="456607" indent="0">
              <a:buNone/>
              <a:defRPr sz="1200"/>
            </a:lvl2pPr>
            <a:lvl3pPr marL="913214" indent="0">
              <a:buNone/>
              <a:defRPr sz="1000"/>
            </a:lvl3pPr>
            <a:lvl4pPr marL="1369822" indent="0">
              <a:buNone/>
              <a:defRPr sz="900"/>
            </a:lvl4pPr>
            <a:lvl5pPr marL="1826428" indent="0">
              <a:buNone/>
              <a:defRPr sz="900"/>
            </a:lvl5pPr>
            <a:lvl6pPr marL="2283034" indent="0">
              <a:buNone/>
              <a:defRPr sz="900"/>
            </a:lvl6pPr>
            <a:lvl7pPr marL="2739643" indent="0">
              <a:buNone/>
              <a:defRPr sz="900"/>
            </a:lvl7pPr>
            <a:lvl8pPr marL="3196250" indent="0">
              <a:buNone/>
              <a:defRPr sz="900"/>
            </a:lvl8pPr>
            <a:lvl9pPr marL="3652859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29E51-67EE-4875-B724-C967C8F85565}" type="datetime1">
              <a:rPr lang="en-US" altLang="zh-TW" smtClean="0">
                <a:solidFill>
                  <a:prstClr val="white"/>
                </a:solidFill>
              </a:rPr>
              <a:pPr/>
              <a:t>10/5/2022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C80D2A-EA4E-4A37-A9DF-772D0EA46EC5}" type="slidenum">
              <a:rPr lang="en-US" altLang="zh-TW" smtClean="0">
                <a:solidFill>
                  <a:srgbClr val="33BD56">
                    <a:shade val="75000"/>
                  </a:srgbClr>
                </a:solidFill>
              </a:rPr>
              <a:pPr/>
              <a:t>‹#›</a:t>
            </a:fld>
            <a:endParaRPr lang="zh-TW" altLang="en-US">
              <a:solidFill>
                <a:srgbClr val="33BD56">
                  <a:shade val="75000"/>
                </a:srgbClr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7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166880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" y="0"/>
            <a:ext cx="8928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27064" y="214290"/>
            <a:ext cx="9931469" cy="781052"/>
          </a:xfrm>
        </p:spPr>
        <p:txBody>
          <a:bodyPr anchor="ctr"/>
          <a:lstStyle>
            <a:lvl1pPr algn="ctr" rtl="0">
              <a:spcBef>
                <a:spcPct val="0"/>
              </a:spcBef>
              <a:buNone/>
              <a:defRPr sz="3600" b="0" kern="1200" spc="50">
                <a:ln w="12700">
                  <a:noFill/>
                  <a:prstDash val="solid"/>
                </a:ln>
                <a:solidFill>
                  <a:schemeClr val="accent4"/>
                </a:solidFill>
                <a:effectLst>
                  <a:outerShdw blurRad="38100" dist="20320" dir="2700000" algn="tl" rotWithShape="0">
                    <a:srgbClr val="000000">
                      <a:alpha val="7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908020" y="1000108"/>
            <a:ext cx="9936480" cy="5214974"/>
          </a:xfrm>
          <a:prstGeom prst="snip2DiagRect">
            <a:avLst>
              <a:gd name="adj1" fmla="val 0"/>
              <a:gd name="adj2" fmla="val 1794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0" indent="0">
              <a:buNone/>
              <a:defRPr sz="3200"/>
            </a:lvl1pPr>
            <a:lvl2pPr marL="456607" indent="0">
              <a:buNone/>
              <a:defRPr sz="2800"/>
            </a:lvl2pPr>
            <a:lvl3pPr marL="913214" indent="0">
              <a:buNone/>
              <a:defRPr sz="2400"/>
            </a:lvl3pPr>
            <a:lvl4pPr marL="1369822" indent="0">
              <a:buNone/>
              <a:defRPr sz="2000"/>
            </a:lvl4pPr>
            <a:lvl5pPr marL="1826428" indent="0">
              <a:buNone/>
              <a:defRPr sz="2000"/>
            </a:lvl5pPr>
            <a:lvl6pPr marL="2283034" indent="0">
              <a:buNone/>
              <a:defRPr sz="2000"/>
            </a:lvl6pPr>
            <a:lvl7pPr marL="2739643" indent="0">
              <a:buNone/>
              <a:defRPr sz="2000"/>
            </a:lvl7pPr>
            <a:lvl8pPr marL="3196250" indent="0">
              <a:buNone/>
              <a:defRPr sz="2000"/>
            </a:lvl8pPr>
            <a:lvl9pPr marL="3652859" indent="0">
              <a:buNone/>
              <a:defRPr sz="2000"/>
            </a:lvl9pPr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604015" y="6243649"/>
            <a:ext cx="4240500" cy="614367"/>
          </a:xfrm>
        </p:spPr>
        <p:txBody>
          <a:bodyPr anchor="t"/>
          <a:lstStyle>
            <a:lvl1pPr marL="0" indent="0" algn="r">
              <a:buNone/>
              <a:defRPr sz="1400"/>
            </a:lvl1pPr>
            <a:lvl2pPr marL="456607" indent="0" algn="r">
              <a:buNone/>
              <a:defRPr sz="1200"/>
            </a:lvl2pPr>
            <a:lvl3pPr marL="913214" indent="0" algn="r">
              <a:buNone/>
              <a:defRPr sz="1000"/>
            </a:lvl3pPr>
            <a:lvl4pPr marL="1369822" indent="0" algn="r">
              <a:buNone/>
              <a:defRPr sz="900"/>
            </a:lvl4pPr>
            <a:lvl5pPr marL="1826428" indent="0" algn="r">
              <a:buNone/>
              <a:defRPr sz="900"/>
            </a:lvl5pPr>
            <a:lvl6pPr marL="2283034" indent="0">
              <a:buNone/>
              <a:defRPr sz="900"/>
            </a:lvl6pPr>
            <a:lvl7pPr marL="2739643" indent="0">
              <a:buNone/>
              <a:defRPr sz="900"/>
            </a:lvl7pPr>
            <a:lvl8pPr marL="3196250" indent="0">
              <a:buNone/>
              <a:defRPr sz="900"/>
            </a:lvl8pPr>
            <a:lvl9pPr marL="3652859" indent="0">
              <a:buNone/>
              <a:defRPr sz="900"/>
            </a:lvl9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812800" y="6492894"/>
            <a:ext cx="2235179" cy="365125"/>
          </a:xfrm>
        </p:spPr>
        <p:txBody>
          <a:bodyPr/>
          <a:lstStyle/>
          <a:p>
            <a:fld id="{57A2979D-8BCB-49ED-A6DE-E2CAE8FE00A1}" type="datetime1">
              <a:rPr lang="en-US" altLang="zh-TW" smtClean="0">
                <a:solidFill>
                  <a:prstClr val="white"/>
                </a:solidFill>
              </a:rPr>
              <a:pPr/>
              <a:t>10/5/2022</a:t>
            </a:fld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047979" y="6492892"/>
            <a:ext cx="3524275" cy="365125"/>
          </a:xfrm>
        </p:spPr>
        <p:txBody>
          <a:bodyPr/>
          <a:lstStyle/>
          <a:p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910764" y="5347005"/>
            <a:ext cx="1161600" cy="871200"/>
          </a:xfrm>
          <a:prstGeom prst="rtTriangl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fld id="{E8C80D2A-EA4E-4A37-A9DF-772D0EA46EC5}" type="slidenum">
              <a:rPr lang="en-US" altLang="zh-TW" smtClean="0">
                <a:solidFill>
                  <a:prstClr val="white"/>
                </a:solidFill>
              </a:rPr>
              <a:pPr/>
              <a:t>‹#›</a:t>
            </a:fld>
            <a:endParaRPr lang="zh-TW" altLang="en-US">
              <a:solidFill>
                <a:prstClr val="white"/>
              </a:solidFill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7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592300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" y="0"/>
            <a:ext cx="8928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500192"/>
            <a:ext cx="10972800" cy="4714907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6051512-973F-4780-895E-29B1B65D9F34}" type="datetime1">
              <a:rPr lang="en-US" altLang="zh-TW" smtClean="0">
                <a:solidFill>
                  <a:prstClr val="white"/>
                </a:solidFill>
              </a:rPr>
              <a:pPr algn="r"/>
              <a:t>10/5/2022</a:t>
            </a:fld>
            <a:endParaRPr lang="zh-TW" altLang="en-US" sz="1400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EAB534A1-6402-488B-A652-E469620D7916}" type="slidenum">
              <a:rPr lang="en-US" altLang="zh-TW" sz="1600" smtClean="0">
                <a:solidFill>
                  <a:srgbClr val="33BD56">
                    <a:shade val="75000"/>
                  </a:srgbClr>
                </a:solidFill>
              </a:rPr>
              <a:pPr algn="ctr"/>
              <a:t>‹#›</a:t>
            </a:fld>
            <a:endParaRPr lang="zh-TW" altLang="en-US" sz="1600">
              <a:solidFill>
                <a:srgbClr val="33BD56">
                  <a:shade val="75000"/>
                </a:srgbClr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7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111083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" y="0"/>
            <a:ext cx="892800" cy="6858000"/>
          </a:xfrm>
          <a:prstGeom prst="rect">
            <a:avLst/>
          </a:prstGeom>
          <a:blipFill>
            <a:blip r:embed="rId2" cstate="email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x" algn="tl"/>
          </a:blip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22" tIns="45661" rIns="91322" bIns="45661"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715525" y="274638"/>
            <a:ext cx="1866875" cy="5940444"/>
          </a:xfrm>
        </p:spPr>
        <p:txBody>
          <a:bodyPr vert="eaVert"/>
          <a:lstStyle>
            <a:lvl1pPr algn="ctr">
              <a:defRPr>
                <a:effectLst>
                  <a:outerShdw dist="50800" dir="18900000" algn="tl" rotWithShape="0">
                    <a:srgbClr val="000000">
                      <a:alpha val="75000"/>
                    </a:srgbClr>
                  </a:outerShdw>
                </a:effectLst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9010675" cy="5940444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6051512-973F-4780-895E-29B1B65D9F34}" type="datetime1">
              <a:rPr lang="en-US" altLang="zh-TW" smtClean="0">
                <a:solidFill>
                  <a:prstClr val="white"/>
                </a:solidFill>
              </a:rPr>
              <a:pPr algn="r"/>
              <a:t>10/5/2022</a:t>
            </a:fld>
            <a:endParaRPr lang="zh-TW" altLang="en-US" sz="1400">
              <a:solidFill>
                <a:srgbClr val="FFFFFF"/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EAB534A1-6402-488B-A652-E469620D7916}" type="slidenum">
              <a:rPr lang="en-US" altLang="zh-TW" sz="1600" smtClean="0">
                <a:solidFill>
                  <a:srgbClr val="33BD56">
                    <a:shade val="75000"/>
                  </a:srgbClr>
                </a:solidFill>
              </a:rPr>
              <a:pPr algn="ctr"/>
              <a:t>‹#›</a:t>
            </a:fld>
            <a:endParaRPr lang="zh-TW" altLang="en-US" sz="1600">
              <a:solidFill>
                <a:srgbClr val="33BD56">
                  <a:shade val="75000"/>
                </a:srgbClr>
              </a:solidFill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email">
            <a:duotone>
              <a:schemeClr val="bg2"/>
              <a:srgbClr val="FFF1C1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7897" y="3"/>
            <a:ext cx="1344124" cy="1428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4931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image" Target="../media/image13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6.xml"/><Relationship Id="rId7" Type="http://schemas.openxmlformats.org/officeDocument/2006/relationships/image" Target="../media/image14.jpg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image" Target="../media/image15.jpeg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15.jpeg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6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131" y="0"/>
            <a:ext cx="121877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日期版面配置區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7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EA2B5C98-BED2-4FF0-AFC1-EEF688675CD8}" type="datetimeFigureOut">
              <a:rPr lang="zh-TW" altLang="en-US"/>
              <a:pPr>
                <a:defRPr/>
              </a:pPr>
              <a:t>2022/10/5</a:t>
            </a:fld>
            <a:endParaRPr lang="zh-TW" altLang="en-US"/>
          </a:p>
        </p:txBody>
      </p:sp>
      <p:sp>
        <p:nvSpPr>
          <p:cNvPr id="9" name="頁尾版面配置區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7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7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7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D63BAE3-63DD-4D67-ABF9-1FF3645FE8BB}" type="datetimeFigureOut">
              <a:rPr kumimoji="0"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2022/10/5</a:t>
            </a:fld>
            <a:endParaRPr kumimoji="0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7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7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83A5210B-141D-41A7-B97E-8E9C7FB59DA0}" type="slidenum">
              <a:rPr kumimoji="0" lang="zh-CN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宋体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zh-CN" altLang="en-US">
              <a:solidFill>
                <a:prstClr val="black">
                  <a:tint val="75000"/>
                </a:prstClr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413007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圖片 6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168" y="0"/>
            <a:ext cx="121877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2" tIns="45661" rIns="91322" bIns="4566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8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16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2" tIns="45661" rIns="91322" bIns="456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日期版面配置區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486"/>
            <a:ext cx="2844800" cy="365125"/>
          </a:xfrm>
          <a:prstGeom prst="rect">
            <a:avLst/>
          </a:prstGeom>
        </p:spPr>
        <p:txBody>
          <a:bodyPr vert="horz" lIns="91322" tIns="45661" rIns="91322" bIns="45661" rtlCol="0" anchor="ctr"/>
          <a:lstStyle>
            <a:lvl1pPr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EA2B5C98-BED2-4FF0-AFC1-EEF688675CD8}" type="datetimeFigureOut">
              <a:rPr lang="zh-TW" altLang="en-US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2022/10/5</a:t>
            </a:fld>
            <a:endParaRPr lang="zh-TW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頁尾版面配置區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486"/>
            <a:ext cx="3860800" cy="365125"/>
          </a:xfrm>
          <a:prstGeom prst="rect">
            <a:avLst/>
          </a:prstGeom>
        </p:spPr>
        <p:txBody>
          <a:bodyPr vert="horz" wrap="square" lIns="91322" tIns="45661" rIns="91322" bIns="45661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486"/>
            <a:ext cx="2844800" cy="365125"/>
          </a:xfrm>
          <a:prstGeom prst="rect">
            <a:avLst/>
          </a:prstGeom>
        </p:spPr>
        <p:txBody>
          <a:bodyPr vert="horz" lIns="91322" tIns="45661" rIns="91322" bIns="45661" rtlCol="0" anchor="ctr"/>
          <a:lstStyle>
            <a:lvl1pPr algn="r" eaLnBrk="1" hangingPunct="1">
              <a:defRPr sz="1400" b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39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6607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3214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69822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6428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452" indent="-342452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988" indent="-285379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1518" indent="-22830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598125" indent="-22830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4732" indent="-22830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1339" indent="-22830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67945" indent="-22830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4553" indent="-22830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1160" indent="-22830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3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07" algn="l" defTabSz="913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14" algn="l" defTabSz="913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822" algn="l" defTabSz="913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428" algn="l" defTabSz="913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034" algn="l" defTabSz="913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643" algn="l" defTabSz="913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250" algn="l" defTabSz="913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859" algn="l" defTabSz="91321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>
            <a:spLocks/>
          </p:cNvSpPr>
          <p:nvPr/>
        </p:nvSpPr>
        <p:spPr bwMode="auto">
          <a:xfrm>
            <a:off x="666753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267" tIns="45636" rIns="91267" bIns="45636"/>
          <a:lstStyle>
            <a:extLst/>
          </a:lstStyle>
          <a:p>
            <a:pPr eaLnBrk="1" hangingPunct="1">
              <a:defRPr/>
            </a:pPr>
            <a:endParaRPr kumimoji="0" lang="en-US" sz="18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0483" name="手繪多邊形 11"/>
          <p:cNvSpPr>
            <a:spLocks/>
          </p:cNvSpPr>
          <p:nvPr/>
        </p:nvSpPr>
        <p:spPr bwMode="auto">
          <a:xfrm>
            <a:off x="647701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91267" tIns="45636" rIns="91267" bIns="45636"/>
          <a:lstStyle/>
          <a:p>
            <a:pPr eaLnBrk="1" hangingPunct="1"/>
            <a:endParaRPr lang="zh-TW" altLang="en-US" sz="18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8056" y="5791262"/>
            <a:ext cx="4536419" cy="1080868"/>
          </a:xfrm>
          <a:prstGeom prst="rtTriangle">
            <a:avLst/>
          </a:prstGeom>
          <a:blipFill>
            <a:blip r:embed="rId14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67" tIns="45636" rIns="91267" bIns="45636" anchor="ctr"/>
          <a:lstStyle>
            <a:extLst/>
          </a:lstStyle>
          <a:p>
            <a:pPr algn="ctr" eaLnBrk="1" hangingPunct="1">
              <a:defRPr/>
            </a:pPr>
            <a:endParaRPr kumimoji="0" lang="en-US" sz="1800">
              <a:solidFill>
                <a:prstClr val="white"/>
              </a:solidFill>
            </a:endParaRPr>
          </a:p>
        </p:txBody>
      </p:sp>
      <p:cxnSp>
        <p:nvCxnSpPr>
          <p:cNvPr id="15" name="直線接點 14"/>
          <p:cNvCxnSpPr/>
          <p:nvPr/>
        </p:nvCxnSpPr>
        <p:spPr>
          <a:xfrm>
            <a:off x="-12312" y="5787758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267" tIns="45636" rIns="91267" bIns="45636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0489" name="文字版面配置區 29"/>
          <p:cNvSpPr>
            <a:spLocks noGrp="1"/>
          </p:cNvSpPr>
          <p:nvPr>
            <p:ph type="body" idx="1"/>
          </p:nvPr>
        </p:nvSpPr>
        <p:spPr bwMode="auto">
          <a:xfrm>
            <a:off x="609600" y="148113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7" tIns="45636" rIns="91267" bIns="456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 smtClean="0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8970433" y="6408772"/>
            <a:ext cx="2559051" cy="365125"/>
          </a:xfrm>
          <a:prstGeom prst="rect">
            <a:avLst/>
          </a:prstGeom>
        </p:spPr>
        <p:txBody>
          <a:bodyPr vert="horz" lIns="91267" tIns="45636" rIns="91267" bIns="45636" anchor="b"/>
          <a:lstStyle>
            <a:lvl1pPr algn="l" eaLnBrk="1" latinLnBrk="0" hangingPunct="1">
              <a:defRPr kumimoji="0" sz="1000">
                <a:solidFill>
                  <a:prstClr val="black"/>
                </a:solidFill>
              </a:defRPr>
            </a:lvl1pPr>
            <a:extLst/>
          </a:lstStyle>
          <a:p>
            <a:pPr>
              <a:defRPr/>
            </a:pPr>
            <a:fld id="{5BD28EAD-6E33-4F07-AA95-42014CFDE631}" type="datetime1">
              <a:rPr lang="zh-TW" altLang="en-US">
                <a:latin typeface="Arial" pitchFamily="34" charset="0"/>
              </a:rPr>
              <a:pPr>
                <a:defRPr/>
              </a:pPr>
              <a:t>2022/10/5</a:t>
            </a:fld>
            <a:endParaRPr lang="en-US" altLang="zh-TW">
              <a:latin typeface="Arial" pitchFamily="34" charset="0"/>
            </a:endParaRPr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5839917" y="6408772"/>
            <a:ext cx="3134783" cy="365125"/>
          </a:xfrm>
          <a:prstGeom prst="rect">
            <a:avLst/>
          </a:prstGeom>
        </p:spPr>
        <p:txBody>
          <a:bodyPr vert="horz" lIns="91267" tIns="45636" rIns="91267" bIns="45636" anchor="b"/>
          <a:lstStyle>
            <a:lvl1pPr algn="r" eaLnBrk="1" latinLnBrk="0" hangingPunct="1">
              <a:defRPr kumimoji="0" sz="1000">
                <a:solidFill>
                  <a:prstClr val="black"/>
                </a:solidFill>
              </a:defRPr>
            </a:lvl1pPr>
            <a:extLst/>
          </a:lstStyle>
          <a:p>
            <a:pPr>
              <a:defRPr/>
            </a:pPr>
            <a:fld id="{C5AB533F-AACB-4445-B230-6E827011AD67}" type="slidenum">
              <a:rPr lang="zh-TW" altLang="en-US">
                <a:latin typeface="Arial" pitchFamily="34" charset="0"/>
              </a:rPr>
              <a:pPr>
                <a:defRPr/>
              </a:pPr>
              <a:t>‹#›</a:t>
            </a:fld>
            <a:endParaRPr lang="en-US" altLang="zh-TW">
              <a:latin typeface="Arial" pitchFamily="34" charset="0"/>
            </a:endParaRPr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11529484" y="6408772"/>
            <a:ext cx="488949" cy="365125"/>
          </a:xfrm>
          <a:prstGeom prst="rect">
            <a:avLst/>
          </a:prstGeom>
        </p:spPr>
        <p:txBody>
          <a:bodyPr vert="horz" lIns="91267" tIns="45636" rIns="91267" bIns="45636" anchor="b"/>
          <a:lstStyle>
            <a:lvl1pPr algn="r" eaLnBrk="1" latinLnBrk="0" hangingPunct="1">
              <a:defRPr kumimoji="0" sz="1000" b="0">
                <a:solidFill>
                  <a:prstClr val="black"/>
                </a:solidFill>
              </a:defRPr>
            </a:lvl1pPr>
            <a:extLst/>
          </a:lstStyle>
          <a:p>
            <a:pPr>
              <a:defRPr/>
            </a:pPr>
            <a:r>
              <a:rPr lang="en-US" altLang="zh-TW">
                <a:latin typeface="Arial" pitchFamily="34" charset="0"/>
              </a:rPr>
              <a:t>Page: </a:t>
            </a:r>
            <a:fld id="{111C5A30-2199-47D5-AC20-19160E0B0D4D}" type="slidenum">
              <a:rPr lang="zh-TW" altLang="en-US">
                <a:latin typeface="Arial" pitchFamily="34" charset="0"/>
              </a:rPr>
              <a:pPr>
                <a:defRPr/>
              </a:pPr>
              <a:t>‹#›</a:t>
            </a:fld>
            <a:endParaRPr lang="en-US" altLang="zh-TW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09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5pPr>
      <a:lvl6pPr marL="456333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6pPr>
      <a:lvl7pPr marL="912665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7pPr>
      <a:lvl8pPr marL="1368998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8pPr>
      <a:lvl9pPr marL="182533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9pPr>
      <a:extLst/>
    </p:titleStyle>
    <p:bodyStyle>
      <a:lvl1pPr marL="363069" indent="-253671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18321" indent="-226718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6138" indent="-226718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39932" indent="-226718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236" indent="-226718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597167" indent="-228167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5330" indent="-228167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3499" indent="-228167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1663" indent="-228167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633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266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689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53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16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38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43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06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CC229539-AE6A-401D-80EC-C8A50D4168BD}" type="datetime1">
              <a:rPr kumimoji="0"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/>
                <a:ea typeface="微軟正黑體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2022/10/5</a:t>
            </a:fld>
            <a:endParaRPr kumimoji="0" lang="zh-TW" altLang="en-US">
              <a:solidFill>
                <a:prstClr val="black">
                  <a:tint val="75000"/>
                </a:prstClr>
              </a:solidFill>
              <a:latin typeface="Arial" panose="020B0604020202020204"/>
              <a:ea typeface="微軟正黑體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7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kumimoji="0" lang="zh-TW" altLang="en-US">
              <a:solidFill>
                <a:prstClr val="black">
                  <a:tint val="75000"/>
                </a:prstClr>
              </a:solidFill>
              <a:latin typeface="Arial" panose="020B0604020202020204"/>
              <a:ea typeface="微軟正黑體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FE15BF0-8E6C-4806-96E7-6A4F0051C7B9}" type="slidenum">
              <a:rPr kumimoji="0" lang="zh-TW" altLang="en-US" smtClean="0">
                <a:solidFill>
                  <a:prstClr val="black">
                    <a:tint val="75000"/>
                  </a:prstClr>
                </a:solidFill>
                <a:latin typeface="Arial" panose="020B0604020202020204"/>
                <a:ea typeface="微軟正黑體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zh-TW" altLang="en-US">
              <a:solidFill>
                <a:prstClr val="black">
                  <a:tint val="75000"/>
                </a:prstClr>
              </a:solidFill>
              <a:latin typeface="Arial" panose="020B0604020202020204"/>
              <a:ea typeface="微軟正黑體"/>
            </a:endParaRPr>
          </a:p>
        </p:txBody>
      </p:sp>
    </p:spTree>
    <p:extLst>
      <p:ext uri="{BB962C8B-B14F-4D97-AF65-F5344CB8AC3E}">
        <p14:creationId xmlns:p14="http://schemas.microsoft.com/office/powerpoint/2010/main" val="45096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手繪多邊形 12"/>
          <p:cNvSpPr>
            <a:spLocks/>
          </p:cNvSpPr>
          <p:nvPr/>
        </p:nvSpPr>
        <p:spPr bwMode="auto">
          <a:xfrm>
            <a:off x="666753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1267" tIns="45636" rIns="91267" bIns="45636"/>
          <a:lstStyle>
            <a:extLst/>
          </a:lstStyle>
          <a:p>
            <a:pPr eaLnBrk="1" hangingPunct="1">
              <a:defRPr/>
            </a:pPr>
            <a:endParaRPr kumimoji="0" lang="en-US" sz="18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171" name="手繪多邊形 11"/>
          <p:cNvSpPr>
            <a:spLocks/>
          </p:cNvSpPr>
          <p:nvPr/>
        </p:nvSpPr>
        <p:spPr bwMode="auto">
          <a:xfrm>
            <a:off x="647701" y="5938838"/>
            <a:ext cx="4921251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91267" tIns="45636" rIns="91267" bIns="45636"/>
          <a:lstStyle/>
          <a:p>
            <a:pPr eaLnBrk="1" hangingPunct="1"/>
            <a:endParaRPr lang="zh-TW" altLang="en-US" sz="180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8056" y="5791262"/>
            <a:ext cx="4536419" cy="1080868"/>
          </a:xfrm>
          <a:prstGeom prst="rtTriangle">
            <a:avLst/>
          </a:prstGeom>
          <a:blipFill>
            <a:blip r:embed="rId13" cstate="email">
              <a:alphaModFix amt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67" tIns="45636" rIns="91267" bIns="45636" anchor="ctr"/>
          <a:lstStyle>
            <a:extLst/>
          </a:lstStyle>
          <a:p>
            <a:pPr algn="ctr" eaLnBrk="1" hangingPunct="1">
              <a:defRPr/>
            </a:pPr>
            <a:endParaRPr kumimoji="0" lang="en-US" sz="1800">
              <a:solidFill>
                <a:prstClr val="white"/>
              </a:solidFill>
            </a:endParaRPr>
          </a:p>
        </p:txBody>
      </p:sp>
      <p:cxnSp>
        <p:nvCxnSpPr>
          <p:cNvPr id="15" name="直線接點 14"/>
          <p:cNvCxnSpPr/>
          <p:nvPr/>
        </p:nvCxnSpPr>
        <p:spPr>
          <a:xfrm>
            <a:off x="-12312" y="5787754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標題版面配置區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267" tIns="45636" rIns="91267" bIns="45636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7177" name="文字版面配置區 29"/>
          <p:cNvSpPr>
            <a:spLocks noGrp="1"/>
          </p:cNvSpPr>
          <p:nvPr>
            <p:ph type="body" idx="1"/>
          </p:nvPr>
        </p:nvSpPr>
        <p:spPr bwMode="auto">
          <a:xfrm>
            <a:off x="609600" y="148113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7" tIns="45636" rIns="91267" bIns="4563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 smtClean="0"/>
          </a:p>
        </p:txBody>
      </p:sp>
      <p:sp>
        <p:nvSpPr>
          <p:cNvPr id="10" name="日期版面配置區 9"/>
          <p:cNvSpPr>
            <a:spLocks noGrp="1"/>
          </p:cNvSpPr>
          <p:nvPr>
            <p:ph type="dt" sz="half" idx="2"/>
          </p:nvPr>
        </p:nvSpPr>
        <p:spPr>
          <a:xfrm>
            <a:off x="8970433" y="6408768"/>
            <a:ext cx="2559051" cy="365125"/>
          </a:xfrm>
          <a:prstGeom prst="rect">
            <a:avLst/>
          </a:prstGeom>
        </p:spPr>
        <p:txBody>
          <a:bodyPr vert="horz" lIns="91267" tIns="45636" rIns="91267" bIns="45636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DE7D916-5897-4B74-8DC8-A62EFBA0CF0E}" type="datetime1">
              <a:rPr lang="zh-TW" altLang="en-US">
                <a:solidFill>
                  <a:prstClr val="black"/>
                </a:solidFill>
                <a:latin typeface="Arial" pitchFamily="34" charset="0"/>
              </a:rPr>
              <a:pPr>
                <a:defRPr/>
              </a:pPr>
              <a:t>2022/10/5</a:t>
            </a:fld>
            <a:endParaRPr lang="en-US" altLang="zh-TW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22" name="頁尾版面配置區 21"/>
          <p:cNvSpPr>
            <a:spLocks noGrp="1"/>
          </p:cNvSpPr>
          <p:nvPr>
            <p:ph type="ftr" sz="quarter" idx="3"/>
          </p:nvPr>
        </p:nvSpPr>
        <p:spPr>
          <a:xfrm>
            <a:off x="5839914" y="6408768"/>
            <a:ext cx="3134783" cy="365125"/>
          </a:xfrm>
          <a:prstGeom prst="rect">
            <a:avLst/>
          </a:prstGeom>
        </p:spPr>
        <p:txBody>
          <a:bodyPr vert="horz" lIns="91267" tIns="45636" rIns="91267" bIns="45636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66D31CF-BB40-4824-B5F1-896F26074BBC}" type="slidenum">
              <a:rPr lang="zh-TW" altLang="en-US">
                <a:solidFill>
                  <a:prstClr val="black"/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4"/>
          </p:nvPr>
        </p:nvSpPr>
        <p:spPr>
          <a:xfrm>
            <a:off x="11529484" y="6408768"/>
            <a:ext cx="488949" cy="365125"/>
          </a:xfrm>
          <a:prstGeom prst="rect">
            <a:avLst/>
          </a:prstGeom>
        </p:spPr>
        <p:txBody>
          <a:bodyPr vert="horz" lIns="91267" tIns="45636" rIns="91267" bIns="45636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 altLang="zh-TW">
                <a:solidFill>
                  <a:prstClr val="black"/>
                </a:solidFill>
                <a:latin typeface="Arial" pitchFamily="34" charset="0"/>
              </a:rPr>
              <a:t>Page: </a:t>
            </a:r>
            <a:fld id="{3FD964D4-CEF7-490B-8006-43FA3081AC7D}" type="slidenum">
              <a:rPr lang="zh-TW" altLang="en-US">
                <a:solidFill>
                  <a:prstClr val="black"/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 altLang="zh-TW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645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5pPr>
      <a:lvl6pPr marL="456333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6pPr>
      <a:lvl7pPr marL="912665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7pPr>
      <a:lvl8pPr marL="1368998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8pPr>
      <a:lvl9pPr marL="182533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微軟正黑體" pitchFamily="34" charset="-120"/>
        </a:defRPr>
      </a:lvl9pPr>
      <a:extLst/>
    </p:titleStyle>
    <p:bodyStyle>
      <a:lvl1pPr marL="363069" indent="-253671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18321" indent="-226718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6138" indent="-226718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39932" indent="-226718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68236" indent="-226718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597167" indent="-228167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5330" indent="-228167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3499" indent="-228167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1663" indent="-228167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633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266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689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53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16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38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43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06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圖片 6" descr="宣導手冊(終)_page3_image1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02138"/>
            <a:ext cx="121920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圖片 7" descr="宣導手冊(終)_page2_image1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285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5" tIns="45695" rIns="91385" bIns="4569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307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5" tIns="45695" rIns="91385" bIns="456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63"/>
            <a:ext cx="2844800" cy="365125"/>
          </a:xfrm>
          <a:prstGeom prst="rect">
            <a:avLst/>
          </a:prstGeom>
        </p:spPr>
        <p:txBody>
          <a:bodyPr vert="horz" lIns="91385" tIns="45695" rIns="91385" bIns="45695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eaLnBrk="1" hangingPunct="1">
              <a:defRPr/>
            </a:pPr>
            <a:fld id="{41A5EFEA-C313-435F-A131-D062C5B48A37}" type="datetime1">
              <a:rPr lang="zh-TW" altLang="en-US"/>
              <a:pPr eaLnBrk="1" hangingPunct="1"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63"/>
            <a:ext cx="3860800" cy="365125"/>
          </a:xfrm>
          <a:prstGeom prst="rect">
            <a:avLst/>
          </a:prstGeom>
        </p:spPr>
        <p:txBody>
          <a:bodyPr vert="horz" lIns="91385" tIns="45695" rIns="91385" bIns="45695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63"/>
            <a:ext cx="2844800" cy="365125"/>
          </a:xfrm>
          <a:prstGeom prst="rect">
            <a:avLst/>
          </a:prstGeom>
        </p:spPr>
        <p:txBody>
          <a:bodyPr vert="horz" lIns="91385" tIns="45695" rIns="91385" bIns="45695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eaLnBrk="1" hangingPunct="1">
              <a:defRPr/>
            </a:pPr>
            <a:fld id="{A07E9882-335C-41A6-989F-ED7E4AE7C6B2}" type="slidenum">
              <a:rPr lang="zh-TW" altLang="en-US"/>
              <a:pPr eaLnBrk="1" hangingPunct="1"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4974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692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385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0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770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091" indent="-228463" algn="l" defTabSz="91385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016" indent="-228463" algn="l" defTabSz="91385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943" indent="-228463" algn="l" defTabSz="91385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870" indent="-228463" algn="l" defTabSz="91385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25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50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75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01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27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555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480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406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圖片 6" descr="宣導手冊(終)_page3_image1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302132"/>
            <a:ext cx="121920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圖片 7" descr="宣導手冊(終)_page2_image1.jp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285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5" tIns="45695" rIns="91385" bIns="4569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4101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85" tIns="45695" rIns="91385" bIns="456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385" tIns="45695" rIns="91385" bIns="45695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eaLnBrk="1" hangingPunct="1">
              <a:defRPr/>
            </a:pPr>
            <a:fld id="{8182CCE9-190D-4AC0-85BA-93CC4123BAC5}" type="datetime1">
              <a:rPr lang="zh-TW" altLang="en-US"/>
              <a:pPr eaLnBrk="1" hangingPunct="1">
                <a:defRPr/>
              </a:pPr>
              <a:t>2022/10/5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385" tIns="45695" rIns="91385" bIns="45695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385" tIns="45695" rIns="91385" bIns="45695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 eaLnBrk="1" hangingPunct="1">
              <a:defRPr/>
            </a:pPr>
            <a:fld id="{C497AE12-5029-4772-938F-1F4EA0196AAE}" type="slidenum">
              <a:rPr lang="zh-TW" altLang="en-US"/>
              <a:pPr eaLnBrk="1" hangingPunct="1"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644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692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385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077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770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091" indent="-228463" algn="l" defTabSz="91385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016" indent="-228463" algn="l" defTabSz="91385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943" indent="-228463" algn="l" defTabSz="91385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870" indent="-228463" algn="l" defTabSz="91385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25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50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75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701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627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555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480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406" algn="l" defTabSz="91385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368000" cy="1143000"/>
          </a:xfrm>
          <a:prstGeom prst="rect">
            <a:avLst/>
          </a:prstGeom>
        </p:spPr>
        <p:txBody>
          <a:bodyPr vert="horz" lIns="91322" tIns="45661" rIns="91322" bIns="45661" rtlCol="0" anchor="ctr">
            <a:normAutofit/>
            <a:scene3d>
              <a:camera prst="orthographicFront"/>
              <a:lightRig rig="soft" dir="t"/>
            </a:scene3d>
            <a:sp3d prstMaterial="matte">
              <a:bevelT w="12700" h="12700"/>
            </a:sp3d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16"/>
            <a:ext cx="10972800" cy="4525963"/>
          </a:xfrm>
          <a:prstGeom prst="rect">
            <a:avLst/>
          </a:prstGeom>
        </p:spPr>
        <p:txBody>
          <a:bodyPr vert="horz" lIns="91322" tIns="45661" rIns="91322" bIns="45661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72"/>
            <a:ext cx="2844800" cy="365125"/>
          </a:xfrm>
          <a:prstGeom prst="rect">
            <a:avLst/>
          </a:prstGeom>
        </p:spPr>
        <p:txBody>
          <a:bodyPr vert="horz" lIns="273965" tIns="45661" rIns="91322" bIns="45661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A6051512-973F-4780-895E-29B1B65D9F34}" type="datetime1">
              <a:rPr lang="en-US" altLang="zh-TW" smtClean="0">
                <a:solidFill>
                  <a:prstClr val="white"/>
                </a:solidFill>
                <a:latin typeface="Arial Narrow"/>
                <a:ea typeface="文鼎中圓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10/5/2022</a:t>
            </a:fld>
            <a:endParaRPr lang="zh-TW" altLang="en-US" sz="1400">
              <a:solidFill>
                <a:srgbClr val="FFFFFF"/>
              </a:solidFill>
              <a:latin typeface="Arial Narrow"/>
              <a:ea typeface="文鼎中圓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72"/>
            <a:ext cx="3860800" cy="365125"/>
          </a:xfrm>
          <a:prstGeom prst="rect">
            <a:avLst/>
          </a:prstGeom>
        </p:spPr>
        <p:txBody>
          <a:bodyPr vert="horz" lIns="91322" tIns="45661" rIns="91322" bIns="45661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zh-TW" altLang="en-US">
              <a:solidFill>
                <a:srgbClr val="FFFFFF"/>
              </a:solidFill>
              <a:latin typeface="Arial Narrow"/>
              <a:ea typeface="文鼎中圓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72"/>
            <a:ext cx="2844800" cy="365125"/>
          </a:xfrm>
          <a:prstGeom prst="rect">
            <a:avLst/>
          </a:prstGeom>
        </p:spPr>
        <p:txBody>
          <a:bodyPr vert="horz" lIns="45661" tIns="45661" rIns="45661" bIns="45661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EAB534A1-6402-488B-A652-E469620D7916}" type="slidenum">
              <a:rPr lang="en-US" altLang="zh-TW" sz="1600" smtClean="0">
                <a:solidFill>
                  <a:srgbClr val="33BD56">
                    <a:shade val="75000"/>
                  </a:srgbClr>
                </a:solidFill>
                <a:latin typeface="Arial Narrow"/>
                <a:ea typeface="文鼎中圓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TW" altLang="en-US" sz="1600">
              <a:solidFill>
                <a:srgbClr val="33BD56">
                  <a:shade val="75000"/>
                </a:srgbClr>
              </a:solidFill>
              <a:latin typeface="Arial Narrow"/>
              <a:ea typeface="文鼎中圓"/>
            </a:endParaRPr>
          </a:p>
        </p:txBody>
      </p:sp>
    </p:spTree>
    <p:extLst>
      <p:ext uri="{BB962C8B-B14F-4D97-AF65-F5344CB8AC3E}">
        <p14:creationId xmlns:p14="http://schemas.microsoft.com/office/powerpoint/2010/main" val="3791773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</p:sldLayoutIdLst>
  <p:txStyles>
    <p:titleStyle>
      <a:lvl1pPr algn="l" rtl="0" eaLnBrk="1" latinLnBrk="0" hangingPunct="1">
        <a:spcBef>
          <a:spcPct val="0"/>
        </a:spcBef>
        <a:buNone/>
        <a:defRPr kumimoji="0" lang="zh-CN" altLang="en-US" sz="4400" b="0" kern="1200" spc="50" dirty="0">
          <a:ln w="12700">
            <a:noFill/>
            <a:prstDash val="solid"/>
          </a:ln>
          <a:solidFill>
            <a:schemeClr val="accent4"/>
          </a:solidFill>
          <a:effectLst>
            <a:outerShdw blurRad="38100" dist="20320" dir="27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452" indent="-342452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988" indent="-285379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518" indent="-228303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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125" indent="-228303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732" indent="-228303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339" indent="-228303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7945" indent="-228303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553" indent="-228303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160" indent="-228303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66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321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698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642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303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396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62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28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368000" cy="1143000"/>
          </a:xfrm>
          <a:prstGeom prst="rect">
            <a:avLst/>
          </a:prstGeom>
        </p:spPr>
        <p:txBody>
          <a:bodyPr vert="horz" lIns="91322" tIns="45661" rIns="91322" bIns="45661" rtlCol="0" anchor="ctr">
            <a:normAutofit/>
            <a:scene3d>
              <a:camera prst="orthographicFront"/>
              <a:lightRig rig="soft" dir="t"/>
            </a:scene3d>
            <a:sp3d prstMaterial="matte">
              <a:bevelT w="12700" h="12700"/>
            </a:sp3d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16"/>
            <a:ext cx="10972800" cy="4525963"/>
          </a:xfrm>
          <a:prstGeom prst="rect">
            <a:avLst/>
          </a:prstGeom>
        </p:spPr>
        <p:txBody>
          <a:bodyPr vert="horz" lIns="91322" tIns="45661" rIns="91322" bIns="45661" rtlCol="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66"/>
            <a:ext cx="2844800" cy="365125"/>
          </a:xfrm>
          <a:prstGeom prst="rect">
            <a:avLst/>
          </a:prstGeom>
        </p:spPr>
        <p:txBody>
          <a:bodyPr vert="horz" lIns="273965" tIns="45661" rIns="91322" bIns="45661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fld id="{A6051512-973F-4780-895E-29B1B65D9F34}" type="datetime1">
              <a:rPr lang="en-US" altLang="zh-TW" smtClean="0">
                <a:solidFill>
                  <a:prstClr val="white"/>
                </a:solidFill>
                <a:latin typeface="Arial Narrow"/>
                <a:ea typeface="文鼎中圓"/>
              </a:rPr>
              <a:pPr algn="r" fontAlgn="auto">
                <a:spcBef>
                  <a:spcPts val="0"/>
                </a:spcBef>
                <a:spcAft>
                  <a:spcPts val="0"/>
                </a:spcAft>
              </a:pPr>
              <a:t>10/5/2022</a:t>
            </a:fld>
            <a:endParaRPr lang="zh-TW" altLang="en-US" sz="1400">
              <a:solidFill>
                <a:srgbClr val="FFFFFF"/>
              </a:solidFill>
              <a:latin typeface="Arial Narrow"/>
              <a:ea typeface="文鼎中圓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66"/>
            <a:ext cx="3860800" cy="365125"/>
          </a:xfrm>
          <a:prstGeom prst="rect">
            <a:avLst/>
          </a:prstGeom>
        </p:spPr>
        <p:txBody>
          <a:bodyPr vert="horz" lIns="91322" tIns="45661" rIns="91322" bIns="45661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 algn="l" fontAlgn="auto">
              <a:spcBef>
                <a:spcPts val="0"/>
              </a:spcBef>
              <a:spcAft>
                <a:spcPts val="0"/>
              </a:spcAft>
            </a:pPr>
            <a:endParaRPr lang="zh-TW" altLang="en-US">
              <a:solidFill>
                <a:srgbClr val="FFFFFF"/>
              </a:solidFill>
              <a:latin typeface="Arial Narrow"/>
              <a:ea typeface="文鼎中圓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66"/>
            <a:ext cx="2844800" cy="365125"/>
          </a:xfrm>
          <a:prstGeom prst="rect">
            <a:avLst/>
          </a:prstGeom>
        </p:spPr>
        <p:txBody>
          <a:bodyPr vert="horz" lIns="45661" tIns="45661" rIns="45661" bIns="45661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fld id="{EAB534A1-6402-488B-A652-E469620D7916}" type="slidenum">
              <a:rPr lang="en-US" altLang="zh-TW" sz="1600" smtClean="0">
                <a:solidFill>
                  <a:srgbClr val="33BD56">
                    <a:shade val="75000"/>
                  </a:srgbClr>
                </a:solidFill>
                <a:latin typeface="Arial Narrow"/>
                <a:ea typeface="文鼎中圓"/>
              </a:rPr>
              <a:pPr algn="ctr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zh-TW" altLang="en-US" sz="1600">
              <a:solidFill>
                <a:srgbClr val="33BD56">
                  <a:shade val="75000"/>
                </a:srgbClr>
              </a:solidFill>
              <a:latin typeface="Arial Narrow"/>
              <a:ea typeface="文鼎中圓"/>
            </a:endParaRPr>
          </a:p>
        </p:txBody>
      </p:sp>
    </p:spTree>
    <p:extLst>
      <p:ext uri="{BB962C8B-B14F-4D97-AF65-F5344CB8AC3E}">
        <p14:creationId xmlns:p14="http://schemas.microsoft.com/office/powerpoint/2010/main" val="24389742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l" rtl="0" eaLnBrk="1" latinLnBrk="0" hangingPunct="1">
        <a:spcBef>
          <a:spcPct val="0"/>
        </a:spcBef>
        <a:buNone/>
        <a:defRPr kumimoji="0" lang="zh-CN" altLang="en-US" sz="4400" b="0" kern="1200" spc="50" dirty="0">
          <a:ln w="12700">
            <a:noFill/>
            <a:prstDash val="solid"/>
          </a:ln>
          <a:solidFill>
            <a:schemeClr val="accent4"/>
          </a:solidFill>
          <a:effectLst>
            <a:outerShdw blurRad="38100" dist="20320" dir="27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452" indent="-342452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988" indent="-285379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518" indent="-228303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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125" indent="-228303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732" indent="-228303" algn="l" rtl="0" eaLnBrk="1" latinLnBrk="0" hangingPunct="1">
        <a:spcBef>
          <a:spcPct val="20000"/>
        </a:spcBef>
        <a:buClr>
          <a:schemeClr val="tx2"/>
        </a:buClr>
        <a:buSzPct val="60000"/>
        <a:buFont typeface="Wingdings 2"/>
        <a:buChar char="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339" indent="-228303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7945" indent="-228303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553" indent="-228303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160" indent="-228303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66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321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698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642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303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396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62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285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0.xml"/><Relationship Id="rId3" Type="http://schemas.openxmlformats.org/officeDocument/2006/relationships/image" Target="../media/image26.png"/><Relationship Id="rId7" Type="http://schemas.openxmlformats.org/officeDocument/2006/relationships/slide" Target="slide65.xml"/><Relationship Id="rId12" Type="http://schemas.openxmlformats.org/officeDocument/2006/relationships/slide" Target="slide15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slide" Target="slide139.xml"/><Relationship Id="rId5" Type="http://schemas.openxmlformats.org/officeDocument/2006/relationships/slide" Target="slide7.xml"/><Relationship Id="rId10" Type="http://schemas.openxmlformats.org/officeDocument/2006/relationships/slide" Target="slide125.xml"/><Relationship Id="rId4" Type="http://schemas.openxmlformats.org/officeDocument/2006/relationships/slide" Target="slide3.xml"/><Relationship Id="rId9" Type="http://schemas.openxmlformats.org/officeDocument/2006/relationships/slide" Target="slide10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499663169.798151.mp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5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&#25915;&#20854;&#19981;&#20633;.flv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hyperlink" Target="http://adapt.k12ea.gov.tw/stud/show.php?no=24&amp;id=33" TargetMode="External"/><Relationship Id="rId13" Type="http://schemas.openxmlformats.org/officeDocument/2006/relationships/image" Target="../media/image82.jpeg"/><Relationship Id="rId3" Type="http://schemas.openxmlformats.org/officeDocument/2006/relationships/image" Target="../media/image74.png"/><Relationship Id="rId7" Type="http://schemas.openxmlformats.org/officeDocument/2006/relationships/image" Target="../media/image77.png"/><Relationship Id="rId12" Type="http://schemas.openxmlformats.org/officeDocument/2006/relationships/image" Target="../media/image81.jpeg"/><Relationship Id="rId2" Type="http://schemas.openxmlformats.org/officeDocument/2006/relationships/hyperlink" Target="http://youtu.be/RMBO4jdlQPs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11" Type="http://schemas.openxmlformats.org/officeDocument/2006/relationships/image" Target="../media/image80.jpeg"/><Relationship Id="rId5" Type="http://schemas.openxmlformats.org/officeDocument/2006/relationships/image" Target="../media/image75.png"/><Relationship Id="rId15" Type="http://schemas.openxmlformats.org/officeDocument/2006/relationships/image" Target="../media/image84.jpeg"/><Relationship Id="rId10" Type="http://schemas.openxmlformats.org/officeDocument/2006/relationships/image" Target="../media/image79.jpeg"/><Relationship Id="rId4" Type="http://schemas.openxmlformats.org/officeDocument/2006/relationships/hyperlink" Target="%E6%A9%9F%E6%A2%B0%E7%BE%A4.MP4" TargetMode="External"/><Relationship Id="rId9" Type="http://schemas.openxmlformats.org/officeDocument/2006/relationships/image" Target="../media/image78.png"/><Relationship Id="rId14" Type="http://schemas.openxmlformats.org/officeDocument/2006/relationships/image" Target="../media/image8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hyperlink" Target="http://youtu.be/RMBO4jdlQP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dapt.k12ea.gov.tw/stud/show.php?no=24&amp;id=33" TargetMode="External"/><Relationship Id="rId5" Type="http://schemas.openxmlformats.org/officeDocument/2006/relationships/image" Target="../media/image75.png"/><Relationship Id="rId4" Type="http://schemas.openxmlformats.org/officeDocument/2006/relationships/hyperlink" Target="%E6%A9%9F%E6%A2%B0%E7%BE%A4.MP4" TargetMode="Externa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hyperlink" Target="%E6%A9%9F%E6%A2%B0%E7%BE%A4.MP4" TargetMode="External"/><Relationship Id="rId3" Type="http://schemas.openxmlformats.org/officeDocument/2006/relationships/image" Target="../media/image86.jpeg"/><Relationship Id="rId7" Type="http://schemas.openxmlformats.org/officeDocument/2006/relationships/image" Target="../media/image74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youtu.be/RMBO4jdlQPs" TargetMode="External"/><Relationship Id="rId11" Type="http://schemas.openxmlformats.org/officeDocument/2006/relationships/image" Target="../media/image78.png"/><Relationship Id="rId5" Type="http://schemas.openxmlformats.org/officeDocument/2006/relationships/image" Target="../media/image88.jpeg"/><Relationship Id="rId10" Type="http://schemas.openxmlformats.org/officeDocument/2006/relationships/hyperlink" Target="http://adapt.k12ea.gov.tw/stud/show.php?no=24&amp;id=33" TargetMode="External"/><Relationship Id="rId4" Type="http://schemas.openxmlformats.org/officeDocument/2006/relationships/image" Target="../media/image87.jpeg"/><Relationship Id="rId9" Type="http://schemas.openxmlformats.org/officeDocument/2006/relationships/image" Target="../media/image75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58.png"/><Relationship Id="rId4" Type="http://schemas.openxmlformats.org/officeDocument/2006/relationships/image" Target="../media/image9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19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2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123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21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119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121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hyperlink" Target="http://12basic.edu.tw/Detail.php?LevelNo=229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4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8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notesSlide" Target="../notesSlides/notesSlide47.xml"/><Relationship Id="rId7" Type="http://schemas.openxmlformats.org/officeDocument/2006/relationships/image" Target="../media/image14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6" Type="http://schemas.openxmlformats.org/officeDocument/2006/relationships/image" Target="../media/image147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1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hyperlink" Target="&#20154;&#29983;&#39340;&#25289;&#26494;.mp4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圖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12192000" cy="682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文字方塊 3"/>
          <p:cNvSpPr txBox="1">
            <a:spLocks noChangeArrowheads="1"/>
          </p:cNvSpPr>
          <p:nvPr/>
        </p:nvSpPr>
        <p:spPr bwMode="auto">
          <a:xfrm>
            <a:off x="4983165" y="1814532"/>
            <a:ext cx="54006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4200" b="1" dirty="0">
                <a:solidFill>
                  <a:schemeClr val="hlink"/>
                </a:solidFill>
                <a:latin typeface="標楷體" pitchFamily="65" charset="-120"/>
                <a:ea typeface="標楷體" pitchFamily="65" charset="-120"/>
              </a:rPr>
              <a:t>如何協助孩子進入心目中理想的第一志願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3753" y="4308475"/>
            <a:ext cx="1223963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6927" y="4232275"/>
            <a:ext cx="1512887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17693" y="1590697"/>
            <a:ext cx="3103563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字方塊 3"/>
          <p:cNvSpPr txBox="1">
            <a:spLocks noChangeArrowheads="1"/>
          </p:cNvSpPr>
          <p:nvPr/>
        </p:nvSpPr>
        <p:spPr bwMode="auto">
          <a:xfrm>
            <a:off x="5087941" y="3284984"/>
            <a:ext cx="54006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主講人</a:t>
            </a:r>
            <a:r>
              <a:rPr lang="zh-TW" altLang="en-US" dirty="0" smtClean="0"/>
              <a:t>：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育達高中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校長</a:t>
            </a:r>
            <a:endParaRPr lang="en-US" altLang="zh-TW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  徐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浩峯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文字方塊 3"/>
          <p:cNvSpPr txBox="1">
            <a:spLocks noChangeArrowheads="1"/>
          </p:cNvSpPr>
          <p:nvPr/>
        </p:nvSpPr>
        <p:spPr bwMode="auto">
          <a:xfrm>
            <a:off x="5231905" y="4437132"/>
            <a:ext cx="54006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時間：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111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10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日</a:t>
            </a: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3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 build="allAtOnce"/>
      <p:bldP spid="6" grpId="0"/>
      <p:bldP spid="6" grpId="1" build="allAtOnce"/>
      <p:bldP spid="7" grpId="0"/>
      <p:bldP spid="7" grpI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標題 1"/>
          <p:cNvSpPr>
            <a:spLocks noGrp="1"/>
          </p:cNvSpPr>
          <p:nvPr>
            <p:ph type="title" idx="4294967295"/>
          </p:nvPr>
        </p:nvSpPr>
        <p:spPr>
          <a:xfrm>
            <a:off x="2279576" y="71423"/>
            <a:ext cx="8229600" cy="1143000"/>
          </a:xfrm>
        </p:spPr>
        <p:txBody>
          <a:bodyPr/>
          <a:lstStyle/>
          <a:p>
            <a:pPr algn="l" eaLnBrk="1" hangingPunct="1"/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          目次</a:t>
            </a:r>
          </a:p>
        </p:txBody>
      </p:sp>
      <p:sp>
        <p:nvSpPr>
          <p:cNvPr id="3" name="內容版面配置區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2279576" y="1340773"/>
            <a:ext cx="8229600" cy="4911741"/>
          </a:xfrm>
        </p:spPr>
        <p:txBody>
          <a:bodyPr>
            <a:noAutofit/>
          </a:bodyPr>
          <a:lstStyle/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4" action="ppaction://hlinksldjump"/>
              </a:rPr>
              <a:t>適性入學的成果</a:t>
            </a:r>
            <a:endParaRPr lang="en-US" altLang="zh-TW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en-US" sz="3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5" action="ppaction://hlinksldjump"/>
              </a:rPr>
              <a:t>學費補助</a:t>
            </a:r>
            <a:endParaRPr lang="en-US" altLang="zh-TW" sz="3800" b="1" u="sng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6" action="ppaction://hlinksldjump"/>
              </a:rPr>
              <a:t>適性輔導</a:t>
            </a:r>
            <a:endParaRPr lang="zh-TW" altLang="en-US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en-US" sz="3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7" action="ppaction://hlinksldjump"/>
              </a:rPr>
              <a:t>教育會考</a:t>
            </a:r>
            <a:endParaRPr lang="en-US" altLang="zh-TW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5.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8" action="ppaction://hlinksldjump"/>
              </a:rPr>
              <a:t>桃連區主要入學管道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重要期程</a:t>
            </a: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lnSpc>
                <a:spcPct val="70000"/>
              </a:lnSpc>
              <a:buFont typeface="Arial" pitchFamily="34" charset="0"/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9" action="ppaction://hlinksldjump"/>
              </a:rPr>
              <a:t>桃連區免試入學</a:t>
            </a:r>
            <a:endParaRPr lang="en-US" altLang="zh-TW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7.</a:t>
            </a:r>
            <a:r>
              <a:rPr lang="zh-TW" altLang="en-US" sz="38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0" action="ppaction://hlinksldjump"/>
              </a:rPr>
              <a:t>五專免試入學簡介</a:t>
            </a:r>
            <a:endParaRPr lang="en-US" altLang="zh-TW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8.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1" action="ppaction://hlinksldjump"/>
              </a:rPr>
              <a:t>適性入學宣導網的說明</a:t>
            </a:r>
            <a:endParaRPr lang="en-US" altLang="zh-TW" sz="3800" b="1" u="sng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70000"/>
              </a:lnSpc>
              <a:buBlip>
                <a:blip r:embed="rId3"/>
              </a:buBlip>
              <a:defRPr/>
            </a:pPr>
            <a:r>
              <a:rPr lang="en-US" altLang="zh-TW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9.</a:t>
            </a:r>
            <a:r>
              <a:rPr lang="zh-TW" altLang="en-US" sz="3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hlinkClick r:id="rId12" action="ppaction://hlinksldjump"/>
              </a:rPr>
              <a:t>結語</a:t>
            </a:r>
            <a:endParaRPr lang="zh-TW" altLang="en-US" sz="38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191344" y="1600206"/>
            <a:ext cx="11809312" cy="4525963"/>
          </a:xfrm>
        </p:spPr>
        <p:txBody>
          <a:bodyPr>
            <a:normAutofit/>
          </a:bodyPr>
          <a:lstStyle/>
          <a:p>
            <a:pPr algn="ctr" eaLnBrk="1" hangingPunct="1">
              <a:buFont typeface="Arial" pitchFamily="34" charset="0"/>
              <a:buNone/>
              <a:defRPr/>
            </a:pPr>
            <a:r>
              <a:rPr lang="zh-TW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桃連區做好準備  迎向</a:t>
            </a:r>
            <a:r>
              <a:rPr lang="en-US" altLang="zh-TW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年國教</a:t>
            </a:r>
          </a:p>
        </p:txBody>
      </p:sp>
      <p:sp>
        <p:nvSpPr>
          <p:cNvPr id="7171" name="投影片編號版面配置區 3"/>
          <p:cNvSpPr txBox="1">
            <a:spLocks noGrp="1"/>
          </p:cNvSpPr>
          <p:nvPr/>
        </p:nvSpPr>
        <p:spPr bwMode="auto">
          <a:xfrm>
            <a:off x="8077200" y="635637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buFont typeface="Arial" pitchFamily="34" charset="0"/>
              <a:buNone/>
            </a:pPr>
            <a:fld id="{BB9AEDA9-0CD8-412B-8F8D-7218EFFC2964}" type="slidenum">
              <a:rPr kumimoji="0" lang="zh-TW" altLang="en-US" sz="1200">
                <a:solidFill>
                  <a:srgbClr val="898989"/>
                </a:solidFill>
                <a:ea typeface="微軟正黑體" pitchFamily="34" charset="-120"/>
              </a:rPr>
              <a:pPr algn="r" eaLnBrk="1" hangingPunct="1">
                <a:buFont typeface="Arial" pitchFamily="34" charset="0"/>
                <a:buNone/>
              </a:pPr>
              <a:t>3</a:t>
            </a:fld>
            <a:endParaRPr kumimoji="0" lang="en-US" altLang="zh-TW" sz="1200">
              <a:solidFill>
                <a:srgbClr val="898989"/>
              </a:solidFill>
              <a:ea typeface="微軟正黑體" pitchFamily="34" charset="-120"/>
            </a:endParaRPr>
          </a:p>
        </p:txBody>
      </p:sp>
      <p:sp>
        <p:nvSpPr>
          <p:cNvPr id="5" name="內容版面配置區 2">
            <a:extLst/>
          </p:cNvPr>
          <p:cNvSpPr>
            <a:spLocks/>
          </p:cNvSpPr>
          <p:nvPr/>
        </p:nvSpPr>
        <p:spPr bwMode="auto">
          <a:xfrm>
            <a:off x="515372" y="2767663"/>
            <a:ext cx="11676629" cy="3528789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率全國之先，從</a:t>
            </a:r>
            <a:r>
              <a:rPr kumimoji="0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102</a:t>
            </a: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年度起，每年辦理試模擬測驗及分發作業。</a:t>
            </a:r>
          </a:p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111</a:t>
            </a:r>
            <a:r>
              <a:rPr kumimoji="0"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12</a:t>
            </a:r>
            <a:r>
              <a:rPr kumimoji="0"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20-21</a:t>
            </a:r>
            <a:r>
              <a:rPr kumimoji="0"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辦理全市模擬測驗，</a:t>
            </a:r>
            <a:r>
              <a:rPr kumimoji="0"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112</a:t>
            </a:r>
            <a:r>
              <a:rPr kumimoji="0"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</a:t>
            </a:r>
            <a:r>
              <a:rPr kumimoji="0"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6-12</a:t>
            </a:r>
            <a:r>
              <a:rPr kumimoji="0"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日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進行志願選填、</a:t>
            </a:r>
            <a:r>
              <a:rPr kumimoji="0"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2</a:t>
            </a:r>
            <a:r>
              <a:rPr kumimoji="0"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月中</a:t>
            </a:r>
            <a:r>
              <a:rPr kumimoji="0" lang="zh-TW" altLang="en-US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模擬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分發放榜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。</a:t>
            </a:r>
            <a:endParaRPr kumimoji="0" lang="zh-TW" altLang="en-US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從</a:t>
            </a:r>
            <a:r>
              <a:rPr kumimoji="0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102</a:t>
            </a: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年度起，每年辦理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全市高中職博覽會，</a:t>
            </a:r>
            <a:r>
              <a:rPr kumimoji="0" lang="en-US" altLang="zh-TW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112</a:t>
            </a:r>
            <a:r>
              <a:rPr kumimoji="0"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3</a:t>
            </a:r>
            <a:r>
              <a:rPr kumimoji="0"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月</a:t>
            </a:r>
            <a:r>
              <a:rPr kumimoji="0" lang="zh-TW" altLang="en-US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繼續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辦理；網路博覽會持續中。</a:t>
            </a:r>
            <a:endParaRPr kumimoji="0" lang="en-US" altLang="zh-TW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ct val="20000"/>
              </a:spcBef>
              <a:buBlip>
                <a:blip r:embed="rId3"/>
              </a:buBlip>
              <a:defRPr/>
            </a:pP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全員進行適性輔導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標楷體" pitchFamily="65" charset="-120"/>
              </a:rPr>
              <a:t>。</a:t>
            </a:r>
          </a:p>
        </p:txBody>
      </p:sp>
      <p:sp>
        <p:nvSpPr>
          <p:cNvPr id="7173" name="文字方塊 5"/>
          <p:cNvSpPr txBox="1">
            <a:spLocks noChangeArrowheads="1"/>
          </p:cNvSpPr>
          <p:nvPr/>
        </p:nvSpPr>
        <p:spPr bwMode="auto">
          <a:xfrm>
            <a:off x="2783633" y="586468"/>
            <a:ext cx="62499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TW" altLang="en-US" sz="4800" b="1" dirty="0">
                <a:solidFill>
                  <a:srgbClr val="0000CC"/>
                </a:solidFill>
                <a:latin typeface="Arial" pitchFamily="34" charset="0"/>
                <a:ea typeface="標楷體" pitchFamily="65" charset="-120"/>
              </a:rPr>
              <a:t>一</a:t>
            </a:r>
            <a:r>
              <a:rPr lang="zh-TW" altLang="en-US" sz="4800" b="1" dirty="0"/>
              <a:t>、</a:t>
            </a:r>
            <a:r>
              <a:rPr lang="zh-TW" altLang="en-US" sz="4800" b="1" dirty="0">
                <a:solidFill>
                  <a:srgbClr val="0000CC"/>
                </a:solidFill>
                <a:latin typeface="Arial" pitchFamily="34" charset="0"/>
                <a:ea typeface="標楷體" pitchFamily="65" charset="-120"/>
              </a:rPr>
              <a:t>適性入學的成果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82"/>
          <p:cNvSpPr>
            <a:spLocks noGrp="1"/>
          </p:cNvSpPr>
          <p:nvPr>
            <p:ph type="title" idx="4294967295"/>
          </p:nvPr>
        </p:nvSpPr>
        <p:spPr>
          <a:xfrm>
            <a:off x="1559496" y="247846"/>
            <a:ext cx="8229600" cy="1143000"/>
          </a:xfrm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buSzPct val="25000"/>
            </a:pPr>
            <a:r>
              <a:rPr lang="en-US" altLang="zh-TW" sz="4800" b="1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109學年度適性入學成果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071795"/>
              </p:ext>
            </p:extLst>
          </p:nvPr>
        </p:nvGraphicFramePr>
        <p:xfrm>
          <a:off x="1127461" y="1957329"/>
          <a:ext cx="9289033" cy="4279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60028">
                  <a:extLst>
                    <a:ext uri="{9D8B030D-6E8A-4147-A177-3AD203B41FA5}">
                      <a16:colId xmlns="" xmlns:a16="http://schemas.microsoft.com/office/drawing/2014/main" val="494805573"/>
                    </a:ext>
                  </a:extLst>
                </a:gridCol>
                <a:gridCol w="1505801">
                  <a:extLst>
                    <a:ext uri="{9D8B030D-6E8A-4147-A177-3AD203B41FA5}">
                      <a16:colId xmlns="" xmlns:a16="http://schemas.microsoft.com/office/drawing/2014/main" val="2385537653"/>
                    </a:ext>
                  </a:extLst>
                </a:gridCol>
                <a:gridCol w="1505801">
                  <a:extLst>
                    <a:ext uri="{9D8B030D-6E8A-4147-A177-3AD203B41FA5}">
                      <a16:colId xmlns="" xmlns:a16="http://schemas.microsoft.com/office/drawing/2014/main" val="2596078452"/>
                    </a:ext>
                  </a:extLst>
                </a:gridCol>
                <a:gridCol w="1505801">
                  <a:extLst>
                    <a:ext uri="{9D8B030D-6E8A-4147-A177-3AD203B41FA5}">
                      <a16:colId xmlns="" xmlns:a16="http://schemas.microsoft.com/office/drawing/2014/main" val="1965127403"/>
                    </a:ext>
                  </a:extLst>
                </a:gridCol>
                <a:gridCol w="1505801">
                  <a:extLst>
                    <a:ext uri="{9D8B030D-6E8A-4147-A177-3AD203B41FA5}">
                      <a16:colId xmlns="" xmlns:a16="http://schemas.microsoft.com/office/drawing/2014/main" val="1405118383"/>
                    </a:ext>
                  </a:extLst>
                </a:gridCol>
                <a:gridCol w="1505801">
                  <a:extLst>
                    <a:ext uri="{9D8B030D-6E8A-4147-A177-3AD203B41FA5}">
                      <a16:colId xmlns="" xmlns:a16="http://schemas.microsoft.com/office/drawing/2014/main" val="2795580015"/>
                    </a:ext>
                  </a:extLst>
                </a:gridCol>
              </a:tblGrid>
              <a:tr h="848285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統計項目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桃連區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基北區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</a:rPr>
                        <a:t>中投區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台南區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>
                          <a:effectLst/>
                        </a:rPr>
                        <a:t>高雄區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964108968"/>
                  </a:ext>
                </a:extLst>
              </a:tr>
              <a:tr h="848285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報名人數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15,397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32,843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22,598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10,528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16,915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546076622"/>
                  </a:ext>
                </a:extLst>
              </a:tr>
              <a:tr h="848285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錄取人數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15,294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32,512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22,483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10,412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16,773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162464501"/>
                  </a:ext>
                </a:extLst>
              </a:tr>
              <a:tr h="424143">
                <a:tc>
                  <a:txBody>
                    <a:bodyPr/>
                    <a:lstStyle/>
                    <a:p>
                      <a:pPr marL="304800" algn="l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錄取率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99.33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98.99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99.49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98.90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99.16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236395083"/>
                  </a:ext>
                </a:extLst>
              </a:tr>
              <a:tr h="655493">
                <a:tc>
                  <a:txBody>
                    <a:bodyPr/>
                    <a:lstStyle/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第</a:t>
                      </a:r>
                      <a:r>
                        <a:rPr lang="en-US" sz="1600" kern="100" dirty="0">
                          <a:effectLst/>
                        </a:rPr>
                        <a:t>1</a:t>
                      </a:r>
                      <a:r>
                        <a:rPr lang="zh-TW" sz="1600" kern="100" dirty="0">
                          <a:effectLst/>
                        </a:rPr>
                        <a:t>志願</a:t>
                      </a:r>
                    </a:p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錄取率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u="sng" kern="100" dirty="0">
                          <a:effectLst/>
                        </a:rPr>
                        <a:t>57.39</a:t>
                      </a:r>
                      <a:r>
                        <a:rPr lang="zh-TW" sz="2000" u="sng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37.94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39.17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51.45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41.80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244844207"/>
                  </a:ext>
                </a:extLst>
              </a:tr>
              <a:tr h="655493">
                <a:tc>
                  <a:txBody>
                    <a:bodyPr/>
                    <a:lstStyle/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前</a:t>
                      </a:r>
                      <a:r>
                        <a:rPr lang="en-US" sz="1600" kern="100" dirty="0">
                          <a:effectLst/>
                        </a:rPr>
                        <a:t>3</a:t>
                      </a:r>
                      <a:r>
                        <a:rPr lang="zh-TW" sz="1600" kern="100" dirty="0">
                          <a:effectLst/>
                        </a:rPr>
                        <a:t>志願</a:t>
                      </a:r>
                    </a:p>
                    <a:p>
                      <a:pPr marL="304800" algn="l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effectLst/>
                        </a:rPr>
                        <a:t>錄取率</a:t>
                      </a:r>
                      <a:endParaRPr lang="zh-TW" sz="16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u="sng" kern="100" dirty="0">
                          <a:effectLst/>
                        </a:rPr>
                        <a:t>93.44</a:t>
                      </a:r>
                      <a:r>
                        <a:rPr lang="zh-TW" sz="2000" u="sng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85.61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67.87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81.21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74.04</a:t>
                      </a:r>
                      <a:r>
                        <a:rPr lang="zh-TW" sz="2000" kern="100" dirty="0">
                          <a:effectLst/>
                        </a:rPr>
                        <a:t>％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35859161"/>
                  </a:ext>
                </a:extLst>
              </a:tr>
            </a:tbl>
          </a:graphicData>
        </a:graphic>
      </p:graphicFrame>
      <p:sp>
        <p:nvSpPr>
          <p:cNvPr id="9" name="Shape 84"/>
          <p:cNvSpPr>
            <a:spLocks noChangeArrowheads="1"/>
          </p:cNvSpPr>
          <p:nvPr/>
        </p:nvSpPr>
        <p:spPr bwMode="auto">
          <a:xfrm>
            <a:off x="2927648" y="1957329"/>
            <a:ext cx="1440160" cy="4279984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1" name="Shape 82"/>
          <p:cNvSpPr txBox="1">
            <a:spLocks/>
          </p:cNvSpPr>
          <p:nvPr/>
        </p:nvSpPr>
        <p:spPr bwMode="auto">
          <a:xfrm>
            <a:off x="1127448" y="1156256"/>
            <a:ext cx="1008112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buSzPct val="25000"/>
            </a:pP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109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學年度高級中等學校</a:t>
            </a: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都免試入學錄取資訊一覽表</a:t>
            </a:r>
            <a:endParaRPr kumimoji="0" lang="en-US" altLang="zh-TW" sz="3200" b="1" kern="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Shape 82"/>
          <p:cNvSpPr txBox="1">
            <a:spLocks/>
          </p:cNvSpPr>
          <p:nvPr/>
        </p:nvSpPr>
        <p:spPr bwMode="auto">
          <a:xfrm>
            <a:off x="1919536" y="6165304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註：本區第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志願錄取率及前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志願錄取率皆為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都中最高。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82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buSzPct val="25000"/>
            </a:pPr>
            <a:r>
              <a:rPr lang="en-US" altLang="zh-TW" sz="4800" b="1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110學年度適性入學成果</a:t>
            </a:r>
            <a:endParaRPr lang="en-US" altLang="zh-TW" sz="48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" name="Shape 82"/>
          <p:cNvSpPr txBox="1">
            <a:spLocks/>
          </p:cNvSpPr>
          <p:nvPr/>
        </p:nvSpPr>
        <p:spPr bwMode="auto">
          <a:xfrm>
            <a:off x="1919536" y="1292210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buSzPct val="25000"/>
            </a:pP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本區近</a:t>
            </a: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年錄取率</a:t>
            </a:r>
            <a:endParaRPr lang="en-US" altLang="zh-TW" sz="3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Shape 82"/>
          <p:cNvSpPr txBox="1">
            <a:spLocks/>
          </p:cNvSpPr>
          <p:nvPr/>
        </p:nvSpPr>
        <p:spPr bwMode="auto">
          <a:xfrm>
            <a:off x="2063552" y="5968725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註：本區近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年前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志願錄取率及總錄取率皆維持穩定比率。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233841"/>
              </p:ext>
            </p:extLst>
          </p:nvPr>
        </p:nvGraphicFramePr>
        <p:xfrm>
          <a:off x="839421" y="1839354"/>
          <a:ext cx="10153137" cy="41293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0112">
                  <a:extLst>
                    <a:ext uri="{9D8B030D-6E8A-4147-A177-3AD203B41FA5}">
                      <a16:colId xmlns="" xmlns:a16="http://schemas.microsoft.com/office/drawing/2014/main" val="254185441"/>
                    </a:ext>
                  </a:extLst>
                </a:gridCol>
                <a:gridCol w="1177575">
                  <a:extLst>
                    <a:ext uri="{9D8B030D-6E8A-4147-A177-3AD203B41FA5}">
                      <a16:colId xmlns="" xmlns:a16="http://schemas.microsoft.com/office/drawing/2014/main" val="2464573548"/>
                    </a:ext>
                  </a:extLst>
                </a:gridCol>
                <a:gridCol w="1177575">
                  <a:extLst>
                    <a:ext uri="{9D8B030D-6E8A-4147-A177-3AD203B41FA5}">
                      <a16:colId xmlns="" xmlns:a16="http://schemas.microsoft.com/office/drawing/2014/main" val="1283432225"/>
                    </a:ext>
                  </a:extLst>
                </a:gridCol>
                <a:gridCol w="1177575">
                  <a:extLst>
                    <a:ext uri="{9D8B030D-6E8A-4147-A177-3AD203B41FA5}">
                      <a16:colId xmlns="" xmlns:a16="http://schemas.microsoft.com/office/drawing/2014/main" val="3941859150"/>
                    </a:ext>
                  </a:extLst>
                </a:gridCol>
                <a:gridCol w="1177575">
                  <a:extLst>
                    <a:ext uri="{9D8B030D-6E8A-4147-A177-3AD203B41FA5}">
                      <a16:colId xmlns="" xmlns:a16="http://schemas.microsoft.com/office/drawing/2014/main" val="537544458"/>
                    </a:ext>
                  </a:extLst>
                </a:gridCol>
                <a:gridCol w="1177575">
                  <a:extLst>
                    <a:ext uri="{9D8B030D-6E8A-4147-A177-3AD203B41FA5}">
                      <a16:colId xmlns="" xmlns:a16="http://schemas.microsoft.com/office/drawing/2014/main" val="909219341"/>
                    </a:ext>
                  </a:extLst>
                </a:gridCol>
                <a:gridCol w="1177575">
                  <a:extLst>
                    <a:ext uri="{9D8B030D-6E8A-4147-A177-3AD203B41FA5}">
                      <a16:colId xmlns="" xmlns:a16="http://schemas.microsoft.com/office/drawing/2014/main" val="735278889"/>
                    </a:ext>
                  </a:extLst>
                </a:gridCol>
                <a:gridCol w="1177575">
                  <a:extLst>
                    <a:ext uri="{9D8B030D-6E8A-4147-A177-3AD203B41FA5}">
                      <a16:colId xmlns="" xmlns:a16="http://schemas.microsoft.com/office/drawing/2014/main" val="55710627"/>
                    </a:ext>
                  </a:extLst>
                </a:gridCol>
              </a:tblGrid>
              <a:tr h="797368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學年度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900" dirty="0"/>
                        <a:t>110</a:t>
                      </a:r>
                      <a:endParaRPr lang="zh-TW" altLang="en-US" sz="19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109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108 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107 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106 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105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</a:rPr>
                        <a:t>104 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14354298"/>
                  </a:ext>
                </a:extLst>
              </a:tr>
              <a:tr h="1666002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spc="-150">
                          <a:effectLst/>
                        </a:rPr>
                        <a:t>前</a:t>
                      </a:r>
                      <a:r>
                        <a:rPr lang="en-US" sz="2000" kern="100" spc="-150">
                          <a:effectLst/>
                        </a:rPr>
                        <a:t>3</a:t>
                      </a:r>
                      <a:r>
                        <a:rPr lang="zh-TW" sz="2000" kern="100" spc="-150">
                          <a:effectLst/>
                        </a:rPr>
                        <a:t>志願錄取率</a:t>
                      </a:r>
                      <a:endParaRPr lang="zh-TW" sz="20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93.44%</a:t>
                      </a:r>
                      <a:endParaRPr lang="zh-TW" altLang="en-US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9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93.64%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93.62%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93.7%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92.32%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87.28%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87.26%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865076855"/>
                  </a:ext>
                </a:extLst>
              </a:tr>
              <a:tr h="1666002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</a:rPr>
                        <a:t>總錄取率</a:t>
                      </a:r>
                      <a:endParaRPr lang="zh-TW" sz="20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/>
                        <a:t>99.33%</a:t>
                      </a:r>
                      <a:endParaRPr lang="zh-TW" altLang="en-US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1900" kern="100" dirty="0"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99.08%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98.61%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98.66%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98.70%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96.39%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900" kern="100" dirty="0">
                          <a:effectLst/>
                        </a:rPr>
                        <a:t>97.20%</a:t>
                      </a:r>
                      <a:endParaRPr lang="zh-TW" sz="19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152580339"/>
                  </a:ext>
                </a:extLst>
              </a:tr>
            </a:tbl>
          </a:graphicData>
        </a:graphic>
      </p:graphicFrame>
      <p:sp>
        <p:nvSpPr>
          <p:cNvPr id="8" name="Shape 84"/>
          <p:cNvSpPr>
            <a:spLocks noChangeArrowheads="1"/>
          </p:cNvSpPr>
          <p:nvPr/>
        </p:nvSpPr>
        <p:spPr bwMode="auto">
          <a:xfrm>
            <a:off x="2711624" y="1835212"/>
            <a:ext cx="1224136" cy="4129372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83812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hape 82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buSzPct val="25000"/>
            </a:pPr>
            <a:r>
              <a:rPr lang="en-US" altLang="zh-TW" sz="4800" b="1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110學年度適性入學成果</a:t>
            </a:r>
            <a:endParaRPr lang="en-US" altLang="zh-TW" sz="4800" b="1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" name="Shape 82"/>
          <p:cNvSpPr txBox="1">
            <a:spLocks/>
          </p:cNvSpPr>
          <p:nvPr/>
        </p:nvSpPr>
        <p:spPr bwMode="auto">
          <a:xfrm>
            <a:off x="1919536" y="1292210"/>
            <a:ext cx="8229600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buSzPct val="25000"/>
            </a:pP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本區近</a:t>
            </a: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en-US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志願</a:t>
            </a:r>
            <a:r>
              <a:rPr lang="zh-TW" altLang="zh-TW" sz="32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錄取率</a:t>
            </a:r>
            <a:endParaRPr lang="en-US" altLang="zh-TW" sz="32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Shape 82"/>
          <p:cNvSpPr txBox="1">
            <a:spLocks/>
          </p:cNvSpPr>
          <p:nvPr/>
        </p:nvSpPr>
        <p:spPr bwMode="auto">
          <a:xfrm>
            <a:off x="2135560" y="5805264"/>
            <a:ext cx="8424936" cy="598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l"/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註：</a:t>
            </a:r>
            <a:r>
              <a:rPr lang="en-US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108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學年度當總積分完全相同時，需進行超額比序，</a:t>
            </a:r>
            <a:endParaRPr lang="en-US" altLang="zh-TW" sz="24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l"/>
            <a:r>
              <a:rPr lang="zh-TW" altLang="en-US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zh-TW" altLang="zh-TW" sz="24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比序至「志願序積分」時，志願序積分高者將優先錄取。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512514"/>
              </p:ext>
            </p:extLst>
          </p:nvPr>
        </p:nvGraphicFramePr>
        <p:xfrm>
          <a:off x="1127449" y="2294876"/>
          <a:ext cx="9597755" cy="30375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3935">
                  <a:extLst>
                    <a:ext uri="{9D8B030D-6E8A-4147-A177-3AD203B41FA5}">
                      <a16:colId xmlns="" xmlns:a16="http://schemas.microsoft.com/office/drawing/2014/main" val="254185441"/>
                    </a:ext>
                  </a:extLst>
                </a:gridCol>
                <a:gridCol w="1460764">
                  <a:extLst>
                    <a:ext uri="{9D8B030D-6E8A-4147-A177-3AD203B41FA5}">
                      <a16:colId xmlns="" xmlns:a16="http://schemas.microsoft.com/office/drawing/2014/main" val="2398919203"/>
                    </a:ext>
                  </a:extLst>
                </a:gridCol>
                <a:gridCol w="1460764">
                  <a:extLst>
                    <a:ext uri="{9D8B030D-6E8A-4147-A177-3AD203B41FA5}">
                      <a16:colId xmlns="" xmlns:a16="http://schemas.microsoft.com/office/drawing/2014/main" val="1283432225"/>
                    </a:ext>
                  </a:extLst>
                </a:gridCol>
                <a:gridCol w="1460764">
                  <a:extLst>
                    <a:ext uri="{9D8B030D-6E8A-4147-A177-3AD203B41FA5}">
                      <a16:colId xmlns="" xmlns:a16="http://schemas.microsoft.com/office/drawing/2014/main" val="3941859150"/>
                    </a:ext>
                  </a:extLst>
                </a:gridCol>
                <a:gridCol w="1460764">
                  <a:extLst>
                    <a:ext uri="{9D8B030D-6E8A-4147-A177-3AD203B41FA5}">
                      <a16:colId xmlns="" xmlns:a16="http://schemas.microsoft.com/office/drawing/2014/main" val="537544458"/>
                    </a:ext>
                  </a:extLst>
                </a:gridCol>
                <a:gridCol w="1460764">
                  <a:extLst>
                    <a:ext uri="{9D8B030D-6E8A-4147-A177-3AD203B41FA5}">
                      <a16:colId xmlns="" xmlns:a16="http://schemas.microsoft.com/office/drawing/2014/main" val="4294774966"/>
                    </a:ext>
                  </a:extLst>
                </a:gridCol>
              </a:tblGrid>
              <a:tr h="983216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dirty="0">
                          <a:effectLst/>
                        </a:rPr>
                        <a:t>學年度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dirty="0"/>
                        <a:t>110</a:t>
                      </a:r>
                      <a:endParaRPr lang="zh-TW" altLang="en-US" sz="2400" dirty="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109</a:t>
                      </a:r>
                      <a:endParaRPr lang="zh-TW" sz="2400" kern="100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108 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107 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kern="100" dirty="0">
                          <a:effectLst/>
                        </a:rPr>
                        <a:t>106 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14354298"/>
                  </a:ext>
                </a:extLst>
              </a:tr>
              <a:tr h="2054308"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400" kern="100" spc="-150" dirty="0">
                          <a:effectLst/>
                        </a:rPr>
                        <a:t>第</a:t>
                      </a:r>
                      <a:r>
                        <a:rPr lang="en-US" altLang="zh-TW" sz="2400" kern="100" spc="-150" dirty="0">
                          <a:effectLst/>
                        </a:rPr>
                        <a:t>1</a:t>
                      </a:r>
                      <a:r>
                        <a:rPr lang="zh-TW" sz="2400" kern="100" spc="-150" dirty="0">
                          <a:effectLst/>
                        </a:rPr>
                        <a:t>志願</a:t>
                      </a:r>
                      <a:endParaRPr lang="en-US" altLang="zh-TW" sz="2400" kern="100" spc="-150" dirty="0">
                        <a:effectLst/>
                      </a:endParaRPr>
                    </a:p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400" kern="100" spc="-150" dirty="0">
                          <a:effectLst/>
                        </a:rPr>
                        <a:t>錄取率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 defTabSz="914400" rtl="0" eaLnBrk="1" latinLnBrk="0" hangingPunct="1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57.39%</a:t>
                      </a:r>
                      <a:endParaRPr lang="zh-TW" altLang="en-US" sz="2400" b="1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4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59.64%</a:t>
                      </a:r>
                      <a:endParaRPr lang="zh-TW" sz="2400" b="1" kern="100" dirty="0">
                        <a:solidFill>
                          <a:srgbClr val="FF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59.21%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74.34%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04800"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400" b="1" kern="100" dirty="0">
                          <a:solidFill>
                            <a:srgbClr val="FF0000"/>
                          </a:solidFill>
                          <a:effectLst/>
                          <a:latin typeface="標楷體" panose="03000509000000000000" pitchFamily="65" charset="-12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73.76%</a:t>
                      </a:r>
                      <a:endParaRPr lang="zh-TW" sz="24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865076855"/>
                  </a:ext>
                </a:extLst>
              </a:tr>
            </a:tbl>
          </a:graphicData>
        </a:graphic>
      </p:graphicFrame>
      <p:sp>
        <p:nvSpPr>
          <p:cNvPr id="8" name="Shape 84"/>
          <p:cNvSpPr>
            <a:spLocks noChangeArrowheads="1"/>
          </p:cNvSpPr>
          <p:nvPr/>
        </p:nvSpPr>
        <p:spPr bwMode="auto">
          <a:xfrm>
            <a:off x="3431704" y="2298925"/>
            <a:ext cx="1440160" cy="3033475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eaLnBrk="1" hangingPunct="1"/>
            <a:endParaRPr kumimoji="0" lang="zh-TW" altLang="en-US" sz="1800">
              <a:solidFill>
                <a:srgbClr val="0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623032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9386" name="Group 154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2583596"/>
              </p:ext>
            </p:extLst>
          </p:nvPr>
        </p:nvGraphicFramePr>
        <p:xfrm>
          <a:off x="983441" y="1628776"/>
          <a:ext cx="10153131" cy="5040584"/>
        </p:xfrm>
        <a:graphic>
          <a:graphicData uri="http://schemas.openxmlformats.org/drawingml/2006/table">
            <a:tbl>
              <a:tblPr/>
              <a:tblGrid>
                <a:gridCol w="17777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938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2193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219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1787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61976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99857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高中</a:t>
                      </a: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每學期</a:t>
                      </a: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高職</a:t>
                      </a:r>
                      <a:r>
                        <a:rPr kumimoji="1" lang="en-US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每學期</a:t>
                      </a:r>
                      <a:r>
                        <a:rPr kumimoji="1" lang="en-US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9679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免學費補助金額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免學費補助金額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9857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家戶年所得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公立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私立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739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年國教</a:t>
                      </a: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入學後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/>
                      </a:r>
                      <a:b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</a:b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教育部</a:t>
                      </a: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endParaRPr kumimoji="1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148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萬以下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23484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23484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4546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148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萬以上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不補助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5684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137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桃園市</a:t>
                      </a: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補助</a:t>
                      </a:r>
                    </a:p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kumimoji="1" lang="zh-TW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二名子女家庭</a:t>
                      </a:r>
                      <a:r>
                        <a:rPr kumimoji="1" lang="en-US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148</a:t>
                      </a:r>
                      <a:r>
                        <a:rPr kumimoji="1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萬以上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6240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1" lang="en-US" altLang="zh-TW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標楷體" pitchFamily="65" charset="-120"/>
                          <a:ea typeface="標楷體" pitchFamily="65" charset="-120"/>
                        </a:rPr>
                        <a:t>17800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1" lang="en-US" altLang="zh-TW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標題 1">
            <a:extLst/>
          </p:cNvPr>
          <p:cNvSpPr txBox="1">
            <a:spLocks/>
          </p:cNvSpPr>
          <p:nvPr/>
        </p:nvSpPr>
        <p:spPr>
          <a:xfrm>
            <a:off x="1631949" y="714375"/>
            <a:ext cx="5392739" cy="7699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kumimoji="0" lang="zh-TW" altLang="en-US" sz="4800" b="1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二、學費補助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/>
          </p:cNvPr>
          <p:cNvSpPr txBox="1">
            <a:spLocks/>
          </p:cNvSpPr>
          <p:nvPr/>
        </p:nvSpPr>
        <p:spPr>
          <a:xfrm>
            <a:off x="3575049" y="558800"/>
            <a:ext cx="5392739" cy="11557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 eaLnBrk="1" hangingPunct="1">
              <a:buFont typeface="Arial" pitchFamily="34" charset="0"/>
              <a:buNone/>
              <a:defRPr/>
            </a:pPr>
            <a:r>
              <a:rPr kumimoji="0" lang="zh-TW" altLang="en-US" sz="4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桃園市學費補助</a:t>
            </a:r>
          </a:p>
        </p:txBody>
      </p:sp>
      <p:pic>
        <p:nvPicPr>
          <p:cNvPr id="19459" name="Picture 4" descr="Capture_2016_02_29_12_23_43_7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9456" y="1499280"/>
            <a:ext cx="10369152" cy="5145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"/>
          <p:cNvSpPr/>
          <p:nvPr/>
        </p:nvSpPr>
        <p:spPr bwMode="auto">
          <a:xfrm>
            <a:off x="4223792" y="6155146"/>
            <a:ext cx="792088" cy="28803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>
              <a:solidFill>
                <a:schemeClr val="tx1"/>
              </a:solidFill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140074" y="6068349"/>
            <a:ext cx="959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5,684</a:t>
            </a:r>
            <a:endPara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1735138" y="1255943"/>
            <a:ext cx="181822" cy="586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21508" name="Rectangle 3"/>
          <p:cNvSpPr>
            <a:spLocks noChangeArrowheads="1"/>
          </p:cNvSpPr>
          <p:nvPr/>
        </p:nvSpPr>
        <p:spPr bwMode="auto">
          <a:xfrm>
            <a:off x="1199468" y="1280986"/>
            <a:ext cx="10657183" cy="95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000" tIns="46800" rIns="90000" bIns="46800" anchor="ctr">
            <a:spAutoFit/>
          </a:bodyPr>
          <a:lstStyle/>
          <a:p>
            <a:pPr eaLnBrk="1" hangingPunct="1"/>
            <a:r>
              <a:rPr lang="en-US" altLang="zh-TW" sz="2800" dirty="0">
                <a:solidFill>
                  <a:srgbClr val="000099"/>
                </a:solidFill>
                <a:latin typeface="標楷體" pitchFamily="65" charset="-120"/>
              </a:rPr>
              <a:t>103</a:t>
            </a:r>
            <a:r>
              <a:rPr lang="zh-TW" altLang="en-US" sz="2800" dirty="0">
                <a:solidFill>
                  <a:srgbClr val="000099"/>
                </a:solidFill>
                <a:latin typeface="標楷體" pitchFamily="65" charset="-120"/>
              </a:rPr>
              <a:t>學年度至</a:t>
            </a:r>
            <a:r>
              <a:rPr lang="en-US" altLang="zh-TW" sz="2800" dirty="0">
                <a:solidFill>
                  <a:srgbClr val="000099"/>
                </a:solidFill>
                <a:latin typeface="標楷體" pitchFamily="65" charset="-120"/>
              </a:rPr>
              <a:t>115</a:t>
            </a:r>
            <a:r>
              <a:rPr lang="zh-TW" altLang="en-US" sz="2800" dirty="0">
                <a:solidFill>
                  <a:srgbClr val="000099"/>
                </a:solidFill>
                <a:latin typeface="標楷體" pitchFamily="65" charset="-120"/>
              </a:rPr>
              <a:t>學年度桃園市國中畢業生將由每年</a:t>
            </a:r>
            <a:r>
              <a:rPr lang="en-US" altLang="zh-TW" sz="2800" dirty="0">
                <a:solidFill>
                  <a:srgbClr val="000099"/>
                </a:solidFill>
                <a:latin typeface="標楷體" pitchFamily="65" charset="-120"/>
              </a:rPr>
              <a:t>2</a:t>
            </a:r>
            <a:r>
              <a:rPr lang="zh-TW" altLang="en-US" sz="2800" dirty="0">
                <a:solidFill>
                  <a:srgbClr val="000099"/>
                </a:solidFill>
                <a:latin typeface="標楷體" pitchFamily="65" charset="-120"/>
              </a:rPr>
              <a:t>萬</a:t>
            </a:r>
            <a:r>
              <a:rPr lang="en-US" altLang="zh-TW" sz="2800" dirty="0">
                <a:solidFill>
                  <a:srgbClr val="000099"/>
                </a:solidFill>
                <a:latin typeface="標楷體" pitchFamily="65" charset="-120"/>
              </a:rPr>
              <a:t>8,554</a:t>
            </a:r>
            <a:r>
              <a:rPr lang="zh-TW" altLang="en-US" sz="2800" dirty="0">
                <a:solidFill>
                  <a:srgbClr val="000099"/>
                </a:solidFill>
                <a:latin typeface="標楷體" pitchFamily="65" charset="-120"/>
              </a:rPr>
              <a:t>人降至</a:t>
            </a:r>
            <a:r>
              <a:rPr lang="en-US" altLang="zh-TW" sz="2800" dirty="0">
                <a:solidFill>
                  <a:srgbClr val="000099"/>
                </a:solidFill>
                <a:latin typeface="標楷體" pitchFamily="65" charset="-120"/>
              </a:rPr>
              <a:t>2</a:t>
            </a:r>
            <a:r>
              <a:rPr lang="zh-TW" altLang="en-US" sz="2800" dirty="0">
                <a:solidFill>
                  <a:srgbClr val="000099"/>
                </a:solidFill>
                <a:latin typeface="標楷體" pitchFamily="65" charset="-120"/>
              </a:rPr>
              <a:t>萬</a:t>
            </a:r>
            <a:r>
              <a:rPr lang="en-US" altLang="zh-TW" sz="2800" dirty="0">
                <a:solidFill>
                  <a:srgbClr val="000099"/>
                </a:solidFill>
                <a:latin typeface="標楷體" pitchFamily="65" charset="-120"/>
              </a:rPr>
              <a:t>3,231</a:t>
            </a:r>
            <a:r>
              <a:rPr lang="zh-TW" altLang="en-US" sz="2800" dirty="0">
                <a:solidFill>
                  <a:srgbClr val="000099"/>
                </a:solidFill>
                <a:latin typeface="標楷體" pitchFamily="65" charset="-120"/>
              </a:rPr>
              <a:t>人。 </a:t>
            </a:r>
          </a:p>
        </p:txBody>
      </p:sp>
      <p:sp>
        <p:nvSpPr>
          <p:cNvPr id="185348" name="Rectangle 4">
            <a:extLst/>
          </p:cNvPr>
          <p:cNvSpPr>
            <a:spLocks noChangeArrowheads="1"/>
          </p:cNvSpPr>
          <p:nvPr/>
        </p:nvSpPr>
        <p:spPr bwMode="auto">
          <a:xfrm>
            <a:off x="2309282" y="424936"/>
            <a:ext cx="7573463" cy="83099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zh-TW" altLang="en-US" sz="4800" dirty="0">
                <a:effectLst>
                  <a:outerShdw blurRad="38100" dist="38100" dir="2700000" algn="tl">
                    <a:srgbClr val="FFFFFF"/>
                  </a:outerShdw>
                </a:effectLst>
                <a:latin typeface="標楷體" pitchFamily="65" charset="-120"/>
                <a:ea typeface="標楷體" pitchFamily="65" charset="-120"/>
              </a:rPr>
              <a:t>本市國中畢業生數趨勢圖</a:t>
            </a:r>
          </a:p>
        </p:txBody>
      </p:sp>
      <p:graphicFrame>
        <p:nvGraphicFramePr>
          <p:cNvPr id="6" name="圖表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1571802"/>
              </p:ext>
            </p:extLst>
          </p:nvPr>
        </p:nvGraphicFramePr>
        <p:xfrm>
          <a:off x="1569175" y="2229476"/>
          <a:ext cx="9001000" cy="4684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文字方塊 1">
            <a:extLst>
              <a:ext uri="{FF2B5EF4-FFF2-40B4-BE49-F238E27FC236}">
                <a16:creationId xmlns="" xmlns:a16="http://schemas.microsoft.com/office/drawing/2014/main" id="{C3AEFDC6-0599-42B7-B623-2A45BA39B6ED}"/>
              </a:ext>
            </a:extLst>
          </p:cNvPr>
          <p:cNvSpPr txBox="1"/>
          <p:nvPr/>
        </p:nvSpPr>
        <p:spPr>
          <a:xfrm>
            <a:off x="6600056" y="3068980"/>
            <a:ext cx="648072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TW" altLang="en-US" dirty="0">
              <a:ln w="38100">
                <a:solidFill>
                  <a:srgbClr val="FF0000"/>
                </a:solidFill>
              </a:ln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圓角矩形 9">
            <a:extLst/>
          </p:cNvPr>
          <p:cNvSpPr/>
          <p:nvPr/>
        </p:nvSpPr>
        <p:spPr bwMode="auto">
          <a:xfrm>
            <a:off x="1487489" y="1624418"/>
            <a:ext cx="8988227" cy="4612871"/>
          </a:xfrm>
          <a:prstGeom prst="roundRect">
            <a:avLst/>
          </a:prstGeom>
          <a:solidFill>
            <a:srgbClr val="CCFF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innerShdw blurRad="114300">
              <a:prstClr val="black"/>
            </a:innerShdw>
          </a:effectLst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念完醫學院發現自己不想當醫生，想開咖啡館；出國拿法律碩士學位後，改學烘焙甜點；藥學研究所畢業的研究助理，立志報考清潔隊員；博士學分修完後，回故鄉創業賣雞排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.. 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這些年輕人在所學和職業選擇路上跌跌撞撞的摸索故事，每一天，我們不但在媒體上讀到</a:t>
            </a:r>
            <a:r>
              <a:rPr lang="zh-TW" altLang="en-US" sz="2400" dirty="0">
                <a:ea typeface="標楷體" pitchFamily="65" charset="-120"/>
              </a:rPr>
              <a:t>，更在生活中遇到。而年輕的家長們，也許您就是徬徨其中的人。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ea typeface="標楷體" pitchFamily="65" charset="-120"/>
              </a:rPr>
              <a:t>「不知道自己想做甚麼？」不是新鮮問題。每個世代要進入社會的年輕人，遲早都要自問：「我的能力和興趣是甚麼？我想要做甚麼工作？」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zh-TW" altLang="en-US" sz="2400" dirty="0">
                <a:ea typeface="標楷體" pitchFamily="65" charset="-120"/>
              </a:rPr>
              <a:t>最應該探索自我的時間就是在</a:t>
            </a:r>
            <a:r>
              <a:rPr lang="en-US" altLang="zh-TW" sz="2400" dirty="0">
                <a:ea typeface="標楷體" pitchFamily="65" charset="-120"/>
              </a:rPr>
              <a:t>『</a:t>
            </a:r>
            <a:r>
              <a:rPr lang="zh-TW" altLang="en-US" sz="2400" dirty="0">
                <a:solidFill>
                  <a:srgbClr val="FF0000"/>
                </a:solidFill>
                <a:ea typeface="標楷體" pitchFamily="65" charset="-120"/>
              </a:rPr>
              <a:t>國、高中階段</a:t>
            </a:r>
            <a:r>
              <a:rPr lang="en-US" altLang="zh-TW" sz="2400" dirty="0">
                <a:ea typeface="標楷體" pitchFamily="65" charset="-120"/>
              </a:rPr>
              <a:t>』</a:t>
            </a:r>
            <a:r>
              <a:rPr lang="zh-TW" altLang="en-US" sz="2400" dirty="0">
                <a:ea typeface="標楷體" pitchFamily="65" charset="-120"/>
              </a:rPr>
              <a:t>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endParaRPr lang="zh-TW" altLang="en-US" sz="2200" dirty="0">
              <a:ea typeface="標楷體" pitchFamily="65" charset="-120"/>
            </a:endParaRPr>
          </a:p>
        </p:txBody>
      </p:sp>
      <p:sp>
        <p:nvSpPr>
          <p:cNvPr id="23557" name="文字方塊 1"/>
          <p:cNvSpPr txBox="1">
            <a:spLocks noChangeArrowheads="1"/>
          </p:cNvSpPr>
          <p:nvPr/>
        </p:nvSpPr>
        <p:spPr bwMode="auto">
          <a:xfrm>
            <a:off x="1919288" y="6237309"/>
            <a:ext cx="84185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資料來源：你就是改變的起點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(</a:t>
            </a:r>
            <a:r>
              <a:rPr lang="zh-TW" altLang="en-US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嚴長壽</a:t>
            </a:r>
            <a:r>
              <a:rPr lang="en-US" altLang="zh-TW" sz="20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2014)</a:t>
            </a:r>
            <a:endParaRPr lang="zh-TW" altLang="en-US" sz="20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grpSp>
        <p:nvGrpSpPr>
          <p:cNvPr id="23558" name="AutoShape 10"/>
          <p:cNvGrpSpPr>
            <a:grpSpLocks/>
          </p:cNvGrpSpPr>
          <p:nvPr/>
        </p:nvGrpSpPr>
        <p:grpSpPr bwMode="auto">
          <a:xfrm>
            <a:off x="2999657" y="476674"/>
            <a:ext cx="6696075" cy="982663"/>
            <a:chOff x="1144" y="614"/>
            <a:chExt cx="3518" cy="619"/>
          </a:xfrm>
        </p:grpSpPr>
        <p:pic>
          <p:nvPicPr>
            <p:cNvPr id="23559" name="AutoShape 10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gray">
            <a:xfrm>
              <a:off x="1144" y="614"/>
              <a:ext cx="3518" cy="6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0" name="Text Box 8"/>
            <p:cNvSpPr txBox="1">
              <a:spLocks noChangeArrowheads="1"/>
            </p:cNvSpPr>
            <p:nvPr/>
          </p:nvSpPr>
          <p:spPr bwMode="auto">
            <a:xfrm>
              <a:off x="1237" y="689"/>
              <a:ext cx="3295" cy="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r>
                <a:rPr lang="zh-TW" altLang="en-US" b="1" dirty="0">
                  <a:solidFill>
                    <a:srgbClr val="000000"/>
                  </a:solidFill>
                  <a:latin typeface="微軟正黑體" pitchFamily="34" charset="-120"/>
                  <a:ea typeface="標楷體" pitchFamily="65" charset="-120"/>
                </a:rPr>
                <a:t>培養就業生存力</a:t>
              </a:r>
              <a:r>
                <a:rPr lang="zh-TW" altLang="en-US" b="1" dirty="0">
                  <a:ea typeface="標楷體" pitchFamily="65" charset="-120"/>
                </a:rPr>
                <a:t>，探索自我不嫌早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4F9B34-0AB6-4E66-896F-9FA74E9A5D9F}" type="slidenum">
              <a:rPr lang="en-US" altLang="zh-TW" smtClean="0">
                <a:ea typeface="新細明體" charset="-120"/>
              </a:rPr>
              <a:pPr/>
              <a:t>11</a:t>
            </a:fld>
            <a:endParaRPr lang="en-US" altLang="zh-TW">
              <a:ea typeface="新細明體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A38E2E40-32F3-4BBF-A9BC-BC6412A7E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" y="548680"/>
            <a:ext cx="12188113" cy="63093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453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4F9B34-0AB6-4E66-896F-9FA74E9A5D9F}" type="slidenum">
              <a:rPr lang="en-US" altLang="zh-TW" smtClean="0">
                <a:ea typeface="新細明體" charset="-120"/>
              </a:rPr>
              <a:pPr/>
              <a:t>12</a:t>
            </a:fld>
            <a:endParaRPr lang="en-US" altLang="zh-TW">
              <a:ea typeface="新細明體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9D9E1994-06F7-4CE7-8AC6-7D69A857B2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2068"/>
            <a:ext cx="12192000" cy="63365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801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投影片編號版面配置區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44F9B34-0AB6-4E66-896F-9FA74E9A5D9F}" type="slidenum">
              <a:rPr lang="en-US" altLang="zh-TW" smtClean="0">
                <a:ea typeface="新細明體" charset="-120"/>
              </a:rPr>
              <a:pPr/>
              <a:t>13</a:t>
            </a:fld>
            <a:endParaRPr lang="en-US" altLang="zh-TW">
              <a:ea typeface="新細明體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213881C4-512D-4420-BE67-25D8BB644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792"/>
            <a:ext cx="12192000" cy="64252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0900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ctrTitle"/>
          </p:nvPr>
        </p:nvSpPr>
        <p:spPr>
          <a:xfrm>
            <a:off x="508000" y="533400"/>
            <a:ext cx="11379200" cy="3886200"/>
          </a:xfrm>
        </p:spPr>
        <p:txBody>
          <a:bodyPr/>
          <a:lstStyle/>
          <a:p>
            <a:pPr algn="l"/>
            <a:r>
              <a:rPr lang="zh-TW" altLang="en-US" sz="4000" b="1" dirty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教育部數據</a:t>
            </a:r>
            <a:r>
              <a:rPr lang="zh-TW" altLang="en-US" sz="4000" b="1" dirty="0" smtClean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顯示</a:t>
            </a:r>
            <a:r>
              <a:rPr lang="zh-TW" altLang="en-US" sz="4000" b="1" dirty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，全台灣已經連續兩年大學生休退學人數超過</a:t>
            </a:r>
            <a:r>
              <a:rPr lang="zh-TW" altLang="en-US" sz="4000" b="1" dirty="0" smtClean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九萬。平均</a:t>
            </a:r>
            <a:r>
              <a:rPr lang="zh-TW" altLang="en-US" sz="4000" b="1" dirty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４個大學生，就有１</a:t>
            </a:r>
            <a:r>
              <a:rPr lang="zh-TW" altLang="en-US" sz="4000" b="1" dirty="0" smtClean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人考慮休退學。原因</a:t>
            </a:r>
            <a:r>
              <a:rPr lang="zh-TW" altLang="en-US" sz="4000" b="1" dirty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大多都是「志趣不合</a:t>
            </a:r>
            <a:r>
              <a:rPr lang="zh-TW" altLang="en-US" sz="4000" b="1" dirty="0" smtClean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」！</a:t>
            </a:r>
            <a:r>
              <a:rPr lang="en-US" altLang="zh-TW" sz="4000" b="1" dirty="0" smtClean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/>
            </a:r>
            <a:br>
              <a:rPr lang="en-US" altLang="zh-TW" sz="4000" b="1" dirty="0" smtClean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</a:br>
            <a:r>
              <a:rPr lang="zh-TW" altLang="en-US" sz="4000" b="1" dirty="0" smtClean="0">
                <a:solidFill>
                  <a:srgbClr val="C0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葉</a:t>
            </a:r>
            <a:r>
              <a:rPr lang="zh-TW" altLang="en-US" sz="4000" b="1" dirty="0">
                <a:solidFill>
                  <a:srgbClr val="C0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丙成：人生不是贏在十八歲就好</a:t>
            </a:r>
          </a:p>
        </p:txBody>
      </p:sp>
      <p:sp>
        <p:nvSpPr>
          <p:cNvPr id="4" name="副標題 3"/>
          <p:cNvSpPr>
            <a:spLocks noGrp="1"/>
          </p:cNvSpPr>
          <p:nvPr>
            <p:ph type="subTitle" idx="1"/>
          </p:nvPr>
        </p:nvSpPr>
        <p:spPr>
          <a:xfrm>
            <a:off x="609600" y="4572000"/>
            <a:ext cx="8534400" cy="1219200"/>
          </a:xfrm>
        </p:spPr>
        <p:txBody>
          <a:bodyPr/>
          <a:lstStyle/>
          <a:p>
            <a:pPr algn="l"/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天下</a:t>
            </a:r>
            <a:r>
              <a:rPr lang="zh-TW" altLang="en-US" b="1" dirty="0">
                <a:latin typeface="文鼎中圓" panose="020B0609010101010101" pitchFamily="49" charset="-120"/>
                <a:ea typeface="文鼎中圓" panose="020B0609010101010101" pitchFamily="49" charset="-120"/>
              </a:rPr>
              <a:t>雜誌 網摘精選  葉丙</a:t>
            </a:r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成</a:t>
            </a:r>
            <a:endParaRPr lang="en-US" altLang="zh-TW" b="1" dirty="0" smtClean="0"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algn="l"/>
            <a:r>
              <a:rPr lang="zh-TW" altLang="en-US" b="1" dirty="0" smtClean="0">
                <a:solidFill>
                  <a:schemeClr val="bg1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天下</a:t>
            </a:r>
            <a:r>
              <a:rPr lang="zh-TW" altLang="en-US" b="1" dirty="0">
                <a:solidFill>
                  <a:schemeClr val="bg1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部落</a:t>
            </a:r>
            <a:r>
              <a:rPr lang="zh-TW" altLang="en-US" b="1" dirty="0" smtClean="0">
                <a:solidFill>
                  <a:schemeClr val="bg1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格  </a:t>
            </a:r>
            <a:r>
              <a:rPr lang="en-US" altLang="zh-TW" b="1" dirty="0" smtClean="0">
                <a:solidFill>
                  <a:schemeClr val="bg1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2019-06-04</a:t>
            </a:r>
            <a:endParaRPr lang="en-US" altLang="zh-TW" b="1" dirty="0">
              <a:solidFill>
                <a:schemeClr val="bg1"/>
              </a:solidFill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algn="l"/>
            <a:endParaRPr lang="zh-TW" altLang="en-US" b="1" dirty="0">
              <a:latin typeface="文鼎中圓" panose="020B0609010101010101" pitchFamily="49" charset="-120"/>
              <a:ea typeface="文鼎中圓" panose="020B0609010101010101" pitchFamily="49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11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49048" y="1371615"/>
            <a:ext cx="4876800" cy="4843462"/>
          </a:xfrm>
        </p:spPr>
        <p:txBody>
          <a:bodyPr/>
          <a:lstStyle/>
          <a:p>
            <a:r>
              <a:rPr lang="zh-TW" altLang="en-US" sz="2800" b="1" dirty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最新的世界人才評比，台灣排名第</a:t>
            </a:r>
            <a:r>
              <a:rPr lang="en-US" altLang="zh-TW" sz="2800" b="1" dirty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27</a:t>
            </a:r>
            <a:r>
              <a:rPr lang="zh-TW" altLang="en-US" sz="2800" b="1" dirty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名，是史上最差，在亞洲地區還不如香港、新加坡和馬來西亞，產業界就點名台灣</a:t>
            </a:r>
            <a:r>
              <a:rPr lang="zh-TW" altLang="en-US" sz="2800" b="1" dirty="0">
                <a:solidFill>
                  <a:srgbClr val="C0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通才太多、專才太少，學用落差大</a:t>
            </a:r>
            <a:r>
              <a:rPr lang="zh-TW" altLang="en-US" sz="2800" b="1" dirty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，這對投資環境和薪資都不利。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304805" y="76200"/>
            <a:ext cx="10769600" cy="1295400"/>
          </a:xfrm>
        </p:spPr>
        <p:txBody>
          <a:bodyPr>
            <a:normAutofit/>
          </a:bodyPr>
          <a:lstStyle/>
          <a:p>
            <a:pPr algn="r"/>
            <a:r>
              <a:rPr lang="zh-TW" altLang="en-US" dirty="0">
                <a:effectLst/>
                <a:latin typeface="文鼎中圓" panose="020B0609010101010101" pitchFamily="49" charset="-120"/>
                <a:ea typeface="文鼎中圓" panose="020B0609010101010101" pitchFamily="49" charset="-120"/>
              </a:rPr>
              <a:t>世界人才評比！台灣排</a:t>
            </a:r>
            <a:r>
              <a:rPr lang="en-US" altLang="zh-TW" dirty="0">
                <a:effectLst/>
                <a:latin typeface="文鼎中圓" panose="020B0609010101010101" pitchFamily="49" charset="-120"/>
                <a:ea typeface="文鼎中圓" panose="020B0609010101010101" pitchFamily="49" charset="-120"/>
              </a:rPr>
              <a:t>27</a:t>
            </a:r>
            <a:r>
              <a:rPr lang="zh-TW" altLang="en-US" dirty="0">
                <a:effectLst/>
                <a:latin typeface="文鼎中圓" panose="020B0609010101010101" pitchFamily="49" charset="-120"/>
                <a:ea typeface="文鼎中圓" panose="020B0609010101010101" pitchFamily="49" charset="-120"/>
              </a:rPr>
              <a:t>名史上最</a:t>
            </a:r>
            <a:r>
              <a:rPr lang="zh-TW" altLang="en-US" dirty="0" smtClean="0">
                <a:effectLst/>
                <a:latin typeface="文鼎中圓" panose="020B0609010101010101" pitchFamily="49" charset="-120"/>
                <a:ea typeface="文鼎中圓" panose="020B0609010101010101" pitchFamily="49" charset="-120"/>
              </a:rPr>
              <a:t>差</a:t>
            </a:r>
            <a:r>
              <a:rPr lang="en-US" altLang="zh-TW" dirty="0" smtClean="0">
                <a:effectLst/>
                <a:latin typeface="文鼎中圓" panose="020B0609010101010101" pitchFamily="49" charset="-120"/>
                <a:ea typeface="文鼎中圓" panose="020B0609010101010101" pitchFamily="49" charset="-120"/>
              </a:rPr>
              <a:t/>
            </a:r>
            <a:br>
              <a:rPr lang="en-US" altLang="zh-TW" dirty="0" smtClean="0">
                <a:effectLst/>
                <a:latin typeface="文鼎中圓" panose="020B0609010101010101" pitchFamily="49" charset="-120"/>
                <a:ea typeface="文鼎中圓" panose="020B0609010101010101" pitchFamily="49" charset="-120"/>
              </a:rPr>
            </a:br>
            <a:r>
              <a:rPr lang="zh-TW" altLang="en-US" sz="3100" dirty="0" smtClean="0">
                <a:solidFill>
                  <a:srgbClr val="0000FF"/>
                </a:solidFill>
                <a:effectLst/>
                <a:latin typeface="文鼎中圓" panose="020B0609010101010101" pitchFamily="49" charset="-120"/>
                <a:ea typeface="文鼎中圓" panose="020B0609010101010101" pitchFamily="49" charset="-120"/>
              </a:rPr>
              <a:t> </a:t>
            </a:r>
            <a:r>
              <a:rPr lang="zh-TW" altLang="en-US" sz="3100" dirty="0">
                <a:solidFill>
                  <a:srgbClr val="0000FF"/>
                </a:solidFill>
                <a:effectLst/>
                <a:latin typeface="文鼎中圓" panose="020B0609010101010101" pitchFamily="49" charset="-120"/>
                <a:ea typeface="文鼎中圓" panose="020B0609010101010101" pitchFamily="49" charset="-120"/>
              </a:rPr>
              <a:t>東森新聞</a:t>
            </a:r>
            <a:endParaRPr lang="zh-TW" altLang="en-US" sz="4400" dirty="0">
              <a:effectLst/>
              <a:latin typeface="文鼎中圓" panose="020B0609010101010101" pitchFamily="49" charset="-120"/>
              <a:ea typeface="文鼎中圓" panose="020B0609010101010101" pitchFamily="49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527829-E68A-4B2E-98AB-7B7B226508EB}" type="slidenum">
              <a:rPr lang="en-US" altLang="zh-TW" smtClean="0"/>
              <a:pPr>
                <a:defRPr/>
              </a:pPr>
              <a:t>15</a:t>
            </a:fld>
            <a:endParaRPr lang="en-US" altLang="zh-TW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1524035"/>
            <a:ext cx="7331549" cy="3497969"/>
          </a:xfrm>
          <a:prstGeom prst="rect">
            <a:avLst/>
          </a:prstGeom>
        </p:spPr>
      </p:pic>
      <p:sp>
        <p:nvSpPr>
          <p:cNvPr id="6" name="內容版面配置區 1"/>
          <p:cNvSpPr txBox="1">
            <a:spLocks/>
          </p:cNvSpPr>
          <p:nvPr/>
        </p:nvSpPr>
        <p:spPr bwMode="auto">
          <a:xfrm>
            <a:off x="5002924" y="5325333"/>
            <a:ext cx="7213600" cy="6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7" tIns="45636" rIns="91267" bIns="45636" numCol="1" anchor="t" anchorCtr="0" compatLnSpc="1">
            <a:prstTxWarp prst="textNoShape">
              <a:avLst/>
            </a:prstTxWarp>
          </a:bodyPr>
          <a:lstStyle>
            <a:lvl1pPr marL="363538" indent="-2540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19125" indent="-227013" algn="l" rtl="0" eaLnBrk="0" fontAlgn="base" hangingPunct="0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227013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1413" indent="-227013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0013" indent="-227013" algn="l" rtl="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99240" indent="-228463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7701" indent="-228463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6165" indent="-228463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4627" indent="-228463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398" indent="0">
              <a:buClr>
                <a:srgbClr val="2DA2BF"/>
              </a:buClr>
              <a:buFont typeface="Wingdings 3" pitchFamily="18" charset="2"/>
              <a:buNone/>
            </a:pPr>
            <a:r>
              <a:rPr kumimoji="0" lang="zh-TW" altLang="en-US" sz="2800" dirty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▲畢業後學以致用的人只有</a:t>
            </a:r>
            <a:r>
              <a:rPr kumimoji="0" lang="en-US" altLang="zh-TW" sz="2800" dirty="0">
                <a:solidFill>
                  <a:srgbClr val="0000FF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57%</a:t>
            </a:r>
            <a:endParaRPr kumimoji="0" lang="zh-TW" altLang="en-US" sz="2800" dirty="0">
              <a:solidFill>
                <a:srgbClr val="0000FF"/>
              </a:solidFill>
              <a:latin typeface="文鼎中圓" panose="020B0609010101010101" pitchFamily="49" charset="-120"/>
              <a:ea typeface="文鼎中圓" panose="020B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35950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「魚爬樹」的圖片搜尋結果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836" y="916649"/>
            <a:ext cx="10561173" cy="5471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標題 1"/>
          <p:cNvSpPr>
            <a:spLocks noGrp="1"/>
          </p:cNvSpPr>
          <p:nvPr>
            <p:ph type="title"/>
          </p:nvPr>
        </p:nvSpPr>
        <p:spPr>
          <a:xfrm>
            <a:off x="3470407" y="134470"/>
            <a:ext cx="10871200" cy="990600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rgbClr val="C00000"/>
                </a:solidFill>
              </a:rPr>
              <a:t>公平的</a:t>
            </a:r>
            <a:r>
              <a:rPr lang="zh-TW" altLang="en-US" sz="4000" b="1" dirty="0" smtClean="0">
                <a:solidFill>
                  <a:srgbClr val="C00000"/>
                </a:solidFill>
              </a:rPr>
              <a:t>競賽</a:t>
            </a:r>
            <a:r>
              <a:rPr lang="en-US" altLang="zh-TW" sz="4000" b="1" dirty="0">
                <a:solidFill>
                  <a:srgbClr val="C00000"/>
                </a:solidFill>
              </a:rPr>
              <a:t>?</a:t>
            </a:r>
            <a:endParaRPr lang="zh-TW" altLang="en-US" sz="4000" b="1" dirty="0">
              <a:solidFill>
                <a:srgbClr val="C00000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5B3F20-FB1B-4C54-A013-8CC21B0BE63B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937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字方塊 1"/>
          <p:cNvSpPr txBox="1">
            <a:spLocks noChangeArrowheads="1"/>
          </p:cNvSpPr>
          <p:nvPr/>
        </p:nvSpPr>
        <p:spPr bwMode="auto">
          <a:xfrm>
            <a:off x="191357" y="6381328"/>
            <a:ext cx="84185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資料來源：聯合新聞網。</a:t>
            </a:r>
            <a:r>
              <a:rPr lang="en-US" altLang="en-US" sz="1600" dirty="0">
                <a:ea typeface="微軟正黑體" pitchFamily="34" charset="-120"/>
                <a:cs typeface="Times New Roman" pitchFamily="18" charset="0"/>
              </a:rPr>
              <a:t>http://udn.com/news/story/7314/1175233</a:t>
            </a:r>
            <a:endParaRPr lang="zh-TW" altLang="en-US" sz="1600" dirty="0"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5603" name="Picture 10" descr="Capture_2015_09_13_20_41_38_2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5680" y="50184"/>
            <a:ext cx="8418512" cy="6324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11"/>
          <p:cNvSpPr>
            <a:spLocks noChangeArrowheads="1"/>
          </p:cNvSpPr>
          <p:nvPr/>
        </p:nvSpPr>
        <p:spPr bwMode="auto">
          <a:xfrm>
            <a:off x="3392550" y="1484784"/>
            <a:ext cx="2919487" cy="10081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字方塊 1"/>
          <p:cNvSpPr txBox="1">
            <a:spLocks noChangeArrowheads="1"/>
          </p:cNvSpPr>
          <p:nvPr/>
        </p:nvSpPr>
        <p:spPr bwMode="auto">
          <a:xfrm>
            <a:off x="122250" y="6381328"/>
            <a:ext cx="84185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資料來源：聯合新聞網。</a:t>
            </a:r>
            <a:r>
              <a:rPr lang="en-US" altLang="en-US" sz="1600">
                <a:ea typeface="微軟正黑體" pitchFamily="34" charset="-120"/>
                <a:cs typeface="Times New Roman" pitchFamily="18" charset="0"/>
              </a:rPr>
              <a:t>http://udn.com/news/story/7314/1175233</a:t>
            </a:r>
            <a:endParaRPr lang="zh-TW" altLang="en-US" sz="1600"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7651" name="Picture 4" descr="Capture_2015_09_13_20_42_26_64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1625" y="692696"/>
            <a:ext cx="8635075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2999669" y="644947"/>
            <a:ext cx="2735983" cy="1224136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  <p:sp>
        <p:nvSpPr>
          <p:cNvPr id="27653" name="Rectangle 6"/>
          <p:cNvSpPr>
            <a:spLocks noChangeArrowheads="1"/>
          </p:cNvSpPr>
          <p:nvPr/>
        </p:nvSpPr>
        <p:spPr bwMode="auto">
          <a:xfrm>
            <a:off x="3143672" y="4869160"/>
            <a:ext cx="3240360" cy="50323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3" descr="Capture_2015_12_04_18_27_11_96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401" y="14084"/>
            <a:ext cx="10154843" cy="679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49" name="文字方塊 1"/>
          <p:cNvSpPr txBox="1">
            <a:spLocks noChangeArrowheads="1"/>
          </p:cNvSpPr>
          <p:nvPr/>
        </p:nvSpPr>
        <p:spPr bwMode="auto">
          <a:xfrm>
            <a:off x="8616293" y="6476999"/>
            <a:ext cx="84185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資料來源：聯合報。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104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年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12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月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02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日</a:t>
            </a:r>
            <a:endParaRPr lang="zh-TW" altLang="en-US" sz="1600" dirty="0">
              <a:ea typeface="微軟正黑體" pitchFamily="34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字方塊 1"/>
          <p:cNvSpPr txBox="1">
            <a:spLocks noChangeArrowheads="1"/>
          </p:cNvSpPr>
          <p:nvPr/>
        </p:nvSpPr>
        <p:spPr bwMode="auto">
          <a:xfrm>
            <a:off x="47328" y="6453411"/>
            <a:ext cx="84185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資料來源：自由時報。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105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年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7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月</a:t>
            </a:r>
            <a:r>
              <a:rPr lang="en-US" altLang="zh-TW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5</a:t>
            </a:r>
            <a:r>
              <a:rPr lang="zh-TW" altLang="en-US" sz="1600" dirty="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日</a:t>
            </a:r>
            <a:endParaRPr lang="zh-TW" altLang="en-US" sz="1600" dirty="0"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9699" name="Picture 4" descr="Capture_2016_09_10_00_10_51_609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9736" y="-32652"/>
            <a:ext cx="8064896" cy="6789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9780" name="Text Box 4">
            <a:extLst/>
          </p:cNvPr>
          <p:cNvSpPr txBox="1">
            <a:spLocks noChangeArrowheads="1"/>
          </p:cNvSpPr>
          <p:nvPr/>
        </p:nvSpPr>
        <p:spPr bwMode="auto">
          <a:xfrm>
            <a:off x="191344" y="3573016"/>
            <a:ext cx="34563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2400" dirty="0">
                <a:ea typeface="標楷體" pitchFamily="65" charset="-120"/>
              </a:rPr>
              <a:t>不要害怕學習新的知識或能力，經過努力與克服，會有新發現與有趣之處</a:t>
            </a:r>
          </a:p>
        </p:txBody>
      </p:sp>
      <p:sp>
        <p:nvSpPr>
          <p:cNvPr id="2" name="矩形 1"/>
          <p:cNvSpPr/>
          <p:nvPr/>
        </p:nvSpPr>
        <p:spPr bwMode="auto">
          <a:xfrm>
            <a:off x="8112224" y="1125559"/>
            <a:ext cx="3528392" cy="503261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eaLnBrk="1" hangingPunct="1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4" name="Text Box 4">
            <a:extLst/>
          </p:cNvPr>
          <p:cNvSpPr txBox="1">
            <a:spLocks noChangeArrowheads="1"/>
          </p:cNvSpPr>
          <p:nvPr/>
        </p:nvSpPr>
        <p:spPr bwMode="auto">
          <a:xfrm>
            <a:off x="2783632" y="692707"/>
            <a:ext cx="8458200" cy="6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 lIns="91322" tIns="45661" rIns="91322" bIns="4566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北科附工</a:t>
            </a:r>
            <a:r>
              <a:rPr lang="en-US" altLang="zh-TW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年度畢業生升學榜單 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/>
          </p:nvPr>
        </p:nvGraphicFramePr>
        <p:xfrm>
          <a:off x="1676401" y="1600197"/>
          <a:ext cx="9172130" cy="4648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1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40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1938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438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76724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班級</a:t>
                      </a:r>
                    </a:p>
                  </a:txBody>
                  <a:tcPr marL="2857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考生</a:t>
                      </a: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錄取學校</a:t>
                      </a:r>
                    </a:p>
                  </a:txBody>
                  <a:tcPr marL="571500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錄取系科</a:t>
                      </a:r>
                    </a:p>
                  </a:txBody>
                  <a:tcPr marL="4762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入學管道</a:t>
                      </a:r>
                    </a:p>
                  </a:txBody>
                  <a:tcPr marL="6351" marR="6351" marT="635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畜保三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廖筱君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繁星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畜保三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康家瑜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技優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畜保三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陳彥君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推甄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畜保三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陳惠齡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推甄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024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畜保三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詹榞峻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推甄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個報生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陳易廷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推甄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0206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個報生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陳宣伯</a:t>
                      </a:r>
                      <a:endParaRPr lang="zh-TW" altLang="en-US" sz="2400" b="0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國立屏東科技大學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獸醫學系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推甄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 bwMode="auto">
          <a:xfrm>
            <a:off x="1722486" y="2895600"/>
            <a:ext cx="9054047" cy="609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322" tIns="45661" rIns="91322" bIns="45661" numCol="1" rtlCol="0" anchor="t" anchorCtr="0" compatLnSpc="1">
            <a:prstTxWarp prst="textNoShape">
              <a:avLst/>
            </a:prstTxWarp>
          </a:bodyPr>
          <a:lstStyle/>
          <a:p>
            <a:pPr defTabSz="913214"/>
            <a:endParaRPr lang="zh-TW" altLang="en-US" sz="3200">
              <a:latin typeface="Calibri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668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F3D0905E-1464-4BE1-A63A-611715BA3E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854931"/>
              </p:ext>
            </p:extLst>
          </p:nvPr>
        </p:nvGraphicFramePr>
        <p:xfrm>
          <a:off x="1235470" y="2024844"/>
          <a:ext cx="9721081" cy="3479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1692">
                  <a:extLst>
                    <a:ext uri="{9D8B030D-6E8A-4147-A177-3AD203B41FA5}">
                      <a16:colId xmlns="" xmlns:a16="http://schemas.microsoft.com/office/drawing/2014/main" val="3050056533"/>
                    </a:ext>
                  </a:extLst>
                </a:gridCol>
                <a:gridCol w="1682853">
                  <a:extLst>
                    <a:ext uri="{9D8B030D-6E8A-4147-A177-3AD203B41FA5}">
                      <a16:colId xmlns="" xmlns:a16="http://schemas.microsoft.com/office/drawing/2014/main" val="3530097841"/>
                    </a:ext>
                  </a:extLst>
                </a:gridCol>
                <a:gridCol w="3589323">
                  <a:extLst>
                    <a:ext uri="{9D8B030D-6E8A-4147-A177-3AD203B41FA5}">
                      <a16:colId xmlns="" xmlns:a16="http://schemas.microsoft.com/office/drawing/2014/main" val="3797043955"/>
                    </a:ext>
                  </a:extLst>
                </a:gridCol>
                <a:gridCol w="2617213">
                  <a:extLst>
                    <a:ext uri="{9D8B030D-6E8A-4147-A177-3AD203B41FA5}">
                      <a16:colId xmlns="" xmlns:a16="http://schemas.microsoft.com/office/drawing/2014/main" val="3474284668"/>
                    </a:ext>
                  </a:extLst>
                </a:gridCol>
              </a:tblGrid>
              <a:tr h="840570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畢業國中</a:t>
                      </a:r>
                    </a:p>
                  </a:txBody>
                  <a:tcPr marL="2857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學生</a:t>
                      </a: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高中錄取學校與科系</a:t>
                      </a:r>
                    </a:p>
                  </a:txBody>
                  <a:tcPr marL="571500" marR="6351" marT="6350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2400" b="1" i="0" u="none" strike="noStrike" dirty="0">
                          <a:solidFill>
                            <a:srgbClr val="FFFF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錄取學校</a:t>
                      </a:r>
                    </a:p>
                  </a:txBody>
                  <a:tcPr marL="476251" marR="6351" marT="6350" marB="0" anchor="ctr"/>
                </a:tc>
                <a:extLst>
                  <a:ext uri="{0D108BD9-81ED-4DB2-BD59-A6C34878D82A}">
                    <a16:rowId xmlns="" xmlns:a16="http://schemas.microsoft.com/office/drawing/2014/main" val="3175634599"/>
                  </a:ext>
                </a:extLst>
              </a:tr>
              <a:tr h="584610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過嶺國中</a:t>
                      </a: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江雨臻</a:t>
                      </a: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u="none" strike="noStrike" dirty="0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私立育達高中日文科</a:t>
                      </a:r>
                      <a:endParaRPr lang="zh-TW" alt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國立雲林科技大學</a:t>
                      </a:r>
                    </a:p>
                  </a:txBody>
                  <a:tcPr marL="6351" marR="6351" marT="6350" marB="0" anchor="ctr"/>
                </a:tc>
                <a:extLst>
                  <a:ext uri="{0D108BD9-81ED-4DB2-BD59-A6C34878D82A}">
                    <a16:rowId xmlns="" xmlns:a16="http://schemas.microsoft.com/office/drawing/2014/main" val="1755110564"/>
                  </a:ext>
                </a:extLst>
              </a:tr>
              <a:tr h="584610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仁和國中</a:t>
                      </a: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王恩芸</a:t>
                      </a: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文鼎中圓" panose="020B0609010101010101" pitchFamily="49" charset="-120"/>
                          <a:ea typeface="文鼎中圓" panose="020B0609010101010101" pitchFamily="49" charset="-120"/>
                          <a:cs typeface="+mn-cs"/>
                        </a:rPr>
                        <a:t>私立育達高中餐飲科</a:t>
                      </a:r>
                      <a:endParaRPr kumimoji="0" lang="zh-TW" alt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文鼎中圓" panose="020B0609010101010101" pitchFamily="49" charset="-120"/>
                        <a:ea typeface="文鼎中圓" panose="020B0609010101010101" pitchFamily="49" charset="-120"/>
                        <a:cs typeface="+mn-cs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國立高雄餐旅大學</a:t>
                      </a:r>
                    </a:p>
                  </a:txBody>
                  <a:tcPr marL="6351" marR="6351" marT="6350" marB="0" anchor="ctr"/>
                </a:tc>
                <a:extLst>
                  <a:ext uri="{0D108BD9-81ED-4DB2-BD59-A6C34878D82A}">
                    <a16:rowId xmlns="" xmlns:a16="http://schemas.microsoft.com/office/drawing/2014/main" val="2588866212"/>
                  </a:ext>
                </a:extLst>
              </a:tr>
              <a:tr h="798522"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龍興國中</a:t>
                      </a: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鍾毓翎</a:t>
                      </a: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文鼎中圓" panose="020B0609010101010101" pitchFamily="49" charset="-120"/>
                          <a:ea typeface="文鼎中圓" panose="020B0609010101010101" pitchFamily="49" charset="-120"/>
                          <a:cs typeface="+mn-cs"/>
                        </a:rPr>
                        <a:t>私立育達高中廣設科</a:t>
                      </a:r>
                      <a:endParaRPr kumimoji="0" lang="zh-TW" alt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文鼎中圓" panose="020B0609010101010101" pitchFamily="49" charset="-120"/>
                        <a:ea typeface="文鼎中圓" panose="020B0609010101010101" pitchFamily="49" charset="-120"/>
                        <a:cs typeface="+mn-cs"/>
                      </a:endParaRPr>
                    </a:p>
                  </a:txBody>
                  <a:tcPr marL="6351" marR="6351" marT="635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國立台灣科技大學</a:t>
                      </a:r>
                      <a:r>
                        <a:rPr lang="zh-TW" alt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  <a:cs typeface="+mn-cs"/>
                        </a:rPr>
                        <a:t>設計系工業設計組</a:t>
                      </a:r>
                      <a:endParaRPr lang="en-US" altLang="zh-TW" sz="2400" b="0" i="0" u="none" strike="noStrike" dirty="0" smtClean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  <a:p>
                      <a:pPr algn="ctr" fontAlgn="t"/>
                      <a:r>
                        <a:rPr lang="zh-TW" alt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國立</a:t>
                      </a:r>
                      <a:r>
                        <a:rPr lang="zh-TW" alt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清華大學藝術與設計學系設計</a:t>
                      </a:r>
                      <a:r>
                        <a:rPr lang="zh-TW" altLang="en-US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組</a:t>
                      </a:r>
                      <a:endParaRPr lang="en-US" altLang="zh-TW" sz="2400" b="0" i="0" u="none" strike="noStrike" dirty="0" smtClean="0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6351" marR="6351" marT="6350" marB="0" anchor="ctr"/>
                </a:tc>
                <a:extLst>
                  <a:ext uri="{0D108BD9-81ED-4DB2-BD59-A6C34878D82A}">
                    <a16:rowId xmlns="" xmlns:a16="http://schemas.microsoft.com/office/drawing/2014/main" val="1612208110"/>
                  </a:ext>
                </a:extLst>
              </a:tr>
            </a:tbl>
          </a:graphicData>
        </a:graphic>
      </p:graphicFrame>
      <p:sp>
        <p:nvSpPr>
          <p:cNvPr id="7" name="Text Box 4">
            <a:extLst>
              <a:ext uri="{FF2B5EF4-FFF2-40B4-BE49-F238E27FC236}">
                <a16:creationId xmlns="" xmlns:a16="http://schemas.microsoft.com/office/drawing/2014/main" id="{9DB13C46-ABFC-4FF8-9B12-EF7ABF4BA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616" y="951310"/>
            <a:ext cx="7200800" cy="6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 lIns="91322" tIns="45661" rIns="91322" bIns="4566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育達高中</a:t>
            </a:r>
            <a:r>
              <a:rPr lang="en-US" altLang="zh-TW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36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年度畢業生升學榜單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148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609600" y="274638"/>
            <a:ext cx="10972800" cy="70609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kumimoji="0" lang="zh-TW" altLang="en-US" sz="4000" b="1" dirty="0">
                <a:solidFill>
                  <a:srgbClr val="F79646">
                    <a:lumMod val="50000"/>
                  </a:srgbClr>
                </a:solidFill>
                <a:effectLst>
                  <a:outerShdw blurRad="50800" dist="38100" dir="2700000" algn="tl" rotWithShape="0">
                    <a:prstClr val="white">
                      <a:lumMod val="75000"/>
                      <a:alpha val="40000"/>
                    </a:prstClr>
                  </a:outerShdw>
                </a:effectLst>
                <a:cs typeface="Segoe UI" pitchFamily="34" charset="0"/>
              </a:rPr>
              <a:t>如果是你</a:t>
            </a:r>
            <a:r>
              <a:rPr kumimoji="0" lang="en-US" altLang="zh-TW" sz="4000" b="1" dirty="0">
                <a:solidFill>
                  <a:srgbClr val="F79646">
                    <a:lumMod val="50000"/>
                  </a:srgbClr>
                </a:solidFill>
                <a:effectLst>
                  <a:outerShdw blurRad="50800" dist="38100" dir="2700000" algn="tl" rotWithShape="0">
                    <a:prstClr val="white">
                      <a:lumMod val="75000"/>
                      <a:alpha val="40000"/>
                    </a:prstClr>
                  </a:outerShdw>
                </a:effectLst>
                <a:cs typeface="Segoe UI" pitchFamily="34" charset="0"/>
              </a:rPr>
              <a:t>(</a:t>
            </a:r>
            <a:r>
              <a:rPr kumimoji="0" lang="zh-TW" altLang="en-US" sz="4000" b="1" dirty="0">
                <a:solidFill>
                  <a:srgbClr val="F79646">
                    <a:lumMod val="50000"/>
                  </a:srgbClr>
                </a:solidFill>
                <a:effectLst>
                  <a:outerShdw blurRad="50800" dist="38100" dir="2700000" algn="tl" rotWithShape="0">
                    <a:prstClr val="white">
                      <a:lumMod val="75000"/>
                      <a:alpha val="40000"/>
                    </a:prstClr>
                  </a:outerShdw>
                </a:effectLst>
                <a:cs typeface="Segoe UI" pitchFamily="34" charset="0"/>
              </a:rPr>
              <a:t>妳</a:t>
            </a:r>
            <a:r>
              <a:rPr kumimoji="0" lang="en-US" altLang="zh-TW" sz="4000" b="1" dirty="0">
                <a:solidFill>
                  <a:srgbClr val="F79646">
                    <a:lumMod val="50000"/>
                  </a:srgbClr>
                </a:solidFill>
                <a:effectLst>
                  <a:outerShdw blurRad="50800" dist="38100" dir="2700000" algn="tl" rotWithShape="0">
                    <a:prstClr val="white">
                      <a:lumMod val="75000"/>
                      <a:alpha val="40000"/>
                    </a:prstClr>
                  </a:outerShdw>
                </a:effectLst>
                <a:cs typeface="Segoe UI" pitchFamily="34" charset="0"/>
              </a:rPr>
              <a:t>)</a:t>
            </a:r>
            <a:r>
              <a:rPr kumimoji="0" lang="zh-TW" altLang="en-US" sz="4000" b="1" dirty="0">
                <a:solidFill>
                  <a:srgbClr val="F79646">
                    <a:lumMod val="50000"/>
                  </a:srgbClr>
                </a:solidFill>
                <a:effectLst>
                  <a:outerShdw blurRad="50800" dist="38100" dir="2700000" algn="tl" rotWithShape="0">
                    <a:prstClr val="white">
                      <a:lumMod val="75000"/>
                      <a:alpha val="40000"/>
                    </a:prstClr>
                  </a:outerShdw>
                </a:effectLst>
                <a:cs typeface="Segoe UI" pitchFamily="34" charset="0"/>
              </a:rPr>
              <a:t>？</a:t>
            </a:r>
          </a:p>
        </p:txBody>
      </p:sp>
      <p:sp>
        <p:nvSpPr>
          <p:cNvPr id="50" name="投影片編號版面配置區 1"/>
          <p:cNvSpPr>
            <a:spLocks noGrp="1"/>
          </p:cNvSpPr>
          <p:nvPr>
            <p:ph type="sldNum" sz="quarter" idx="10"/>
          </p:nvPr>
        </p:nvSpPr>
        <p:spPr bwMode="auto">
          <a:xfrm>
            <a:off x="9347200" y="6142071"/>
            <a:ext cx="284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8FF6FCE-AFCE-4C55-8AEB-C1AC8B23F3E2}" type="slidenum">
              <a:rPr lang="zh-TW" altLang="en-US" smtClean="0">
                <a:solidFill>
                  <a:srgbClr val="898989"/>
                </a:solidFill>
              </a:rPr>
              <a:pPr/>
              <a:t>23</a:t>
            </a:fld>
            <a:endParaRPr lang="zh-TW" altLang="en-US" smtClean="0">
              <a:solidFill>
                <a:srgbClr val="898989"/>
              </a:solidFill>
            </a:endParaRPr>
          </a:p>
        </p:txBody>
      </p:sp>
      <p:cxnSp>
        <p:nvCxnSpPr>
          <p:cNvPr id="51" name="直線接點 50"/>
          <p:cNvCxnSpPr/>
          <p:nvPr/>
        </p:nvCxnSpPr>
        <p:spPr>
          <a:xfrm>
            <a:off x="0" y="2840046"/>
            <a:ext cx="1219200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接點 51"/>
          <p:cNvCxnSpPr/>
          <p:nvPr/>
        </p:nvCxnSpPr>
        <p:spPr>
          <a:xfrm>
            <a:off x="0" y="4733934"/>
            <a:ext cx="1219200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標題 1"/>
          <p:cNvSpPr txBox="1">
            <a:spLocks/>
          </p:cNvSpPr>
          <p:nvPr/>
        </p:nvSpPr>
        <p:spPr bwMode="auto">
          <a:xfrm>
            <a:off x="336864" y="1677200"/>
            <a:ext cx="4064000" cy="1671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ctr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kumimoji="0" lang="zh-TW" altLang="en-US" sz="2400" b="1" dirty="0">
                <a:solidFill>
                  <a:srgbClr val="D60093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過嶺國中江雨</a:t>
            </a:r>
            <a:r>
              <a:rPr kumimoji="0" lang="zh-TW" altLang="en-US" sz="2400" b="1" dirty="0" smtClean="0">
                <a:solidFill>
                  <a:srgbClr val="D60093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臻</a:t>
            </a:r>
            <a:endParaRPr kumimoji="0" lang="en-US" altLang="zh-TW" sz="2400" b="1" dirty="0" smtClean="0">
              <a:solidFill>
                <a:srgbClr val="D60093"/>
              </a:solidFill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algn="ctr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kumimoji="0" lang="zh-TW" altLang="en-US" sz="2400" b="1" dirty="0" smtClean="0">
                <a:solidFill>
                  <a:srgbClr val="D60093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國中會考</a:t>
            </a:r>
            <a:r>
              <a:rPr kumimoji="0" lang="en-US" altLang="zh-TW" sz="2400" b="1" dirty="0" smtClean="0">
                <a:solidFill>
                  <a:srgbClr val="D60093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5A</a:t>
            </a:r>
            <a:r>
              <a:rPr kumimoji="0" lang="en-US" altLang="zh-TW" sz="2400" b="1" dirty="0">
                <a:solidFill>
                  <a:srgbClr val="00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/>
            </a:r>
            <a:br>
              <a:rPr kumimoji="0" lang="en-US" altLang="zh-TW" sz="2400" b="1" dirty="0">
                <a:solidFill>
                  <a:srgbClr val="00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</a:br>
            <a:r>
              <a:rPr kumimoji="0" lang="zh-TW" altLang="en-US" sz="2400" b="1" dirty="0" smtClean="0">
                <a:solidFill>
                  <a:srgbClr val="00B05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選育達日文科</a:t>
            </a:r>
            <a:endParaRPr kumimoji="0" lang="zh-TW" altLang="en-US" sz="2400" b="1" dirty="0">
              <a:solidFill>
                <a:srgbClr val="00B050"/>
              </a:solidFill>
              <a:latin typeface="文鼎中圓" panose="020B0609010101010101" pitchFamily="49" charset="-120"/>
              <a:ea typeface="文鼎中圓" panose="020B0609010101010101" pitchFamily="49" charset="-120"/>
            </a:endParaRPr>
          </a:p>
        </p:txBody>
      </p:sp>
      <p:pic>
        <p:nvPicPr>
          <p:cNvPr id="54" name="圖片 5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191" y="2992905"/>
            <a:ext cx="3387852" cy="2971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5" name="圖片 5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3087" y="1326128"/>
            <a:ext cx="2920196" cy="30278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6" name="圖片 5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3216" y="2807169"/>
            <a:ext cx="3149601" cy="32775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7" name="標題 1"/>
          <p:cNvSpPr txBox="1">
            <a:spLocks/>
          </p:cNvSpPr>
          <p:nvPr/>
        </p:nvSpPr>
        <p:spPr bwMode="auto">
          <a:xfrm>
            <a:off x="3971183" y="4445928"/>
            <a:ext cx="4064000" cy="1671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ctr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kumimoji="0" lang="zh-TW" altLang="en-US" sz="2400" b="1" dirty="0">
                <a:solidFill>
                  <a:srgbClr val="D60093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仁和國中</a:t>
            </a:r>
            <a:r>
              <a:rPr kumimoji="0" lang="zh-TW" altLang="en-US" sz="2400" b="1" dirty="0" smtClean="0">
                <a:solidFill>
                  <a:srgbClr val="D60093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王恩芸</a:t>
            </a:r>
            <a:endParaRPr kumimoji="0" lang="en-US" altLang="zh-TW" sz="2400" b="1" dirty="0" smtClean="0">
              <a:solidFill>
                <a:srgbClr val="D60093"/>
              </a:solidFill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algn="ctr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kumimoji="0" lang="zh-TW" altLang="en-US" sz="2400" b="1" dirty="0" smtClean="0">
                <a:solidFill>
                  <a:srgbClr val="D60093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國中會考</a:t>
            </a:r>
            <a:r>
              <a:rPr kumimoji="0" lang="en-US" altLang="zh-TW" sz="2400" b="1" dirty="0" smtClean="0">
                <a:solidFill>
                  <a:srgbClr val="D60093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5A</a:t>
            </a:r>
            <a:r>
              <a:rPr kumimoji="0" lang="en-US" altLang="zh-TW" sz="2400" b="1" dirty="0">
                <a:solidFill>
                  <a:srgbClr val="00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/>
            </a:r>
            <a:br>
              <a:rPr kumimoji="0" lang="en-US" altLang="zh-TW" sz="2400" b="1" dirty="0">
                <a:solidFill>
                  <a:srgbClr val="00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</a:br>
            <a:r>
              <a:rPr kumimoji="0" lang="zh-TW" altLang="en-US" sz="2400" b="1" dirty="0">
                <a:solidFill>
                  <a:srgbClr val="00B05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選育</a:t>
            </a:r>
            <a:r>
              <a:rPr kumimoji="0" lang="zh-TW" altLang="en-US" sz="2400" b="1" dirty="0" smtClean="0">
                <a:solidFill>
                  <a:srgbClr val="00B05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達餐飲科</a:t>
            </a:r>
            <a:endParaRPr kumimoji="0" lang="zh-TW" altLang="en-US" sz="2400" b="1" dirty="0">
              <a:solidFill>
                <a:srgbClr val="00B050"/>
              </a:solidFill>
              <a:latin typeface="文鼎中圓" panose="020B0609010101010101" pitchFamily="49" charset="-120"/>
              <a:ea typeface="文鼎中圓" panose="020B0609010101010101" pitchFamily="49" charset="-120"/>
            </a:endParaRPr>
          </a:p>
        </p:txBody>
      </p:sp>
      <p:sp>
        <p:nvSpPr>
          <p:cNvPr id="58" name="標題 1"/>
          <p:cNvSpPr txBox="1">
            <a:spLocks/>
          </p:cNvSpPr>
          <p:nvPr/>
        </p:nvSpPr>
        <p:spPr bwMode="auto">
          <a:xfrm>
            <a:off x="7366000" y="1662171"/>
            <a:ext cx="4064000" cy="1671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algn="ctr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kumimoji="0" lang="zh-TW" altLang="en-US" sz="2400" b="1" dirty="0">
                <a:solidFill>
                  <a:srgbClr val="D60093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龍興國中鍾毓</a:t>
            </a:r>
            <a:r>
              <a:rPr kumimoji="0" lang="zh-TW" altLang="en-US" sz="2400" b="1" dirty="0" smtClean="0">
                <a:solidFill>
                  <a:srgbClr val="D60093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翎</a:t>
            </a:r>
            <a:endParaRPr kumimoji="0" lang="en-US" altLang="zh-TW" sz="2400" b="1" dirty="0" smtClean="0">
              <a:solidFill>
                <a:srgbClr val="D60093"/>
              </a:solidFill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algn="ctr" fontAlgn="auto">
              <a:spcBef>
                <a:spcPct val="0"/>
              </a:spcBef>
              <a:spcAft>
                <a:spcPts val="0"/>
              </a:spcAft>
              <a:buFontTx/>
              <a:buNone/>
            </a:pPr>
            <a:r>
              <a:rPr kumimoji="0" lang="zh-TW" altLang="en-US" sz="2400" b="1" dirty="0" smtClean="0">
                <a:solidFill>
                  <a:srgbClr val="D60093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國中會考</a:t>
            </a:r>
            <a:r>
              <a:rPr kumimoji="0" lang="en-US" altLang="zh-TW" sz="2400" b="1" dirty="0" smtClean="0">
                <a:solidFill>
                  <a:srgbClr val="D60093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5A</a:t>
            </a:r>
            <a:r>
              <a:rPr kumimoji="0" lang="en-US" altLang="zh-TW" sz="2400" b="1" dirty="0">
                <a:solidFill>
                  <a:srgbClr val="00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/>
            </a:r>
            <a:br>
              <a:rPr kumimoji="0" lang="en-US" altLang="zh-TW" sz="2400" b="1" dirty="0">
                <a:solidFill>
                  <a:srgbClr val="00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</a:br>
            <a:r>
              <a:rPr kumimoji="0" lang="zh-TW" altLang="en-US" sz="2400" b="1" dirty="0" smtClean="0">
                <a:solidFill>
                  <a:srgbClr val="00B05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選育達廣設科</a:t>
            </a:r>
            <a:endParaRPr kumimoji="0" lang="zh-TW" altLang="en-US" sz="2400" b="1" dirty="0">
              <a:solidFill>
                <a:srgbClr val="00B050"/>
              </a:solidFill>
              <a:latin typeface="文鼎中圓" panose="020B0609010101010101" pitchFamily="49" charset="-120"/>
              <a:ea typeface="文鼎中圓" panose="020B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8757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/>
          </p:cNvSpPr>
          <p:nvPr/>
        </p:nvSpPr>
        <p:spPr>
          <a:xfrm>
            <a:off x="609600" y="274638"/>
            <a:ext cx="10972800" cy="70609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kumimoji="0" lang="zh-TW" altLang="en-US" sz="4000" b="1" dirty="0">
                <a:solidFill>
                  <a:srgbClr val="F79646">
                    <a:lumMod val="50000"/>
                  </a:srgbClr>
                </a:solidFill>
                <a:effectLst>
                  <a:outerShdw blurRad="50800" dist="38100" dir="2700000" algn="tl" rotWithShape="0">
                    <a:prstClr val="white">
                      <a:lumMod val="75000"/>
                      <a:alpha val="40000"/>
                    </a:prstClr>
                  </a:outerShdw>
                </a:effectLst>
                <a:cs typeface="Segoe UI" pitchFamily="34" charset="0"/>
              </a:rPr>
              <a:t>如果是你</a:t>
            </a:r>
            <a:r>
              <a:rPr kumimoji="0" lang="en-US" altLang="zh-TW" sz="4000" b="1" dirty="0">
                <a:solidFill>
                  <a:srgbClr val="F79646">
                    <a:lumMod val="50000"/>
                  </a:srgbClr>
                </a:solidFill>
                <a:effectLst>
                  <a:outerShdw blurRad="50800" dist="38100" dir="2700000" algn="tl" rotWithShape="0">
                    <a:prstClr val="white">
                      <a:lumMod val="75000"/>
                      <a:alpha val="40000"/>
                    </a:prstClr>
                  </a:outerShdw>
                </a:effectLst>
                <a:cs typeface="Segoe UI" pitchFamily="34" charset="0"/>
              </a:rPr>
              <a:t>(</a:t>
            </a:r>
            <a:r>
              <a:rPr kumimoji="0" lang="zh-TW" altLang="en-US" sz="4000" b="1" dirty="0">
                <a:solidFill>
                  <a:srgbClr val="F79646">
                    <a:lumMod val="50000"/>
                  </a:srgbClr>
                </a:solidFill>
                <a:effectLst>
                  <a:outerShdw blurRad="50800" dist="38100" dir="2700000" algn="tl" rotWithShape="0">
                    <a:prstClr val="white">
                      <a:lumMod val="75000"/>
                      <a:alpha val="40000"/>
                    </a:prstClr>
                  </a:outerShdw>
                </a:effectLst>
                <a:cs typeface="Segoe UI" pitchFamily="34" charset="0"/>
              </a:rPr>
              <a:t>妳</a:t>
            </a:r>
            <a:r>
              <a:rPr kumimoji="0" lang="en-US" altLang="zh-TW" sz="4000" b="1" dirty="0">
                <a:solidFill>
                  <a:srgbClr val="F79646">
                    <a:lumMod val="50000"/>
                  </a:srgbClr>
                </a:solidFill>
                <a:effectLst>
                  <a:outerShdw blurRad="50800" dist="38100" dir="2700000" algn="tl" rotWithShape="0">
                    <a:prstClr val="white">
                      <a:lumMod val="75000"/>
                      <a:alpha val="40000"/>
                    </a:prstClr>
                  </a:outerShdw>
                </a:effectLst>
                <a:cs typeface="Segoe UI" pitchFamily="34" charset="0"/>
              </a:rPr>
              <a:t>)</a:t>
            </a:r>
            <a:r>
              <a:rPr kumimoji="0" lang="zh-TW" altLang="en-US" sz="4000" b="1" dirty="0">
                <a:solidFill>
                  <a:srgbClr val="F79646">
                    <a:lumMod val="50000"/>
                  </a:srgbClr>
                </a:solidFill>
                <a:effectLst>
                  <a:outerShdw blurRad="50800" dist="38100" dir="2700000" algn="tl" rotWithShape="0">
                    <a:prstClr val="white">
                      <a:lumMod val="75000"/>
                      <a:alpha val="40000"/>
                    </a:prstClr>
                  </a:outerShdw>
                </a:effectLst>
                <a:cs typeface="Segoe UI" pitchFamily="34" charset="0"/>
              </a:rPr>
              <a:t>？</a:t>
            </a:r>
          </a:p>
        </p:txBody>
      </p:sp>
      <p:sp>
        <p:nvSpPr>
          <p:cNvPr id="50" name="投影片編號版面配置區 1"/>
          <p:cNvSpPr>
            <a:spLocks noGrp="1"/>
          </p:cNvSpPr>
          <p:nvPr>
            <p:ph type="sldNum" sz="quarter" idx="10"/>
          </p:nvPr>
        </p:nvSpPr>
        <p:spPr bwMode="auto">
          <a:xfrm>
            <a:off x="9347200" y="6142071"/>
            <a:ext cx="28448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8FF6FCE-AFCE-4C55-8AEB-C1AC8B23F3E2}" type="slidenum">
              <a:rPr lang="zh-TW" altLang="en-US" smtClean="0">
                <a:solidFill>
                  <a:srgbClr val="898989"/>
                </a:solidFill>
              </a:rPr>
              <a:pPr/>
              <a:t>24</a:t>
            </a:fld>
            <a:endParaRPr lang="zh-TW" altLang="en-US" smtClean="0">
              <a:solidFill>
                <a:srgbClr val="898989"/>
              </a:solidFill>
            </a:endParaRPr>
          </a:p>
        </p:txBody>
      </p:sp>
      <p:cxnSp>
        <p:nvCxnSpPr>
          <p:cNvPr id="51" name="直線接點 50"/>
          <p:cNvCxnSpPr/>
          <p:nvPr/>
        </p:nvCxnSpPr>
        <p:spPr>
          <a:xfrm>
            <a:off x="0" y="2840046"/>
            <a:ext cx="1219200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接點 51"/>
          <p:cNvCxnSpPr/>
          <p:nvPr/>
        </p:nvCxnSpPr>
        <p:spPr>
          <a:xfrm>
            <a:off x="0" y="4733934"/>
            <a:ext cx="12192000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1" y="1143000"/>
            <a:ext cx="3365275" cy="326967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1193" y="2777858"/>
            <a:ext cx="3029619" cy="355523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415" y="1164265"/>
            <a:ext cx="3089047" cy="362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313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字方塊 1"/>
          <p:cNvSpPr txBox="1">
            <a:spLocks noChangeArrowheads="1"/>
          </p:cNvSpPr>
          <p:nvPr/>
        </p:nvSpPr>
        <p:spPr bwMode="auto">
          <a:xfrm>
            <a:off x="3" y="6498097"/>
            <a:ext cx="101219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資料來源：自由時報。</a:t>
            </a:r>
            <a:r>
              <a:rPr lang="en-US" altLang="zh-TW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106</a:t>
            </a:r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年</a:t>
            </a:r>
            <a:r>
              <a:rPr lang="en-US" altLang="zh-TW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7</a:t>
            </a:r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月</a:t>
            </a:r>
            <a:r>
              <a:rPr lang="en-US" altLang="zh-TW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11</a:t>
            </a:r>
            <a:r>
              <a:rPr lang="zh-TW" altLang="en-US" sz="1600"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日</a:t>
            </a:r>
            <a:endParaRPr lang="zh-TW" altLang="en-US" sz="1600"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31747" name="Picture 3" descr="Capture_2017_08_15_14_44_58_89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2824" y="692645"/>
            <a:ext cx="9619680" cy="580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5159896" y="4869180"/>
            <a:ext cx="5472608" cy="1628937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en-US"/>
          </a:p>
        </p:txBody>
      </p:sp>
      <p:sp>
        <p:nvSpPr>
          <p:cNvPr id="2" name="矩形 1"/>
          <p:cNvSpPr/>
          <p:nvPr/>
        </p:nvSpPr>
        <p:spPr bwMode="auto">
          <a:xfrm>
            <a:off x="1127451" y="1772836"/>
            <a:ext cx="4247828" cy="719559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 eaLnBrk="1" hangingPunct="1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內容版面配置區 3">
            <a:extLst/>
          </p:cNvPr>
          <p:cNvGraphicFramePr>
            <a:graphicFrameLocks/>
          </p:cNvGraphicFramePr>
          <p:nvPr/>
        </p:nvGraphicFramePr>
        <p:xfrm>
          <a:off x="1055440" y="1700808"/>
          <a:ext cx="5184576" cy="486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橢圓形圖說文字 10">
            <a:extLst/>
          </p:cNvPr>
          <p:cNvSpPr/>
          <p:nvPr/>
        </p:nvSpPr>
        <p:spPr bwMode="auto">
          <a:xfrm>
            <a:off x="5664201" y="912815"/>
            <a:ext cx="4641851" cy="3635454"/>
          </a:xfrm>
          <a:prstGeom prst="wedgeEllipseCallout">
            <a:avLst>
              <a:gd name="adj1" fmla="val 22854"/>
              <a:gd name="adj2" fmla="val 58240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0" tIns="0" rIns="0" bIns="0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家長可以幫助孩子多元試探並瞭解自己的性向、興趣和能力，再參考學校老師的建議、收集相關資訊，並與孩子深入討論，較能規劃適合孩子的生涯進路。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145591" y="4556125"/>
            <a:ext cx="1508125" cy="213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編號版面配置區 1"/>
          <p:cNvSpPr txBox="1">
            <a:spLocks noGrp="1"/>
          </p:cNvSpPr>
          <p:nvPr/>
        </p:nvSpPr>
        <p:spPr bwMode="auto">
          <a:xfrm>
            <a:off x="7581900" y="6356371"/>
            <a:ext cx="1600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latinLnBrk="1" hangingPunct="1"/>
            <a:fld id="{764565C2-CD6E-42DE-A641-537CED277773}" type="slidenum">
              <a:rPr kumimoji="0" lang="ko-KR" altLang="en-US" sz="900">
                <a:solidFill>
                  <a:srgbClr val="898989"/>
                </a:solidFill>
                <a:latin typeface="Verdana" pitchFamily="34" charset="0"/>
                <a:ea typeface="Gulim" pitchFamily="34" charset="-127"/>
              </a:rPr>
              <a:pPr algn="r" eaLnBrk="1" latinLnBrk="1" hangingPunct="1"/>
              <a:t>27</a:t>
            </a:fld>
            <a:endParaRPr kumimoji="0" lang="en-US" altLang="ko-KR" sz="900">
              <a:solidFill>
                <a:srgbClr val="898989"/>
              </a:solidFill>
              <a:latin typeface="Verdana" pitchFamily="34" charset="0"/>
              <a:ea typeface="Gulim" pitchFamily="34" charset="-127"/>
            </a:endParaRPr>
          </a:p>
        </p:txBody>
      </p:sp>
      <p:pic>
        <p:nvPicPr>
          <p:cNvPr id="37891" name="圖片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60000">
            <a:off x="3222147" y="-53004"/>
            <a:ext cx="61339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投影片編號版面配置區 15"/>
          <p:cNvSpPr txBox="1">
            <a:spLocks noGrp="1"/>
          </p:cNvSpPr>
          <p:nvPr/>
        </p:nvSpPr>
        <p:spPr bwMode="auto">
          <a:xfrm>
            <a:off x="2776539" y="6210300"/>
            <a:ext cx="342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/>
            <a:fld id="{D87EC73E-C9E9-4C51-AE6F-ADA63591261B}" type="slidenum">
              <a:rPr kumimoji="0" lang="zh-TW" altLang="en-US" sz="900">
                <a:solidFill>
                  <a:srgbClr val="0C3226"/>
                </a:solidFill>
                <a:latin typeface="Verdana" pitchFamily="34" charset="0"/>
                <a:ea typeface="微軟正黑體" pitchFamily="34" charset="-120"/>
              </a:rPr>
              <a:pPr algn="ctr" eaLnBrk="1" hangingPunct="1"/>
              <a:t>27</a:t>
            </a:fld>
            <a:endParaRPr kumimoji="0" lang="en-US" altLang="zh-TW" sz="900">
              <a:solidFill>
                <a:srgbClr val="0C3226"/>
              </a:solidFill>
              <a:latin typeface="Verdana" pitchFamily="34" charset="0"/>
              <a:ea typeface="微軟正黑體" pitchFamily="34" charset="-12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105"/>
          <p:cNvSpPr>
            <a:spLocks noChangeArrowheads="1"/>
          </p:cNvSpPr>
          <p:nvPr/>
        </p:nvSpPr>
        <p:spPr bwMode="gray">
          <a:xfrm>
            <a:off x="5519750" y="1053505"/>
            <a:ext cx="5148263" cy="5962938"/>
          </a:xfrm>
          <a:prstGeom prst="roundRect">
            <a:avLst>
              <a:gd name="adj" fmla="val 3037"/>
            </a:avLst>
          </a:prstGeom>
          <a:solidFill>
            <a:srgbClr val="FFFFCC"/>
          </a:solidFill>
          <a:ln w="9525">
            <a:noFill/>
            <a:round/>
            <a:headEnd/>
            <a:tailEnd/>
          </a:ln>
        </p:spPr>
        <p:txBody>
          <a:bodyPr lIns="46800" rIns="46800" anchor="ctr"/>
          <a:lstStyle/>
          <a:p>
            <a:pPr marL="342900" indent="-342900" eaLnBrk="1" hangingPunct="1"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en-US" altLang="zh-TW" dirty="0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100</a:t>
            </a:r>
            <a:r>
              <a:rPr kumimoji="0" lang="zh-TW" altLang="en-US" dirty="0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學年度起，新生每人一</a:t>
            </a:r>
            <a:r>
              <a:rPr kumimoji="0" lang="zh-TW" altLang="en-US" dirty="0" smtClean="0">
                <a:solidFill>
                  <a:srgbClr val="080808"/>
                </a:solidFill>
                <a:latin typeface="微軟正黑體" pitchFamily="34" charset="-120"/>
                <a:ea typeface="微軟正黑體" pitchFamily="34" charset="-120"/>
              </a:rPr>
              <a:t>冊</a:t>
            </a:r>
            <a:endParaRPr kumimoji="0" lang="en-US" altLang="zh-TW" dirty="0">
              <a:solidFill>
                <a:srgbClr val="080808"/>
              </a:solidFill>
              <a:latin typeface="微軟正黑體" pitchFamily="34" charset="-120"/>
              <a:ea typeface="微軟正黑體" pitchFamily="34" charset="-120"/>
            </a:endParaRPr>
          </a:p>
          <a:p>
            <a:pPr marL="342900" indent="-342900" eaLnBrk="1" hangingPunct="1">
              <a:buClr>
                <a:srgbClr val="C00000"/>
              </a:buClr>
              <a:buFont typeface="Wingdings" pitchFamily="2" charset="2"/>
              <a:buChar char="Ø"/>
            </a:pPr>
            <a:r>
              <a:rPr kumimoji="0" lang="zh-TW" altLang="en-US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手冊可幫助學生</a:t>
            </a:r>
            <a:r>
              <a:rPr kumimoji="0" lang="zh-TW" altLang="zh-TW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澄清</a:t>
            </a:r>
            <a:r>
              <a:rPr kumimoji="0" lang="zh-TW" altLang="en-US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個人</a:t>
            </a:r>
            <a:r>
              <a:rPr kumimoji="0" lang="zh-TW" altLang="zh-TW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的</a:t>
            </a:r>
            <a:r>
              <a:rPr kumimoji="0" lang="zh-TW" altLang="en-US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性向、興趣、價值觀，瞭</a:t>
            </a:r>
            <a:r>
              <a:rPr kumimoji="0" lang="zh-TW" altLang="zh-TW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解</a:t>
            </a:r>
            <a:r>
              <a:rPr kumimoji="0" lang="zh-TW" altLang="en-US" b="1" dirty="0">
                <a:solidFill>
                  <a:schemeClr val="hlink"/>
                </a:solidFill>
                <a:latin typeface="微軟正黑體" pitchFamily="34" charset="-120"/>
                <a:ea typeface="微軟正黑體" pitchFamily="34" charset="-120"/>
              </a:rPr>
              <a:t>家人的期待，及自己的學習表現（會考、學習成就、社團幹部、獎懲、職業試探結果等）比較適合哪一類學校及科別，做為升學選校參考</a:t>
            </a:r>
            <a:endParaRPr kumimoji="0" lang="en-US" altLang="zh-TW" dirty="0">
              <a:solidFill>
                <a:schemeClr val="hlin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8915" name="矩形 5"/>
          <p:cNvSpPr>
            <a:spLocks noChangeArrowheads="1"/>
          </p:cNvSpPr>
          <p:nvPr/>
        </p:nvSpPr>
        <p:spPr bwMode="auto">
          <a:xfrm>
            <a:off x="1415480" y="54870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</a:t>
            </a:r>
            <a:r>
              <a:rPr lang="zh-TW" altLang="en-US" b="1" dirty="0" smtClean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生涯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發展</a:t>
            </a:r>
            <a:r>
              <a:rPr lang="zh-TW" altLang="en-US" b="1" dirty="0" smtClean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紀錄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手冊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1FED6302-B6B0-43D3-BAF4-16E3B0DEB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7" y="1083696"/>
            <a:ext cx="5040363" cy="57743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88" name="Group 60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520138"/>
              </p:ext>
            </p:extLst>
          </p:nvPr>
        </p:nvGraphicFramePr>
        <p:xfrm>
          <a:off x="1307695" y="968380"/>
          <a:ext cx="9576620" cy="5818189"/>
        </p:xfrm>
        <a:graphic>
          <a:graphicData uri="http://schemas.openxmlformats.org/drawingml/2006/table">
            <a:tbl>
              <a:tblPr/>
              <a:tblGrid>
                <a:gridCol w="16210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438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46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70702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09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分項目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填寫人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建議填寫時間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2064">
                <a:tc rowSpan="2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一、我的成長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故事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（一）自我認識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月，依年級別填寫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55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（二）職業與我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5570">
                <a:tc rowSpan="3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二、各項心理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測驗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（一）性向測驗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55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（二）興趣測驗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55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（三）其它測驗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測驗實施後填寫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587901">
                <a:tc rowSpan="6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三、學習成果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及特殊表</a:t>
                      </a: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現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（一）我的學習表現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1.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領域學習成績於每年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月（或可配合成績單發放時間），依學期別填寫</a:t>
                      </a:r>
                    </a:p>
                    <a:p>
                      <a:pPr marL="165100" marR="0" lvl="0" indent="-1651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2.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國中教育會考、體適能檢測於實施後浮貼成績證明影本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1113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（二）我的經歷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   （幹部、社團）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月，依學期別填寫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751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（三）參與各項競賽成果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92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（四）行為表現獎懲紀錄 </a:t>
                      </a:r>
                      <a:endParaRPr kumimoji="0" lang="zh-TW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8152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（五）服務學習紀錄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0624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（六）生涯試探活動紀錄 </a:t>
                      </a: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1016" name="矩形 3"/>
          <p:cNvSpPr>
            <a:spLocks noChangeArrowheads="1"/>
          </p:cNvSpPr>
          <p:nvPr/>
        </p:nvSpPr>
        <p:spPr bwMode="auto">
          <a:xfrm>
            <a:off x="1524000" y="463570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</a:t>
            </a:r>
            <a:r>
              <a:rPr lang="zh-TW" altLang="en-US" b="1" dirty="0" smtClean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生涯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發展</a:t>
            </a:r>
            <a:r>
              <a:rPr lang="zh-TW" altLang="en-US" b="1" dirty="0" smtClean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紀錄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手冊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1017" name="圖片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84322" y="4581128"/>
            <a:ext cx="1163639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橢圓形圖說文字 5">
            <a:extLst/>
          </p:cNvPr>
          <p:cNvSpPr/>
          <p:nvPr/>
        </p:nvSpPr>
        <p:spPr bwMode="auto">
          <a:xfrm>
            <a:off x="8112237" y="1272710"/>
            <a:ext cx="3462215" cy="3167221"/>
          </a:xfrm>
          <a:prstGeom prst="wedgeEllipseCallout">
            <a:avLst>
              <a:gd name="adj1" fmla="val 41601"/>
              <a:gd name="adj2" fmla="val 47708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square"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讓我們一起來瞭解家長和學校如何透過生涯輔導紀錄手冊，共同協助孩子進行適性輔導。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225" name="Group 49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480217"/>
              </p:ext>
            </p:extLst>
          </p:nvPr>
        </p:nvGraphicFramePr>
        <p:xfrm>
          <a:off x="1271465" y="981497"/>
          <a:ext cx="9504610" cy="5751092"/>
        </p:xfrm>
        <a:graphic>
          <a:graphicData uri="http://schemas.openxmlformats.org/drawingml/2006/table">
            <a:tbl>
              <a:tblPr/>
              <a:tblGrid>
                <a:gridCol w="19925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3583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7315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6030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586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分項目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填寫人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建議填寫時間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5808" marR="3580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20260">
                <a:tc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四、生涯統整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</a:t>
                      </a: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面面觀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九年級第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學期初（約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月）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19372">
                <a:tc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五、生涯發展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   </a:t>
                      </a: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規劃書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家長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導師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輔導教師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九年級第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（免試入學及特色招生前）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2109">
                <a:tc rowSpan="3">
                  <a:txBody>
                    <a:bodyPr/>
                    <a:lstStyle/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六、其他生涯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Arial" charset="0"/>
                      </a:endParaRPr>
                    </a:p>
                    <a:p>
                      <a:pPr marL="247650" marR="0" lvl="0" indent="-247650" algn="l" defTabSz="914400" rtl="0" eaLnBrk="1" fontAlgn="base" latinLnBrk="0" hangingPunct="1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  </a:t>
                      </a: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   輔導紀錄</a:t>
                      </a:r>
                      <a:endParaRPr kumimoji="0" lang="zh-TW" altLang="en-US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（一）生涯輔導紀錄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導師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輔導教師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進行學生生涯輔導後，適時填寫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1210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（二）生涯諮詢紀錄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學生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9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月、翌年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月，依學期別填寫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680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（三）家長的話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家長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每年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5-6</a:t>
                      </a: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月，依年級別填寫。家長參閱簽章後，繳回統一保管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391798">
                <a:tc>
                  <a:txBody>
                    <a:bodyPr/>
                    <a:lstStyle/>
                    <a:p>
                      <a:pPr marL="495300" marR="0" lvl="0" indent="-4953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附錄</a:t>
                      </a:r>
                    </a:p>
                  </a:txBody>
                  <a:tcPr marL="31305" marR="31305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十三職群與相關性向測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驗、興趣測驗之對應分析</a:t>
                      </a:r>
                    </a:p>
                    <a:p>
                      <a:pPr marL="495300" marR="0" lvl="0" indent="-4953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Arial" charset="0"/>
                        </a:rPr>
                        <a:t>結果</a:t>
                      </a: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zh-TW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31305" marR="3130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3052" name="矩形 3"/>
          <p:cNvSpPr>
            <a:spLocks noChangeArrowheads="1"/>
          </p:cNvSpPr>
          <p:nvPr/>
        </p:nvSpPr>
        <p:spPr bwMode="auto">
          <a:xfrm>
            <a:off x="1524000" y="476692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solidFill>
                  <a:srgbClr val="99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國中學生生涯輔導紀錄手冊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-3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>
            <a:extLst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/>
          </a:blip>
          <a:srcRect/>
          <a:stretch/>
        </p:blipFill>
        <p:spPr bwMode="auto">
          <a:xfrm>
            <a:off x="3287688" y="1065314"/>
            <a:ext cx="4104456" cy="5792686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45059" name="矩形 3"/>
          <p:cNvSpPr>
            <a:spLocks noChangeArrowheads="1"/>
          </p:cNvSpPr>
          <p:nvPr/>
        </p:nvSpPr>
        <p:spPr bwMode="auto">
          <a:xfrm>
            <a:off x="1518139" y="457993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性向測驗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" name="橢圓形圖說文字 8">
            <a:extLst/>
          </p:cNvPr>
          <p:cNvSpPr/>
          <p:nvPr/>
        </p:nvSpPr>
        <p:spPr bwMode="auto">
          <a:xfrm>
            <a:off x="767411" y="2105065"/>
            <a:ext cx="2806700" cy="2647870"/>
          </a:xfrm>
          <a:prstGeom prst="wedgeEllipseCallout">
            <a:avLst>
              <a:gd name="adj1" fmla="val -9160"/>
              <a:gd name="adj2" fmla="val 58077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性向測驗結果，可以了解語文、數學、機械、空間關係等方面的優勢能力。</a:t>
            </a:r>
          </a:p>
        </p:txBody>
      </p:sp>
      <p:pic>
        <p:nvPicPr>
          <p:cNvPr id="45061" name="圖片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5201" y="5138486"/>
            <a:ext cx="1060451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圖片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16480" y="1044960"/>
            <a:ext cx="1152525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橢圓形圖說文字 9">
            <a:extLst/>
          </p:cNvPr>
          <p:cNvSpPr/>
          <p:nvPr/>
        </p:nvSpPr>
        <p:spPr bwMode="auto">
          <a:xfrm>
            <a:off x="6940701" y="1585717"/>
            <a:ext cx="3354387" cy="3686572"/>
          </a:xfrm>
          <a:prstGeom prst="wedgeEllipseCallout">
            <a:avLst>
              <a:gd name="adj1" fmla="val 50108"/>
              <a:gd name="adj2" fmla="val -38337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性向測驗測量個人學習潛能，透過測驗可瞭解自己的優勢能力，幫助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自己在進路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選擇時，往優勢能力方向發展。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文字方塊 11">
            <a:extLst/>
          </p:cNvPr>
          <p:cNvSpPr txBox="1"/>
          <p:nvPr/>
        </p:nvSpPr>
        <p:spPr>
          <a:xfrm>
            <a:off x="2495613" y="6010295"/>
            <a:ext cx="6307137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2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3"/>
          <p:cNvSpPr>
            <a:spLocks noChangeArrowheads="1"/>
          </p:cNvSpPr>
          <p:nvPr/>
        </p:nvSpPr>
        <p:spPr bwMode="auto">
          <a:xfrm>
            <a:off x="1631504" y="548700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性向測驗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3666" y="1075035"/>
            <a:ext cx="10064695" cy="3888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圖片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91625" y="4829196"/>
            <a:ext cx="1335088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圖說文字 10">
            <a:extLst/>
          </p:cNvPr>
          <p:cNvSpPr>
            <a:spLocks noChangeArrowheads="1"/>
          </p:cNvSpPr>
          <p:nvPr/>
        </p:nvSpPr>
        <p:spPr bwMode="auto">
          <a:xfrm>
            <a:off x="1665289" y="4900961"/>
            <a:ext cx="7153275" cy="1840843"/>
          </a:xfrm>
          <a:prstGeom prst="wedgeRectCallout">
            <a:avLst>
              <a:gd name="adj1" fmla="val 55379"/>
              <a:gd name="adj2" fmla="val 78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0" tIns="180000" rIns="180000" bIns="180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國立臺灣師範大學心理教育與測驗研究發展中心開發完成「電腦化測驗系統</a:t>
            </a:r>
            <a:r>
              <a:rPr lang="en-US" altLang="zh-TW" sz="2400">
                <a:latin typeface="微軟正黑體" pitchFamily="34" charset="-120"/>
                <a:ea typeface="微軟正黑體" pitchFamily="34" charset="-120"/>
              </a:rPr>
              <a:t>—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適性化職涯性向測驗（國中版）」。另外，學校亦可選用各出版社編製之標準化性向測驗，協助孩子瞭解個人優勢能力。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4" name="圖片 2">
            <a:extLst>
              <a:ext uri="{FF2B5EF4-FFF2-40B4-BE49-F238E27FC236}">
                <a16:creationId xmlns="" xmlns:a16="http://schemas.microsoft.com/office/drawing/2014/main" id="{23D6BA6D-4829-4CC5-8167-E3C40A013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616" y="-29223"/>
            <a:ext cx="641826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B028B5FA-114D-43FE-B50B-CF8836CC010B}"/>
              </a:ext>
            </a:extLst>
          </p:cNvPr>
          <p:cNvSpPr/>
          <p:nvPr/>
        </p:nvSpPr>
        <p:spPr>
          <a:xfrm>
            <a:off x="7535878" y="620690"/>
            <a:ext cx="4284663" cy="5762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383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P11209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5051" y="0"/>
            <a:ext cx="5143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標題 1"/>
          <p:cNvSpPr>
            <a:spLocks noGrp="1"/>
          </p:cNvSpPr>
          <p:nvPr>
            <p:ph type="title" idx="4294967295"/>
          </p:nvPr>
        </p:nvSpPr>
        <p:spPr>
          <a:xfrm>
            <a:off x="1524000" y="692150"/>
            <a:ext cx="8229600" cy="725488"/>
          </a:xfrm>
        </p:spPr>
        <p:txBody>
          <a:bodyPr/>
          <a:lstStyle/>
          <a:p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性向測驗  攻其不備</a:t>
            </a:r>
          </a:p>
        </p:txBody>
      </p:sp>
      <p:pic>
        <p:nvPicPr>
          <p:cNvPr id="49155" name="Picture 2">
            <a:hlinkClick r:id="rId3" action="ppaction://hlinkfile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767408" y="1631721"/>
            <a:ext cx="4176464" cy="5089763"/>
          </a:xfrm>
        </p:spPr>
      </p:pic>
      <p:sp>
        <p:nvSpPr>
          <p:cNvPr id="49156" name="投影片編號版面配置區 3"/>
          <p:cNvSpPr txBox="1">
            <a:spLocks noGrp="1"/>
          </p:cNvSpPr>
          <p:nvPr/>
        </p:nvSpPr>
        <p:spPr bwMode="auto">
          <a:xfrm>
            <a:off x="8077200" y="635637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endParaRPr lang="zh-TW" altLang="en-US" sz="1400" b="1">
              <a:latin typeface="Arial" pitchFamily="34" charset="0"/>
            </a:endParaRPr>
          </a:p>
        </p:txBody>
      </p:sp>
      <p:sp>
        <p:nvSpPr>
          <p:cNvPr id="5" name="文字方塊 4">
            <a:extLst/>
          </p:cNvPr>
          <p:cNvSpPr txBox="1"/>
          <p:nvPr/>
        </p:nvSpPr>
        <p:spPr>
          <a:xfrm>
            <a:off x="5087888" y="1628776"/>
            <a:ext cx="6768752" cy="44627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真實故事，被人戲謔的稱為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Big Mike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的大傢伙，外型巨大、成績低落，在性向測驗時，居然在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『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保護本能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』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的部分拿到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98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分的高分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...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特別是相對其他只有個位數的性向機能方面。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所以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Mike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就像是璞玉，他的低成就是因為沒有機會被開發。當老師能夠仔細去探索，找到方法去對待他，他的成績就能從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0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分→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C→A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342900" indent="-342900" eaLnBrk="1" hangingPunct="1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Mike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找到自信心，學業逐步成長，同時發揮天賦，最終在美式足球賽中成為知名明星選手，並開始一帆風順的人生，最後還加入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NFL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巴爾地摩烏鴉隊。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7768" y="756601"/>
            <a:ext cx="4539333" cy="626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1" name="圖片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46859" y="5077936"/>
            <a:ext cx="13208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圖片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5489" y="5077956"/>
            <a:ext cx="1289051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>
            <a:extLst/>
          </p:cNvPr>
          <p:cNvSpPr/>
          <p:nvPr/>
        </p:nvSpPr>
        <p:spPr bwMode="auto">
          <a:xfrm>
            <a:off x="7752198" y="1190327"/>
            <a:ext cx="4281487" cy="3686572"/>
          </a:xfrm>
          <a:prstGeom prst="wedgeEllipseCallout">
            <a:avLst>
              <a:gd name="adj1" fmla="val 18431"/>
              <a:gd name="adj2" fmla="val 5461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心理測驗結果並非進路選擇的唯一指標，要併同其他因素一起來看（如學習表現）才有參考價值。對測驗有不清楚的地方，可以詢問輔導教師。</a:t>
            </a:r>
          </a:p>
        </p:txBody>
      </p:sp>
      <p:sp>
        <p:nvSpPr>
          <p:cNvPr id="53254" name="矩形 9"/>
          <p:cNvSpPr>
            <a:spLocks noChangeArrowheads="1"/>
          </p:cNvSpPr>
          <p:nvPr/>
        </p:nvSpPr>
        <p:spPr bwMode="auto">
          <a:xfrm>
            <a:off x="1418823" y="482621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興趣測驗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-1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橢圓形圖說文字 9">
            <a:extLst/>
          </p:cNvPr>
          <p:cNvSpPr/>
          <p:nvPr/>
        </p:nvSpPr>
        <p:spPr bwMode="auto">
          <a:xfrm>
            <a:off x="407371" y="1316310"/>
            <a:ext cx="4381500" cy="3686572"/>
          </a:xfrm>
          <a:prstGeom prst="wedgeEllipseCallout">
            <a:avLst>
              <a:gd name="adj1" fmla="val -19279"/>
              <a:gd name="adj2" fmla="val 52753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興趣指個人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對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人事物的喜愛程度，當課程、活動、職業等產生興趣時，會較投入並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得到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滿足。興趣測驗即在測量對某種事務或活動喜歡或不喜歡的程度。</a:t>
            </a:r>
          </a:p>
        </p:txBody>
      </p:sp>
      <p:sp>
        <p:nvSpPr>
          <p:cNvPr id="12" name="文字方塊 11">
            <a:extLst/>
          </p:cNvPr>
          <p:cNvSpPr txBox="1"/>
          <p:nvPr/>
        </p:nvSpPr>
        <p:spPr>
          <a:xfrm>
            <a:off x="2981328" y="6054746"/>
            <a:ext cx="6308725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2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矩形 9"/>
          <p:cNvSpPr>
            <a:spLocks noChangeArrowheads="1"/>
          </p:cNvSpPr>
          <p:nvPr/>
        </p:nvSpPr>
        <p:spPr bwMode="auto">
          <a:xfrm>
            <a:off x="1524000" y="476692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二、各項心理測驗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興趣測驗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-2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1467" y="981517"/>
            <a:ext cx="9825292" cy="4257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圖片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03512" y="4837825"/>
            <a:ext cx="1163637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矩形圖說文字 10">
            <a:extLst/>
          </p:cNvPr>
          <p:cNvSpPr>
            <a:spLocks noChangeArrowheads="1"/>
          </p:cNvSpPr>
          <p:nvPr/>
        </p:nvSpPr>
        <p:spPr bwMode="auto">
          <a:xfrm>
            <a:off x="3299197" y="4616841"/>
            <a:ext cx="7368307" cy="2210175"/>
          </a:xfrm>
          <a:prstGeom prst="wedgeRectCallout">
            <a:avLst>
              <a:gd name="adj1" fmla="val -53824"/>
              <a:gd name="adj2" fmla="val 3625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wrap="square" lIns="180000" tIns="180000" rIns="180000" bIns="180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國立臺灣師範大學心理教育與測驗研究發展中心開發完成「電腦化測驗系統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—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情境式職涯興趣測驗（國中版）」。另外，學校亦可選用各出版社編製之標準化興趣測驗，協助孩子瞭解個人對某種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事務或活動喜歡或不喜歡的程度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Text Box 2">
            <a:extLst/>
          </p:cNvPr>
          <p:cNvSpPr txBox="1">
            <a:spLocks noChangeArrowheads="1"/>
          </p:cNvSpPr>
          <p:nvPr/>
        </p:nvSpPr>
        <p:spPr bwMode="auto">
          <a:xfrm>
            <a:off x="7391414" y="549292"/>
            <a:ext cx="1368425" cy="64633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57347" name="Picture 3" descr="擷取_2015_03_12_21_58_50_8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20839" y="1340768"/>
            <a:ext cx="8928100" cy="544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Text Box 2">
            <a:extLst/>
          </p:cNvPr>
          <p:cNvSpPr txBox="1">
            <a:spLocks noChangeArrowheads="1"/>
          </p:cNvSpPr>
          <p:nvPr/>
        </p:nvSpPr>
        <p:spPr bwMode="auto">
          <a:xfrm>
            <a:off x="7319977" y="549292"/>
            <a:ext cx="1368425" cy="64633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59395" name="Picture 3" descr="擷取_2015_03_12_21_59_05_46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268413"/>
            <a:ext cx="9144000" cy="557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Text Box 2">
            <a:extLst/>
          </p:cNvPr>
          <p:cNvSpPr txBox="1">
            <a:spLocks noChangeArrowheads="1"/>
          </p:cNvSpPr>
          <p:nvPr/>
        </p:nvSpPr>
        <p:spPr bwMode="auto">
          <a:xfrm>
            <a:off x="7319977" y="476269"/>
            <a:ext cx="1368425" cy="64633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61443" name="Picture 3" descr="擷取_2015_03_12_21_59_23_95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125538"/>
            <a:ext cx="9144000" cy="557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Text Box 2">
            <a:extLst/>
          </p:cNvPr>
          <p:cNvSpPr txBox="1">
            <a:spLocks noChangeArrowheads="1"/>
          </p:cNvSpPr>
          <p:nvPr/>
        </p:nvSpPr>
        <p:spPr bwMode="auto">
          <a:xfrm>
            <a:off x="7248539" y="549292"/>
            <a:ext cx="1368425" cy="64633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zh-TW" altLang="en-US" sz="3600">
                <a:solidFill>
                  <a:schemeClr val="accent2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甲生</a:t>
            </a:r>
          </a:p>
        </p:txBody>
      </p:sp>
      <p:pic>
        <p:nvPicPr>
          <p:cNvPr id="63491" name="Picture 3" descr="擷取_2015_03_12_21_59_57_3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557343"/>
            <a:ext cx="9144000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4" descr="P11209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9496" y="476672"/>
            <a:ext cx="8352408" cy="6266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4" descr="P11209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5521" y="548685"/>
            <a:ext cx="8258267" cy="619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 descr="P11209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3512" y="404664"/>
            <a:ext cx="8496944" cy="6374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矩形 3"/>
          <p:cNvSpPr>
            <a:spLocks noChangeArrowheads="1"/>
          </p:cNvSpPr>
          <p:nvPr/>
        </p:nvSpPr>
        <p:spPr bwMode="auto">
          <a:xfrm>
            <a:off x="1524000" y="513579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三、學習成果及特殊表現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我的學習表現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1945" y="977902"/>
            <a:ext cx="4054475" cy="561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07694" y="966044"/>
            <a:ext cx="3932239" cy="544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85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42212" y="937604"/>
            <a:ext cx="3932237" cy="5478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>
            <a:extLst/>
          </p:cNvPr>
          <p:cNvSpPr/>
          <p:nvPr/>
        </p:nvSpPr>
        <p:spPr bwMode="auto">
          <a:xfrm>
            <a:off x="4610114" y="1703314"/>
            <a:ext cx="3051175" cy="3167221"/>
          </a:xfrm>
          <a:prstGeom prst="wedgeEllipseCallout">
            <a:avLst>
              <a:gd name="adj1" fmla="val -40035"/>
              <a:gd name="adj2" fmla="val 4246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不要忙著跟別人比較，要在意孩子自己的優勢表現。別忘記給孩子適時的鼓勵！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7" name="圖片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23793" y="4643603"/>
            <a:ext cx="1060451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橢圓形圖說文字 7">
            <a:extLst/>
          </p:cNvPr>
          <p:cNvSpPr/>
          <p:nvPr/>
        </p:nvSpPr>
        <p:spPr bwMode="auto">
          <a:xfrm>
            <a:off x="7358870" y="1061616"/>
            <a:ext cx="3384551" cy="2128520"/>
          </a:xfrm>
          <a:prstGeom prst="wedgeEllipseCallout">
            <a:avLst>
              <a:gd name="adj1" fmla="val 57072"/>
              <a:gd name="adj2" fmla="val -14020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這裡記錄學生在學校各領域的學習成績及體適能檢測結果。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71689" name="圖片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946147" y="620708"/>
            <a:ext cx="1093788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字方塊 11">
            <a:extLst/>
          </p:cNvPr>
          <p:cNvSpPr txBox="1"/>
          <p:nvPr/>
        </p:nvSpPr>
        <p:spPr>
          <a:xfrm>
            <a:off x="2981328" y="6021409"/>
            <a:ext cx="6308725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◎國中教學正常化、適性輔導及品質提升方案</a:t>
            </a:r>
            <a:endParaRPr lang="en-US" altLang="zh-TW" sz="240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>
                <a:latin typeface="微軟正黑體" pitchFamily="34" charset="-120"/>
                <a:ea typeface="微軟正黑體" pitchFamily="34" charset="-120"/>
              </a:rPr>
              <a:t>◎</a:t>
            </a: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國中與高中職學生生涯輔導方案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2" grpId="0" animBg="1"/>
      <p:bldP spid="12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" descr="P11209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5521" y="422387"/>
            <a:ext cx="8279707" cy="643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Oval 10"/>
          <p:cNvSpPr>
            <a:spLocks noChangeArrowheads="1"/>
          </p:cNvSpPr>
          <p:nvPr/>
        </p:nvSpPr>
        <p:spPr bwMode="auto">
          <a:xfrm>
            <a:off x="2135202" y="3863975"/>
            <a:ext cx="7431087" cy="819150"/>
          </a:xfrm>
          <a:prstGeom prst="ellipse">
            <a:avLst/>
          </a:prstGeom>
          <a:noFill/>
          <a:ln w="38100" algn="ctr">
            <a:solidFill>
              <a:schemeClr val="bg2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zh-TW" altLang="en-US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6" name="Oval 25">
            <a:extLst/>
          </p:cNvPr>
          <p:cNvSpPr>
            <a:spLocks noChangeArrowheads="1"/>
          </p:cNvSpPr>
          <p:nvPr/>
        </p:nvSpPr>
        <p:spPr bwMode="gray">
          <a:xfrm>
            <a:off x="4995875" y="3862419"/>
            <a:ext cx="1592263" cy="822305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>
            <a:noFill/>
          </a:ln>
          <a:effectLst/>
          <a:extLst/>
        </p:spPr>
        <p:txBody>
          <a:bodyPr anchor="ctr">
            <a:spAutoFit/>
          </a:bodyPr>
          <a:lstStyle/>
          <a:p>
            <a:pPr eaLnBrk="1" hangingPunct="1">
              <a:defRPr/>
            </a:pPr>
            <a:endParaRPr lang="zh-TW" altLang="en-US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5780" name="Oval 27"/>
          <p:cNvSpPr>
            <a:spLocks noChangeArrowheads="1"/>
          </p:cNvSpPr>
          <p:nvPr/>
        </p:nvSpPr>
        <p:spPr bwMode="gray">
          <a:xfrm>
            <a:off x="5073651" y="3864007"/>
            <a:ext cx="1435100" cy="822305"/>
          </a:xfrm>
          <a:prstGeom prst="ellipse">
            <a:avLst/>
          </a:prstGeom>
          <a:solidFill>
            <a:srgbClr val="333333"/>
          </a:solidFill>
          <a:ln w="9525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endParaRPr lang="zh-TW" altLang="en-US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4" name="Oval 8"/>
          <p:cNvSpPr>
            <a:spLocks noChangeArrowheads="1"/>
          </p:cNvSpPr>
          <p:nvPr/>
        </p:nvSpPr>
        <p:spPr bwMode="gray">
          <a:xfrm>
            <a:off x="2566990" y="2492396"/>
            <a:ext cx="1141412" cy="1101725"/>
          </a:xfrm>
          <a:prstGeom prst="ellipse">
            <a:avLst/>
          </a:prstGeom>
          <a:gradFill rotWithShape="0">
            <a:gsLst>
              <a:gs pos="0">
                <a:schemeClr val="bg2"/>
              </a:gs>
              <a:gs pos="100000">
                <a:srgbClr val="92D05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藝術群</a:t>
            </a:r>
          </a:p>
        </p:txBody>
      </p:sp>
      <p:sp>
        <p:nvSpPr>
          <p:cNvPr id="45" name="Oval 5">
            <a:extLst/>
          </p:cNvPr>
          <p:cNvSpPr>
            <a:spLocks noChangeArrowheads="1"/>
          </p:cNvSpPr>
          <p:nvPr/>
        </p:nvSpPr>
        <p:spPr bwMode="gray">
          <a:xfrm>
            <a:off x="1784351" y="3429001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0099CC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水產群</a:t>
            </a:r>
          </a:p>
        </p:txBody>
      </p:sp>
      <p:sp>
        <p:nvSpPr>
          <p:cNvPr id="46" name="Oval 5">
            <a:extLst/>
          </p:cNvPr>
          <p:cNvSpPr>
            <a:spLocks noChangeArrowheads="1"/>
          </p:cNvSpPr>
          <p:nvPr/>
        </p:nvSpPr>
        <p:spPr bwMode="gray">
          <a:xfrm>
            <a:off x="1712913" y="4559321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海事群</a:t>
            </a:r>
          </a:p>
        </p:txBody>
      </p:sp>
      <p:sp>
        <p:nvSpPr>
          <p:cNvPr id="51" name="Oval 9">
            <a:extLst/>
          </p:cNvPr>
          <p:cNvSpPr>
            <a:spLocks noChangeArrowheads="1"/>
          </p:cNvSpPr>
          <p:nvPr/>
        </p:nvSpPr>
        <p:spPr bwMode="gray">
          <a:xfrm>
            <a:off x="2522539" y="5349896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bg2">
                  <a:lumMod val="5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餐旅群</a:t>
            </a:r>
          </a:p>
        </p:txBody>
      </p:sp>
      <p:sp>
        <p:nvSpPr>
          <p:cNvPr id="52" name="Oval 5"/>
          <p:cNvSpPr>
            <a:spLocks noChangeArrowheads="1"/>
          </p:cNvSpPr>
          <p:nvPr/>
        </p:nvSpPr>
        <p:spPr bwMode="gray">
          <a:xfrm>
            <a:off x="3617913" y="5711846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00B05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家政群</a:t>
            </a:r>
          </a:p>
        </p:txBody>
      </p:sp>
      <p:sp>
        <p:nvSpPr>
          <p:cNvPr id="54" name="Oval 5">
            <a:extLst/>
          </p:cNvPr>
          <p:cNvSpPr>
            <a:spLocks noChangeArrowheads="1"/>
          </p:cNvSpPr>
          <p:nvPr/>
        </p:nvSpPr>
        <p:spPr bwMode="gray">
          <a:xfrm>
            <a:off x="4891088" y="5856309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9933FF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食品群</a:t>
            </a:r>
          </a:p>
        </p:txBody>
      </p:sp>
      <p:sp>
        <p:nvSpPr>
          <p:cNvPr id="55" name="Oval 5">
            <a:extLst/>
          </p:cNvPr>
          <p:cNvSpPr>
            <a:spLocks noChangeArrowheads="1"/>
          </p:cNvSpPr>
          <p:nvPr/>
        </p:nvSpPr>
        <p:spPr bwMode="gray">
          <a:xfrm>
            <a:off x="8553451" y="4508521"/>
            <a:ext cx="1143000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FFC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外語群</a:t>
            </a:r>
          </a:p>
        </p:txBody>
      </p:sp>
      <p:sp>
        <p:nvSpPr>
          <p:cNvPr id="75788" name="矩形 11"/>
          <p:cNvSpPr>
            <a:spLocks noChangeArrowheads="1"/>
          </p:cNvSpPr>
          <p:nvPr/>
        </p:nvSpPr>
        <p:spPr bwMode="auto">
          <a:xfrm>
            <a:off x="1524000" y="790575"/>
            <a:ext cx="9144000" cy="838200"/>
          </a:xfrm>
          <a:prstGeom prst="rect">
            <a:avLst/>
          </a:prstGeom>
          <a:solidFill>
            <a:srgbClr val="CCECFF"/>
          </a:solidFill>
          <a:ln w="25400" algn="ctr">
            <a:solidFill>
              <a:srgbClr val="00B0F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生涯試探活動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▬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⊙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認識職業學校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15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群別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⊙</a:t>
            </a:r>
            <a:endParaRPr lang="zh-TW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grpSp>
        <p:nvGrpSpPr>
          <p:cNvPr id="75789" name="群組 1"/>
          <p:cNvGrpSpPr>
            <a:grpSpLocks/>
          </p:cNvGrpSpPr>
          <p:nvPr/>
        </p:nvGrpSpPr>
        <p:grpSpPr bwMode="auto">
          <a:xfrm>
            <a:off x="2790825" y="2660671"/>
            <a:ext cx="6364288" cy="3222625"/>
            <a:chOff x="1267252" y="2659875"/>
            <a:chExt cx="6363198" cy="3222740"/>
          </a:xfrm>
        </p:grpSpPr>
        <p:sp>
          <p:nvSpPr>
            <p:cNvPr id="75798" name="AutoShape 6"/>
            <p:cNvSpPr>
              <a:spLocks noChangeArrowheads="1"/>
            </p:cNvSpPr>
            <p:nvPr/>
          </p:nvSpPr>
          <p:spPr bwMode="gray">
            <a:xfrm rot="-9207706">
              <a:off x="2047621" y="3669885"/>
              <a:ext cx="1245521" cy="216332"/>
            </a:xfrm>
            <a:prstGeom prst="rightArrow">
              <a:avLst>
                <a:gd name="adj1" fmla="val 35167"/>
                <a:gd name="adj2" fmla="val 111018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799" name="Oval 26"/>
            <p:cNvSpPr>
              <a:spLocks noChangeArrowheads="1"/>
            </p:cNvSpPr>
            <p:nvPr/>
          </p:nvSpPr>
          <p:spPr bwMode="gray">
            <a:xfrm>
              <a:off x="3484610" y="3833089"/>
              <a:ext cx="1593577" cy="822334"/>
            </a:xfrm>
            <a:prstGeom prst="ellipse">
              <a:avLst/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grpSp>
          <p:nvGrpSpPr>
            <p:cNvPr id="75800" name="Group 28"/>
            <p:cNvGrpSpPr>
              <a:grpSpLocks/>
            </p:cNvGrpSpPr>
            <p:nvPr/>
          </p:nvGrpSpPr>
          <p:grpSpPr bwMode="auto">
            <a:xfrm>
              <a:off x="3574119" y="3431790"/>
              <a:ext cx="1387420" cy="1684077"/>
              <a:chOff x="4166" y="1706"/>
              <a:chExt cx="1252" cy="1252"/>
            </a:xfrm>
          </p:grpSpPr>
          <p:sp>
            <p:nvSpPr>
              <p:cNvPr id="75816" name="Oval 29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zh-TW" altLang="en-US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5817" name="Oval 30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zh-TW" altLang="en-US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sp>
            <p:nvSpPr>
              <p:cNvPr id="75818" name="Oval 31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eaLnBrk="1" hangingPunct="1"/>
                <a:endParaRPr lang="zh-TW" altLang="en-US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</p:grpSp>
        <p:sp>
          <p:nvSpPr>
            <p:cNvPr id="75801" name="Text Box 33"/>
            <p:cNvSpPr txBox="1">
              <a:spLocks noChangeArrowheads="1"/>
            </p:cNvSpPr>
            <p:nvPr/>
          </p:nvSpPr>
          <p:spPr bwMode="gray">
            <a:xfrm>
              <a:off x="3762910" y="3790215"/>
              <a:ext cx="1005231" cy="1077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b="1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rPr>
                <a:t>職業</a:t>
              </a:r>
              <a:endParaRPr lang="en-US" altLang="zh-TW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algn="ctr"/>
              <a:r>
                <a:rPr lang="zh-TW" altLang="en-US" b="1">
                  <a:solidFill>
                    <a:srgbClr val="000000"/>
                  </a:solidFill>
                  <a:latin typeface="微軟正黑體" pitchFamily="34" charset="-120"/>
                  <a:ea typeface="微軟正黑體" pitchFamily="34" charset="-120"/>
                </a:rPr>
                <a:t>學校</a:t>
              </a:r>
              <a:endParaRPr lang="en-US" altLang="zh-TW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2" name="AutoShape 6"/>
            <p:cNvSpPr>
              <a:spLocks noChangeArrowheads="1"/>
            </p:cNvSpPr>
            <p:nvPr/>
          </p:nvSpPr>
          <p:spPr bwMode="gray">
            <a:xfrm rot="-10468005">
              <a:off x="1398992" y="4042637"/>
              <a:ext cx="1739602" cy="261946"/>
            </a:xfrm>
            <a:prstGeom prst="rightArrow">
              <a:avLst>
                <a:gd name="adj1" fmla="val 35167"/>
                <a:gd name="adj2" fmla="val 111023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3" name="AutoShape 6"/>
            <p:cNvSpPr>
              <a:spLocks noChangeArrowheads="1"/>
            </p:cNvSpPr>
            <p:nvPr/>
          </p:nvSpPr>
          <p:spPr bwMode="gray">
            <a:xfrm rot="9949800">
              <a:off x="1267252" y="4542717"/>
              <a:ext cx="1963402" cy="306399"/>
            </a:xfrm>
            <a:prstGeom prst="rightArrow">
              <a:avLst>
                <a:gd name="adj1" fmla="val 35167"/>
                <a:gd name="adj2" fmla="val 11104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4" name="AutoShape 6"/>
            <p:cNvSpPr>
              <a:spLocks noChangeArrowheads="1"/>
            </p:cNvSpPr>
            <p:nvPr/>
          </p:nvSpPr>
          <p:spPr bwMode="gray">
            <a:xfrm rot="8936425">
              <a:off x="1862463" y="5057086"/>
              <a:ext cx="1557070" cy="228608"/>
            </a:xfrm>
            <a:prstGeom prst="rightArrow">
              <a:avLst>
                <a:gd name="adj1" fmla="val 35167"/>
                <a:gd name="adj2" fmla="val 111027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5" name="AutoShape 6"/>
            <p:cNvSpPr>
              <a:spLocks noChangeArrowheads="1"/>
            </p:cNvSpPr>
            <p:nvPr/>
          </p:nvSpPr>
          <p:spPr bwMode="gray">
            <a:xfrm rot="7382279">
              <a:off x="2746457" y="5295249"/>
              <a:ext cx="885857" cy="288876"/>
            </a:xfrm>
            <a:prstGeom prst="rightArrow">
              <a:avLst>
                <a:gd name="adj1" fmla="val 35167"/>
                <a:gd name="adj2" fmla="val 111035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6" name="AutoShape 6"/>
            <p:cNvSpPr>
              <a:spLocks noChangeArrowheads="1"/>
            </p:cNvSpPr>
            <p:nvPr/>
          </p:nvSpPr>
          <p:spPr bwMode="gray">
            <a:xfrm rot="6056444">
              <a:off x="3757558" y="5436546"/>
              <a:ext cx="535006" cy="325381"/>
            </a:xfrm>
            <a:prstGeom prst="rightArrow">
              <a:avLst>
                <a:gd name="adj1" fmla="val 35167"/>
                <a:gd name="adj2" fmla="val 11103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7" name="AutoShape 6"/>
            <p:cNvSpPr>
              <a:spLocks noChangeArrowheads="1"/>
            </p:cNvSpPr>
            <p:nvPr/>
          </p:nvSpPr>
          <p:spPr bwMode="gray">
            <a:xfrm rot="3102181">
              <a:off x="4716250" y="5334940"/>
              <a:ext cx="473092" cy="307922"/>
            </a:xfrm>
            <a:prstGeom prst="rightArrow">
              <a:avLst>
                <a:gd name="adj1" fmla="val 35167"/>
                <a:gd name="adj2" fmla="val 111026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8" name="AutoShape 6"/>
            <p:cNvSpPr>
              <a:spLocks noChangeArrowheads="1"/>
            </p:cNvSpPr>
            <p:nvPr/>
          </p:nvSpPr>
          <p:spPr bwMode="gray">
            <a:xfrm rot="2067505">
              <a:off x="5043268" y="4984058"/>
              <a:ext cx="1211055" cy="334975"/>
            </a:xfrm>
            <a:prstGeom prst="rightArrow">
              <a:avLst>
                <a:gd name="adj1" fmla="val 35167"/>
                <a:gd name="adj2" fmla="val 11102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09" name="AutoShape 6"/>
            <p:cNvSpPr>
              <a:spLocks noChangeArrowheads="1"/>
            </p:cNvSpPr>
            <p:nvPr/>
          </p:nvSpPr>
          <p:spPr bwMode="gray">
            <a:xfrm rot="871503">
              <a:off x="5286114" y="4450639"/>
              <a:ext cx="1841185" cy="306399"/>
            </a:xfrm>
            <a:prstGeom prst="rightArrow">
              <a:avLst>
                <a:gd name="adj1" fmla="val 35167"/>
                <a:gd name="adj2" fmla="val 111029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0" name="AutoShape 6"/>
            <p:cNvSpPr>
              <a:spLocks noChangeArrowheads="1"/>
            </p:cNvSpPr>
            <p:nvPr/>
          </p:nvSpPr>
          <p:spPr bwMode="gray">
            <a:xfrm>
              <a:off x="5314684" y="3917220"/>
              <a:ext cx="2315766" cy="327037"/>
            </a:xfrm>
            <a:prstGeom prst="rightArrow">
              <a:avLst>
                <a:gd name="adj1" fmla="val 35167"/>
                <a:gd name="adj2" fmla="val 111035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1" name="AutoShape 6"/>
            <p:cNvSpPr>
              <a:spLocks noChangeArrowheads="1"/>
            </p:cNvSpPr>
            <p:nvPr/>
          </p:nvSpPr>
          <p:spPr bwMode="gray">
            <a:xfrm rot="-909172">
              <a:off x="5263892" y="3488580"/>
              <a:ext cx="1696747" cy="361963"/>
            </a:xfrm>
            <a:prstGeom prst="rightArrow">
              <a:avLst>
                <a:gd name="adj1" fmla="val 35167"/>
                <a:gd name="adj2" fmla="val 111027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2" name="AutoShape 6"/>
            <p:cNvSpPr>
              <a:spLocks noChangeArrowheads="1"/>
            </p:cNvSpPr>
            <p:nvPr/>
          </p:nvSpPr>
          <p:spPr bwMode="gray">
            <a:xfrm rot="-2102198">
              <a:off x="5071838" y="3139317"/>
              <a:ext cx="1011064" cy="301636"/>
            </a:xfrm>
            <a:prstGeom prst="rightArrow">
              <a:avLst>
                <a:gd name="adj1" fmla="val 35167"/>
                <a:gd name="adj2" fmla="val 111033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3" name="AutoShape 6"/>
            <p:cNvSpPr>
              <a:spLocks noChangeArrowheads="1"/>
            </p:cNvSpPr>
            <p:nvPr/>
          </p:nvSpPr>
          <p:spPr bwMode="gray">
            <a:xfrm rot="-3694956">
              <a:off x="4653541" y="2787709"/>
              <a:ext cx="598509" cy="342841"/>
            </a:xfrm>
            <a:prstGeom prst="rightArrow">
              <a:avLst>
                <a:gd name="adj1" fmla="val 35167"/>
                <a:gd name="adj2" fmla="val 111032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4" name="AutoShape 6"/>
            <p:cNvSpPr>
              <a:spLocks noChangeArrowheads="1"/>
            </p:cNvSpPr>
            <p:nvPr/>
          </p:nvSpPr>
          <p:spPr bwMode="gray">
            <a:xfrm rot="-6332387">
              <a:off x="3813108" y="2767869"/>
              <a:ext cx="563583" cy="385697"/>
            </a:xfrm>
            <a:prstGeom prst="rightArrow">
              <a:avLst>
                <a:gd name="adj1" fmla="val 35167"/>
                <a:gd name="adj2" fmla="val 111031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75815" name="AutoShape 6"/>
            <p:cNvSpPr>
              <a:spLocks noChangeArrowheads="1"/>
            </p:cNvSpPr>
            <p:nvPr/>
          </p:nvSpPr>
          <p:spPr bwMode="gray">
            <a:xfrm rot="-7860206">
              <a:off x="2945678" y="3086171"/>
              <a:ext cx="650898" cy="350778"/>
            </a:xfrm>
            <a:prstGeom prst="rightArrow">
              <a:avLst>
                <a:gd name="adj1" fmla="val 35167"/>
                <a:gd name="adj2" fmla="val 111026"/>
              </a:avLst>
            </a:prstGeom>
            <a:solidFill>
              <a:srgbClr val="FFFF00"/>
            </a:solidFill>
            <a:ln w="9525">
              <a:solidFill>
                <a:srgbClr val="FFC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zh-TW" altLang="en-US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40" name="Oval 9"/>
          <p:cNvSpPr>
            <a:spLocks noChangeArrowheads="1"/>
          </p:cNvSpPr>
          <p:nvPr/>
        </p:nvSpPr>
        <p:spPr bwMode="gray">
          <a:xfrm>
            <a:off x="6169027" y="1628796"/>
            <a:ext cx="1079500" cy="1103313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rgbClr val="7030A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電機與</a:t>
            </a:r>
            <a:endParaRPr lang="en-US" altLang="zh-TW" sz="2400" b="1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電子群</a:t>
            </a:r>
          </a:p>
        </p:txBody>
      </p:sp>
      <p:sp>
        <p:nvSpPr>
          <p:cNvPr id="39" name="Oval 9">
            <a:extLst/>
          </p:cNvPr>
          <p:cNvSpPr>
            <a:spLocks noChangeArrowheads="1"/>
          </p:cNvSpPr>
          <p:nvPr/>
        </p:nvSpPr>
        <p:spPr bwMode="gray">
          <a:xfrm>
            <a:off x="7319963" y="1989138"/>
            <a:ext cx="1079500" cy="1103312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C000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土木與</a:t>
            </a:r>
            <a:endParaRPr lang="en-US" altLang="zh-TW" sz="2400" b="1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建築群</a:t>
            </a:r>
          </a:p>
        </p:txBody>
      </p:sp>
      <p:sp>
        <p:nvSpPr>
          <p:cNvPr id="43" name="Oval 7"/>
          <p:cNvSpPr>
            <a:spLocks noChangeArrowheads="1"/>
          </p:cNvSpPr>
          <p:nvPr/>
        </p:nvSpPr>
        <p:spPr bwMode="gray">
          <a:xfrm>
            <a:off x="8339139" y="2614634"/>
            <a:ext cx="1141412" cy="110172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3399FF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化工群</a:t>
            </a:r>
          </a:p>
        </p:txBody>
      </p:sp>
      <p:sp>
        <p:nvSpPr>
          <p:cNvPr id="53" name="Oval 9">
            <a:extLst/>
          </p:cNvPr>
          <p:cNvSpPr>
            <a:spLocks noChangeArrowheads="1"/>
          </p:cNvSpPr>
          <p:nvPr/>
        </p:nvSpPr>
        <p:spPr bwMode="gray">
          <a:xfrm>
            <a:off x="9120191" y="3429004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00B05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商業與</a:t>
            </a:r>
            <a:endParaRPr lang="en-US" altLang="zh-TW" sz="2400" b="1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管理群</a:t>
            </a:r>
          </a:p>
        </p:txBody>
      </p:sp>
      <p:sp>
        <p:nvSpPr>
          <p:cNvPr id="50" name="Oval 9"/>
          <p:cNvSpPr>
            <a:spLocks noChangeArrowheads="1"/>
          </p:cNvSpPr>
          <p:nvPr/>
        </p:nvSpPr>
        <p:spPr bwMode="gray">
          <a:xfrm>
            <a:off x="6299203" y="5661046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C00000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/>
          <a:p>
            <a:pPr algn="ctr" eaLnBrk="1" hangingPunct="1"/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農業群</a:t>
            </a:r>
          </a:p>
        </p:txBody>
      </p:sp>
      <p:sp>
        <p:nvSpPr>
          <p:cNvPr id="48" name="Oval 9">
            <a:extLst/>
          </p:cNvPr>
          <p:cNvSpPr>
            <a:spLocks noChangeArrowheads="1"/>
          </p:cNvSpPr>
          <p:nvPr/>
        </p:nvSpPr>
        <p:spPr bwMode="gray">
          <a:xfrm>
            <a:off x="7537451" y="5229246"/>
            <a:ext cx="1079500" cy="1103313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latin typeface="微軟正黑體" pitchFamily="34" charset="-120"/>
                <a:ea typeface="微軟正黑體" pitchFamily="34" charset="-120"/>
              </a:rPr>
              <a:t>設計群</a:t>
            </a:r>
          </a:p>
        </p:txBody>
      </p:sp>
      <p:sp>
        <p:nvSpPr>
          <p:cNvPr id="41" name="Oval 6">
            <a:extLst/>
          </p:cNvPr>
          <p:cNvSpPr>
            <a:spLocks noChangeArrowheads="1"/>
          </p:cNvSpPr>
          <p:nvPr/>
        </p:nvSpPr>
        <p:spPr bwMode="gray">
          <a:xfrm>
            <a:off x="4883152" y="1628796"/>
            <a:ext cx="1141413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chemeClr val="accent6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動力</a:t>
            </a:r>
            <a:endParaRPr lang="en-US" altLang="zh-TW" sz="2400" b="1">
              <a:solidFill>
                <a:srgbClr val="00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400" b="1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機械群</a:t>
            </a:r>
          </a:p>
        </p:txBody>
      </p:sp>
      <p:sp>
        <p:nvSpPr>
          <p:cNvPr id="42" name="Oval 6">
            <a:extLst/>
          </p:cNvPr>
          <p:cNvSpPr>
            <a:spLocks noChangeArrowheads="1"/>
          </p:cNvSpPr>
          <p:nvPr/>
        </p:nvSpPr>
        <p:spPr bwMode="gray">
          <a:xfrm>
            <a:off x="3659191" y="2039959"/>
            <a:ext cx="1141412" cy="1101725"/>
          </a:xfrm>
          <a:prstGeom prst="ellipse">
            <a:avLst/>
          </a:prstGeom>
          <a:gradFill rotWithShape="1">
            <a:gsLst>
              <a:gs pos="0">
                <a:schemeClr val="bg1">
                  <a:lumMod val="95000"/>
                </a:schemeClr>
              </a:gs>
              <a:gs pos="100000">
                <a:srgbClr val="D6009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zh-TW" altLang="en-US" sz="2400" b="1" dirty="0">
                <a:latin typeface="微軟正黑體" pitchFamily="34" charset="-120"/>
                <a:ea typeface="微軟正黑體" pitchFamily="34" charset="-120"/>
              </a:rPr>
              <a:t>機械群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51" grpId="0" animBg="1"/>
      <p:bldP spid="52" grpId="0" animBg="1"/>
      <p:bldP spid="54" grpId="0" animBg="1"/>
      <p:bldP spid="55" grpId="0" animBg="1"/>
      <p:bldP spid="40" grpId="0" animBg="1"/>
      <p:bldP spid="39" grpId="0" animBg="1"/>
      <p:bldP spid="43" grpId="0" animBg="1"/>
      <p:bldP spid="53" grpId="0" animBg="1"/>
      <p:bldP spid="50" grpId="0" animBg="1"/>
      <p:bldP spid="48" grpId="0" animBg="1"/>
      <p:bldP spid="41" grpId="0" animBg="1"/>
      <p:bldP spid="4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內容版面配置區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8633565"/>
              </p:ext>
            </p:extLst>
          </p:nvPr>
        </p:nvGraphicFramePr>
        <p:xfrm>
          <a:off x="376769" y="1219200"/>
          <a:ext cx="11510435" cy="525780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960156"/>
                <a:gridCol w="4470343"/>
                <a:gridCol w="1930375"/>
                <a:gridCol w="3149561"/>
              </a:tblGrid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solidFill>
                            <a:srgbClr val="FFFF00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類別</a:t>
                      </a:r>
                      <a:endParaRPr lang="zh-TW" altLang="en-US" sz="3200" dirty="0">
                        <a:solidFill>
                          <a:srgbClr val="FFFF00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solidFill>
                            <a:srgbClr val="FFFF00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群別</a:t>
                      </a:r>
                      <a:endParaRPr lang="zh-TW" altLang="en-US" sz="3200" dirty="0">
                        <a:solidFill>
                          <a:srgbClr val="FFFF00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solidFill>
                            <a:srgbClr val="FFFF00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類別</a:t>
                      </a:r>
                      <a:endParaRPr lang="zh-TW" altLang="en-US" sz="3200" dirty="0">
                        <a:solidFill>
                          <a:srgbClr val="FFFF00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200" dirty="0" smtClean="0">
                          <a:solidFill>
                            <a:srgbClr val="FFFF00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群別</a:t>
                      </a:r>
                      <a:endParaRPr lang="zh-TW" altLang="en-US" sz="3200" dirty="0">
                        <a:solidFill>
                          <a:srgbClr val="FFFF00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84200">
                <a:tc rowSpan="5">
                  <a:txBody>
                    <a:bodyPr/>
                    <a:lstStyle/>
                    <a:p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工業類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01</a:t>
                      </a: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 機械群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農業類</a:t>
                      </a:r>
                    </a:p>
                  </a:txBody>
                  <a:tcPr marL="121919" marR="121919" marT="45726" marB="45726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08</a:t>
                      </a: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 農業群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42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02</a:t>
                      </a: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 動力機械群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09</a:t>
                      </a: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 食品群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03</a:t>
                      </a: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 電機與電子群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家事類</a:t>
                      </a:r>
                    </a:p>
                  </a:txBody>
                  <a:tcPr marL="121919" marR="121919" marT="45726" marB="45726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10</a:t>
                      </a: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 家政群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42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04</a:t>
                      </a: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 化工群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11</a:t>
                      </a: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 餐旅群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05</a:t>
                      </a: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 土木與建築群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海事水產類</a:t>
                      </a:r>
                    </a:p>
                  </a:txBody>
                  <a:tcPr marL="121919" marR="121919" marT="45726" marB="45726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12</a:t>
                      </a: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 水產群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4200">
                <a:tc rowSpan="3">
                  <a:txBody>
                    <a:bodyPr/>
                    <a:lstStyle/>
                    <a:p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商業類</a:t>
                      </a:r>
                      <a:endParaRPr lang="en-US" altLang="zh-TW" sz="3200" b="1" dirty="0" smtClean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06</a:t>
                      </a: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 商業與管理群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1439" marR="91439" marT="45726" marB="45726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13</a:t>
                      </a: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 海事群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07</a:t>
                      </a: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 外語群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藝術與設計類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14</a:t>
                      </a: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設計群</a:t>
                      </a:r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842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1919" marR="121919"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TW" altLang="en-US" sz="32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1439" marR="91439" marT="45726" marB="45726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r>
                        <a:rPr lang="zh-TW" altLang="en-US" sz="32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藝術群</a:t>
                      </a:r>
                    </a:p>
                  </a:txBody>
                  <a:tcPr marL="121919" marR="121919" marT="45726" marB="45726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711200" y="152415"/>
            <a:ext cx="10871200" cy="838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4800" dirty="0">
                <a:solidFill>
                  <a:srgbClr val="0000CC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高職教育的</a:t>
            </a:r>
            <a:r>
              <a:rPr altLang="zh-TW" sz="4800" dirty="0">
                <a:solidFill>
                  <a:srgbClr val="0000CC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15</a:t>
            </a:r>
            <a:r>
              <a:rPr lang="zh-TW" altLang="en-US" sz="4800" dirty="0">
                <a:solidFill>
                  <a:srgbClr val="0000CC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職群</a:t>
            </a:r>
          </a:p>
        </p:txBody>
      </p:sp>
      <p:sp>
        <p:nvSpPr>
          <p:cNvPr id="262192" name="Rectangle 4"/>
          <p:cNvSpPr>
            <a:spLocks noChangeArrowheads="1"/>
          </p:cNvSpPr>
          <p:nvPr/>
        </p:nvSpPr>
        <p:spPr bwMode="auto">
          <a:xfrm>
            <a:off x="6096031" y="1844677"/>
            <a:ext cx="5289551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67" tIns="45636" rIns="91267" bIns="45636"/>
          <a:lstStyle>
            <a:lvl1pPr marL="342900" indent="-342900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990000"/>
              </a:buClr>
              <a:buSzPct val="75000"/>
              <a:buFont typeface="Wingdings" pitchFamily="2" charset="2"/>
              <a:buChar char="n"/>
            </a:pPr>
            <a:endParaRPr lang="zh-TW" altLang="zh-TW" sz="3100">
              <a:solidFill>
                <a:srgbClr val="FFFF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62193" name="Rectangle 5"/>
          <p:cNvSpPr>
            <a:spLocks noChangeArrowheads="1"/>
          </p:cNvSpPr>
          <p:nvPr/>
        </p:nvSpPr>
        <p:spPr bwMode="auto">
          <a:xfrm>
            <a:off x="6096031" y="1844677"/>
            <a:ext cx="5289551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267" tIns="45636" rIns="91267" bIns="45636"/>
          <a:lstStyle>
            <a:lvl1pPr marL="342900" indent="-342900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>
                <a:solidFill>
                  <a:schemeClr val="tx1"/>
                </a:solidFill>
                <a:latin typeface="Lucida Sans Unicode" pitchFamily="34" charset="0"/>
                <a:ea typeface="微軟正黑體" pitchFamily="34" charset="-12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990000"/>
              </a:buClr>
              <a:buSzPct val="75000"/>
              <a:buFont typeface="Wingdings" pitchFamily="2" charset="2"/>
              <a:buChar char="n"/>
            </a:pPr>
            <a:endParaRPr lang="zh-TW" altLang="zh-TW" sz="3100">
              <a:solidFill>
                <a:srgbClr val="FFFFFF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1353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內容版面配置區 18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1524001" y="1628777"/>
            <a:ext cx="8135939" cy="576263"/>
          </a:xfrm>
        </p:spPr>
        <p:txBody>
          <a:bodyPr>
            <a:noAutofit/>
          </a:bodyPr>
          <a:lstStyle/>
          <a:p>
            <a:pPr marL="273050" indent="-273050">
              <a:defRPr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共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群，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23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校 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40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科</a:t>
            </a:r>
          </a:p>
        </p:txBody>
      </p:sp>
      <p:sp>
        <p:nvSpPr>
          <p:cNvPr id="78851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zh-TW" altLang="en-US" sz="4800" dirty="0">
                <a:ea typeface="標楷體" pitchFamily="65" charset="-120"/>
              </a:rPr>
              <a:t>桃連區職業類科之群科屬性</a:t>
            </a:r>
          </a:p>
        </p:txBody>
      </p:sp>
      <p:sp>
        <p:nvSpPr>
          <p:cNvPr id="4" name="六邊形 3">
            <a:extLst/>
          </p:cNvPr>
          <p:cNvSpPr/>
          <p:nvPr/>
        </p:nvSpPr>
        <p:spPr>
          <a:xfrm>
            <a:off x="3359149" y="2349521"/>
            <a:ext cx="1441451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機械群</a:t>
            </a:r>
          </a:p>
        </p:txBody>
      </p:sp>
      <p:sp>
        <p:nvSpPr>
          <p:cNvPr id="5" name="六邊形 4">
            <a:extLst/>
          </p:cNvPr>
          <p:cNvSpPr/>
          <p:nvPr/>
        </p:nvSpPr>
        <p:spPr>
          <a:xfrm>
            <a:off x="3359149" y="3644921"/>
            <a:ext cx="1441451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動力機械群</a:t>
            </a:r>
          </a:p>
        </p:txBody>
      </p:sp>
      <p:sp>
        <p:nvSpPr>
          <p:cNvPr id="6" name="六邊形 5">
            <a:extLst/>
          </p:cNvPr>
          <p:cNvSpPr/>
          <p:nvPr/>
        </p:nvSpPr>
        <p:spPr>
          <a:xfrm>
            <a:off x="4583113" y="2997201"/>
            <a:ext cx="1441451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電機電子群</a:t>
            </a:r>
          </a:p>
        </p:txBody>
      </p:sp>
      <p:sp>
        <p:nvSpPr>
          <p:cNvPr id="7" name="六邊形 6">
            <a:extLst/>
          </p:cNvPr>
          <p:cNvSpPr/>
          <p:nvPr/>
        </p:nvSpPr>
        <p:spPr>
          <a:xfrm>
            <a:off x="4583113" y="4292621"/>
            <a:ext cx="1441451" cy="1223963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土木與建築群</a:t>
            </a:r>
          </a:p>
        </p:txBody>
      </p:sp>
      <p:sp>
        <p:nvSpPr>
          <p:cNvPr id="8" name="六邊形 7">
            <a:extLst/>
          </p:cNvPr>
          <p:cNvSpPr/>
          <p:nvPr/>
        </p:nvSpPr>
        <p:spPr>
          <a:xfrm>
            <a:off x="5808675" y="2349521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化工群</a:t>
            </a:r>
          </a:p>
        </p:txBody>
      </p:sp>
      <p:sp>
        <p:nvSpPr>
          <p:cNvPr id="9" name="六邊形 8">
            <a:extLst/>
          </p:cNvPr>
          <p:cNvSpPr/>
          <p:nvPr/>
        </p:nvSpPr>
        <p:spPr>
          <a:xfrm>
            <a:off x="7032639" y="2997201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外語群</a:t>
            </a:r>
          </a:p>
        </p:txBody>
      </p:sp>
      <p:sp>
        <p:nvSpPr>
          <p:cNvPr id="10" name="六邊形 9">
            <a:extLst/>
          </p:cNvPr>
          <p:cNvSpPr/>
          <p:nvPr/>
        </p:nvSpPr>
        <p:spPr>
          <a:xfrm>
            <a:off x="5808675" y="3644921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餐旅群</a:t>
            </a:r>
          </a:p>
        </p:txBody>
      </p:sp>
      <p:sp>
        <p:nvSpPr>
          <p:cNvPr id="11" name="六邊形 10">
            <a:extLst/>
          </p:cNvPr>
          <p:cNvSpPr/>
          <p:nvPr/>
        </p:nvSpPr>
        <p:spPr>
          <a:xfrm>
            <a:off x="5808675" y="4941888"/>
            <a:ext cx="1439863" cy="1223962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海事群</a:t>
            </a:r>
          </a:p>
        </p:txBody>
      </p:sp>
      <p:sp>
        <p:nvSpPr>
          <p:cNvPr id="12" name="六邊形 11">
            <a:extLst/>
          </p:cNvPr>
          <p:cNvSpPr/>
          <p:nvPr/>
        </p:nvSpPr>
        <p:spPr>
          <a:xfrm>
            <a:off x="7032639" y="4292621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農業群</a:t>
            </a:r>
          </a:p>
        </p:txBody>
      </p:sp>
      <p:sp>
        <p:nvSpPr>
          <p:cNvPr id="13" name="六邊形 12">
            <a:extLst/>
          </p:cNvPr>
          <p:cNvSpPr/>
          <p:nvPr/>
        </p:nvSpPr>
        <p:spPr>
          <a:xfrm>
            <a:off x="8256601" y="3644921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家政群</a:t>
            </a:r>
          </a:p>
        </p:txBody>
      </p:sp>
      <p:sp>
        <p:nvSpPr>
          <p:cNvPr id="14" name="六邊形 13">
            <a:extLst/>
          </p:cNvPr>
          <p:cNvSpPr/>
          <p:nvPr/>
        </p:nvSpPr>
        <p:spPr>
          <a:xfrm>
            <a:off x="8256601" y="4941888"/>
            <a:ext cx="1439863" cy="1223962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食品群</a:t>
            </a:r>
          </a:p>
        </p:txBody>
      </p:sp>
      <p:sp>
        <p:nvSpPr>
          <p:cNvPr id="15" name="六邊形 14">
            <a:extLst/>
          </p:cNvPr>
          <p:cNvSpPr/>
          <p:nvPr/>
        </p:nvSpPr>
        <p:spPr>
          <a:xfrm>
            <a:off x="8256601" y="2349521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商業與管理群</a:t>
            </a:r>
          </a:p>
        </p:txBody>
      </p:sp>
      <p:sp>
        <p:nvSpPr>
          <p:cNvPr id="16" name="六邊形 15">
            <a:extLst/>
          </p:cNvPr>
          <p:cNvSpPr/>
          <p:nvPr/>
        </p:nvSpPr>
        <p:spPr>
          <a:xfrm>
            <a:off x="2135201" y="2997201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設計群</a:t>
            </a:r>
          </a:p>
        </p:txBody>
      </p:sp>
      <p:sp>
        <p:nvSpPr>
          <p:cNvPr id="17" name="六邊形 16">
            <a:extLst/>
          </p:cNvPr>
          <p:cNvSpPr/>
          <p:nvPr/>
        </p:nvSpPr>
        <p:spPr>
          <a:xfrm>
            <a:off x="3359149" y="4941888"/>
            <a:ext cx="1441451" cy="1223962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水產群</a:t>
            </a:r>
          </a:p>
        </p:txBody>
      </p:sp>
      <p:sp>
        <p:nvSpPr>
          <p:cNvPr id="18" name="六邊形 17">
            <a:extLst/>
          </p:cNvPr>
          <p:cNvSpPr/>
          <p:nvPr/>
        </p:nvSpPr>
        <p:spPr>
          <a:xfrm>
            <a:off x="2135201" y="4292621"/>
            <a:ext cx="1439863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rgbClr val="000000"/>
                </a:solidFill>
              </a:rPr>
              <a:t>藝術群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標題 3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zh-TW" altLang="en-US" sz="4200" dirty="0">
                <a:ea typeface="標楷體" pitchFamily="65" charset="-120"/>
              </a:rPr>
              <a:t>分析職業類科升學進路的觀察重點</a:t>
            </a:r>
          </a:p>
        </p:txBody>
      </p:sp>
      <p:sp>
        <p:nvSpPr>
          <p:cNvPr id="2" name="向上箭號圖說文字 1">
            <a:extLst/>
          </p:cNvPr>
          <p:cNvSpPr/>
          <p:nvPr/>
        </p:nvSpPr>
        <p:spPr>
          <a:xfrm>
            <a:off x="2566989" y="5445146"/>
            <a:ext cx="2736851" cy="1152525"/>
          </a:xfrm>
          <a:prstGeom prst="upArrowCallout">
            <a:avLst>
              <a:gd name="adj1" fmla="val 53516"/>
              <a:gd name="adj2" fmla="val 41040"/>
              <a:gd name="adj3" fmla="val 25000"/>
              <a:gd name="adj4" fmla="val 6497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免試入學</a:t>
            </a:r>
            <a:endParaRPr kumimoji="0" lang="en-US" altLang="zh-TW" sz="1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特色招生甄選入學</a:t>
            </a:r>
          </a:p>
        </p:txBody>
      </p:sp>
      <p:sp>
        <p:nvSpPr>
          <p:cNvPr id="5" name="流程圖: 程序 4">
            <a:extLst/>
          </p:cNvPr>
          <p:cNvSpPr/>
          <p:nvPr/>
        </p:nvSpPr>
        <p:spPr>
          <a:xfrm>
            <a:off x="2555892" y="5013176"/>
            <a:ext cx="2759736" cy="432048"/>
          </a:xfrm>
          <a:prstGeom prst="flowChartProcess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高職一般科目課程</a:t>
            </a:r>
          </a:p>
        </p:txBody>
      </p:sp>
      <p:sp>
        <p:nvSpPr>
          <p:cNvPr id="6" name="流程圖: 程序 5">
            <a:extLst/>
          </p:cNvPr>
          <p:cNvSpPr/>
          <p:nvPr/>
        </p:nvSpPr>
        <p:spPr>
          <a:xfrm>
            <a:off x="2555895" y="4005064"/>
            <a:ext cx="1379868" cy="1008112"/>
          </a:xfrm>
          <a:prstGeom prst="flowChartProces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rgbClr val="FF0000"/>
                </a:solidFill>
              </a:rPr>
              <a:t>專業科目</a:t>
            </a:r>
            <a:endParaRPr kumimoji="0" lang="en-US" altLang="zh-TW" sz="1800" dirty="0">
              <a:solidFill>
                <a:srgbClr val="FF000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rgbClr val="FF0000"/>
                </a:solidFill>
              </a:rPr>
              <a:t>理論課程</a:t>
            </a:r>
          </a:p>
        </p:txBody>
      </p:sp>
      <p:sp>
        <p:nvSpPr>
          <p:cNvPr id="7" name="流程圖: 程序 6">
            <a:extLst/>
          </p:cNvPr>
          <p:cNvSpPr/>
          <p:nvPr/>
        </p:nvSpPr>
        <p:spPr>
          <a:xfrm>
            <a:off x="3935763" y="4005064"/>
            <a:ext cx="1379868" cy="1008112"/>
          </a:xfrm>
          <a:prstGeom prst="flowChartProcess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專業科目</a:t>
            </a:r>
            <a:endParaRPr kumimoji="0" lang="en-US" altLang="zh-TW" sz="1800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實習課程</a:t>
            </a:r>
          </a:p>
        </p:txBody>
      </p:sp>
      <p:sp>
        <p:nvSpPr>
          <p:cNvPr id="8" name="剪去同側角落矩形 7">
            <a:extLst/>
          </p:cNvPr>
          <p:cNvSpPr/>
          <p:nvPr/>
        </p:nvSpPr>
        <p:spPr>
          <a:xfrm>
            <a:off x="2544765" y="1989138"/>
            <a:ext cx="2759075" cy="635000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研究所</a:t>
            </a:r>
          </a:p>
        </p:txBody>
      </p:sp>
      <p:sp>
        <p:nvSpPr>
          <p:cNvPr id="9" name="流程圖: 程序 8">
            <a:extLst/>
          </p:cNvPr>
          <p:cNvSpPr/>
          <p:nvPr/>
        </p:nvSpPr>
        <p:spPr>
          <a:xfrm>
            <a:off x="2544765" y="2624138"/>
            <a:ext cx="2759075" cy="647700"/>
          </a:xfrm>
          <a:prstGeom prst="flowChartProces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/>
              <a:t>普通大學 </a:t>
            </a:r>
            <a:r>
              <a:rPr kumimoji="0" lang="en-US" altLang="zh-TW" sz="1800" dirty="0"/>
              <a:t>/</a:t>
            </a:r>
            <a:r>
              <a:rPr kumimoji="0" lang="zh-TW" altLang="en-US" sz="1800" dirty="0"/>
              <a:t> 四技二專</a:t>
            </a:r>
            <a:endParaRPr kumimoji="0" lang="en-US" altLang="zh-TW" sz="1800" dirty="0"/>
          </a:p>
        </p:txBody>
      </p:sp>
      <p:sp>
        <p:nvSpPr>
          <p:cNvPr id="12" name="十二邊形 11">
            <a:extLst/>
          </p:cNvPr>
          <p:cNvSpPr/>
          <p:nvPr/>
        </p:nvSpPr>
        <p:spPr>
          <a:xfrm>
            <a:off x="7671929" y="1406397"/>
            <a:ext cx="2088232" cy="1937838"/>
          </a:xfrm>
          <a:prstGeom prst="dodecago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就業市場</a:t>
            </a:r>
          </a:p>
        </p:txBody>
      </p:sp>
      <p:sp>
        <p:nvSpPr>
          <p:cNvPr id="13" name="流程圖: 多重文件 12">
            <a:extLst/>
          </p:cNvPr>
          <p:cNvSpPr/>
          <p:nvPr/>
        </p:nvSpPr>
        <p:spPr>
          <a:xfrm>
            <a:off x="6672263" y="3860800"/>
            <a:ext cx="1638300" cy="1728788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專業證照</a:t>
            </a:r>
          </a:p>
        </p:txBody>
      </p:sp>
      <p:cxnSp>
        <p:nvCxnSpPr>
          <p:cNvPr id="15" name="肘形接點 14">
            <a:extLst/>
          </p:cNvPr>
          <p:cNvCxnSpPr>
            <a:stCxn id="8" idx="3"/>
            <a:endCxn id="12" idx="9"/>
          </p:cNvCxnSpPr>
          <p:nvPr/>
        </p:nvCxnSpPr>
        <p:spPr>
          <a:xfrm rot="5400000" flipH="1" flipV="1">
            <a:off x="5776119" y="-186531"/>
            <a:ext cx="323850" cy="4027488"/>
          </a:xfrm>
          <a:prstGeom prst="bentConnector2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接點 19">
            <a:extLst/>
          </p:cNvPr>
          <p:cNvCxnSpPr>
            <a:stCxn id="9" idx="3"/>
            <a:endCxn id="12" idx="7"/>
          </p:cNvCxnSpPr>
          <p:nvPr/>
        </p:nvCxnSpPr>
        <p:spPr>
          <a:xfrm flipV="1">
            <a:off x="5303850" y="2635250"/>
            <a:ext cx="2368551" cy="312738"/>
          </a:xfrm>
          <a:prstGeom prst="bentConnector3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向上箭號 22">
            <a:extLst/>
          </p:cNvPr>
          <p:cNvSpPr/>
          <p:nvPr/>
        </p:nvSpPr>
        <p:spPr>
          <a:xfrm>
            <a:off x="4014053" y="3272234"/>
            <a:ext cx="1145843" cy="705009"/>
          </a:xfrm>
          <a:prstGeom prst="upArrow">
            <a:avLst>
              <a:gd name="adj1" fmla="val 69919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統測</a:t>
            </a:r>
          </a:p>
        </p:txBody>
      </p:sp>
      <p:sp>
        <p:nvSpPr>
          <p:cNvPr id="24" name="向上箭號 23">
            <a:extLst/>
          </p:cNvPr>
          <p:cNvSpPr/>
          <p:nvPr/>
        </p:nvSpPr>
        <p:spPr>
          <a:xfrm>
            <a:off x="2717909" y="3272228"/>
            <a:ext cx="1145843" cy="705008"/>
          </a:xfrm>
          <a:prstGeom prst="upArrow">
            <a:avLst>
              <a:gd name="adj1" fmla="val 69919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solidFill>
                  <a:schemeClr val="tx1"/>
                </a:solidFill>
              </a:rPr>
              <a:t>學測</a:t>
            </a:r>
            <a:endParaRPr kumimoji="0" lang="en-US" altLang="zh-TW" sz="1400" dirty="0">
              <a:solidFill>
                <a:schemeClr val="tx1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400" dirty="0">
                <a:solidFill>
                  <a:schemeClr val="tx1"/>
                </a:solidFill>
              </a:rPr>
              <a:t>指考</a:t>
            </a:r>
          </a:p>
        </p:txBody>
      </p:sp>
      <p:sp>
        <p:nvSpPr>
          <p:cNvPr id="25" name="向右箭號 24">
            <a:extLst/>
          </p:cNvPr>
          <p:cNvSpPr/>
          <p:nvPr/>
        </p:nvSpPr>
        <p:spPr>
          <a:xfrm>
            <a:off x="5315631" y="4509120"/>
            <a:ext cx="1356436" cy="720080"/>
          </a:xfrm>
          <a:prstGeom prst="rightArrow">
            <a:avLst>
              <a:gd name="adj1" fmla="val 60694"/>
              <a:gd name="adj2" fmla="val 5000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技能檢定</a:t>
            </a:r>
          </a:p>
        </p:txBody>
      </p:sp>
      <p:cxnSp>
        <p:nvCxnSpPr>
          <p:cNvPr id="28" name="肘形接點 27">
            <a:extLst/>
          </p:cNvPr>
          <p:cNvCxnSpPr>
            <a:stCxn id="13" idx="3"/>
            <a:endCxn id="12" idx="4"/>
          </p:cNvCxnSpPr>
          <p:nvPr/>
        </p:nvCxnSpPr>
        <p:spPr>
          <a:xfrm flipV="1">
            <a:off x="8310563" y="3344871"/>
            <a:ext cx="685800" cy="1379537"/>
          </a:xfrm>
          <a:prstGeom prst="bentConnector2">
            <a:avLst/>
          </a:prstGeom>
          <a:ln w="571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/>
          </p:cNvPr>
          <p:cNvSpPr/>
          <p:nvPr/>
        </p:nvSpPr>
        <p:spPr>
          <a:xfrm>
            <a:off x="2544763" y="4005263"/>
            <a:ext cx="5765800" cy="143986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8" name="矩形 17">
            <a:extLst/>
          </p:cNvPr>
          <p:cNvSpPr/>
          <p:nvPr/>
        </p:nvSpPr>
        <p:spPr>
          <a:xfrm>
            <a:off x="2544765" y="1989138"/>
            <a:ext cx="2759075" cy="130651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9" name="矩形 18">
            <a:extLst/>
          </p:cNvPr>
          <p:cNvSpPr/>
          <p:nvPr/>
        </p:nvSpPr>
        <p:spPr>
          <a:xfrm>
            <a:off x="7672389" y="1403371"/>
            <a:ext cx="2087563" cy="194151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0" name="橢圓 9">
            <a:extLst/>
          </p:cNvPr>
          <p:cNvSpPr/>
          <p:nvPr/>
        </p:nvSpPr>
        <p:spPr>
          <a:xfrm>
            <a:off x="2008192" y="3783021"/>
            <a:ext cx="503237" cy="50323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800" dirty="0">
                <a:solidFill>
                  <a:srgbClr val="FF0000"/>
                </a:solidFill>
              </a:rPr>
              <a:t>1</a:t>
            </a:r>
            <a:endParaRPr kumimoji="0" lang="zh-TW" altLang="en-US" sz="1800" dirty="0">
              <a:solidFill>
                <a:srgbClr val="FF0000"/>
              </a:solidFill>
            </a:endParaRPr>
          </a:p>
        </p:txBody>
      </p:sp>
      <p:sp>
        <p:nvSpPr>
          <p:cNvPr id="21" name="橢圓 20">
            <a:extLst/>
          </p:cNvPr>
          <p:cNvSpPr/>
          <p:nvPr/>
        </p:nvSpPr>
        <p:spPr>
          <a:xfrm>
            <a:off x="2051065" y="1736727"/>
            <a:ext cx="504825" cy="50482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800" dirty="0">
                <a:solidFill>
                  <a:srgbClr val="FF0000"/>
                </a:solidFill>
              </a:rPr>
              <a:t>2</a:t>
            </a:r>
            <a:endParaRPr kumimoji="0" lang="zh-TW" altLang="en-US" sz="1800" dirty="0">
              <a:solidFill>
                <a:srgbClr val="FF0000"/>
              </a:solidFill>
            </a:endParaRPr>
          </a:p>
        </p:txBody>
      </p:sp>
      <p:sp>
        <p:nvSpPr>
          <p:cNvPr id="22" name="橢圓 21">
            <a:extLst/>
          </p:cNvPr>
          <p:cNvSpPr/>
          <p:nvPr/>
        </p:nvSpPr>
        <p:spPr>
          <a:xfrm>
            <a:off x="9759965" y="1323975"/>
            <a:ext cx="504825" cy="50323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800" dirty="0">
                <a:solidFill>
                  <a:srgbClr val="FF0000"/>
                </a:solidFill>
              </a:rPr>
              <a:t>3</a:t>
            </a:r>
            <a:endParaRPr kumimoji="0" lang="zh-TW" altLang="en-US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內容版面配置區 2"/>
          <p:cNvSpPr>
            <a:spLocks noGrp="1"/>
          </p:cNvSpPr>
          <p:nvPr>
            <p:ph idx="4294967295"/>
          </p:nvPr>
        </p:nvSpPr>
        <p:spPr>
          <a:xfrm>
            <a:off x="501565" y="2086877"/>
            <a:ext cx="4713337" cy="4771143"/>
          </a:xfrm>
        </p:spPr>
        <p:txBody>
          <a:bodyPr/>
          <a:lstStyle/>
          <a:p>
            <a:pPr marL="273050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主要專業課程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電腦輔助機械設計與製造</a:t>
            </a:r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(CAD/CAM)</a:t>
            </a:r>
          </a:p>
          <a:p>
            <a:pPr marL="576263" lvl="1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模具之設計、製造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材料檢驗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琉璃及金銀細工</a:t>
            </a:r>
          </a:p>
          <a:p>
            <a:pPr marL="576263" lvl="1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機電整合自動化技術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板狀金屬彎折成型、銲接組合、防銹塗裝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氣油壓實習</a:t>
            </a:r>
            <a:endParaRPr lang="en-US" altLang="zh-TW" sz="2400" dirty="0">
              <a:latin typeface="標楷體" pitchFamily="65" charset="-120"/>
              <a:ea typeface="標楷體" pitchFamily="65" charset="-120"/>
            </a:endParaRPr>
          </a:p>
          <a:p>
            <a:pPr marL="576263" lvl="1" indent="-273050"/>
            <a:r>
              <a:rPr lang="en-US" altLang="zh-TW" sz="2400" dirty="0">
                <a:latin typeface="標楷體" pitchFamily="65" charset="-120"/>
                <a:ea typeface="標楷體" pitchFamily="65" charset="-120"/>
              </a:rPr>
              <a:t>PLC</a:t>
            </a:r>
            <a:r>
              <a:rPr lang="zh-TW" altLang="en-US" sz="2400" dirty="0">
                <a:latin typeface="標楷體" pitchFamily="65" charset="-120"/>
                <a:ea typeface="標楷體" pitchFamily="65" charset="-120"/>
              </a:rPr>
              <a:t>與機電整合</a:t>
            </a:r>
          </a:p>
        </p:txBody>
      </p:sp>
      <p:sp>
        <p:nvSpPr>
          <p:cNvPr id="80899" name="標題 1"/>
          <p:cNvSpPr>
            <a:spLocks noGrp="1"/>
          </p:cNvSpPr>
          <p:nvPr>
            <p:ph type="title" idx="4294967295"/>
          </p:nvPr>
        </p:nvSpPr>
        <p:spPr>
          <a:xfrm>
            <a:off x="2438400" y="404834"/>
            <a:ext cx="8229600" cy="733425"/>
          </a:xfrm>
        </p:spPr>
        <p:txBody>
          <a:bodyPr/>
          <a:lstStyle/>
          <a:p>
            <a:r>
              <a:rPr lang="zh-TW" altLang="en-US" dirty="0">
                <a:ea typeface="標楷體" pitchFamily="65" charset="-120"/>
              </a:rPr>
              <a:t>機械群簡介</a:t>
            </a:r>
          </a:p>
        </p:txBody>
      </p:sp>
      <p:pic>
        <p:nvPicPr>
          <p:cNvPr id="80900" name="圖片 3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20189" y="269880"/>
            <a:ext cx="4984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901" name="內容版面配置區 12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1239" y="236538"/>
            <a:ext cx="41751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0902" name="群組 5"/>
          <p:cNvGrpSpPr>
            <a:grpSpLocks/>
          </p:cNvGrpSpPr>
          <p:nvPr/>
        </p:nvGrpSpPr>
        <p:grpSpPr bwMode="auto">
          <a:xfrm>
            <a:off x="439740" y="1138239"/>
            <a:ext cx="3246437" cy="798512"/>
            <a:chOff x="318170" y="1389058"/>
            <a:chExt cx="3245717" cy="918513"/>
          </a:xfrm>
        </p:grpSpPr>
        <p:grpSp>
          <p:nvGrpSpPr>
            <p:cNvPr id="80912" name="群組 6"/>
            <p:cNvGrpSpPr>
              <a:grpSpLocks/>
            </p:cNvGrpSpPr>
            <p:nvPr/>
          </p:nvGrpSpPr>
          <p:grpSpPr bwMode="auto">
            <a:xfrm>
              <a:off x="318170" y="1389058"/>
              <a:ext cx="2348565" cy="797200"/>
              <a:chOff x="351227" y="1213328"/>
              <a:chExt cx="2708605" cy="1008935"/>
            </a:xfrm>
          </p:grpSpPr>
          <p:grpSp>
            <p:nvGrpSpPr>
              <p:cNvPr id="80914" name="流程圖: 程序 8"/>
              <p:cNvGrpSpPr>
                <a:grpSpLocks/>
              </p:cNvGrpSpPr>
              <p:nvPr/>
            </p:nvGrpSpPr>
            <p:grpSpPr bwMode="auto">
              <a:xfrm>
                <a:off x="820220" y="1370209"/>
                <a:ext cx="1230343" cy="986693"/>
                <a:chOff x="560832" y="1249680"/>
                <a:chExt cx="1066800" cy="676656"/>
              </a:xfrm>
            </p:grpSpPr>
            <p:pic>
              <p:nvPicPr>
                <p:cNvPr id="80919" name="流程圖: 程序 8"/>
                <p:cNvPicPr>
                  <a:picLocks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560832" y="1249680"/>
                  <a:ext cx="1066800" cy="6766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92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629654" y="1294614"/>
                  <a:ext cx="936546" cy="5393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r>
                    <a:rPr kumimoji="0" lang="zh-TW" altLang="en-US" sz="1400">
                      <a:solidFill>
                        <a:srgbClr val="FF0000"/>
                      </a:solidFill>
                      <a:latin typeface="Candara" pitchFamily="34" charset="0"/>
                      <a:ea typeface="標楷體" pitchFamily="65" charset="-120"/>
                    </a:rPr>
                    <a:t>專業科目</a:t>
                  </a:r>
                  <a:endParaRPr kumimoji="0" lang="en-US" altLang="zh-TW" sz="1400">
                    <a:solidFill>
                      <a:srgbClr val="FF0000"/>
                    </a:solidFill>
                    <a:latin typeface="Candara" pitchFamily="34" charset="0"/>
                    <a:ea typeface="標楷體" pitchFamily="65" charset="-120"/>
                  </a:endParaRPr>
                </a:p>
                <a:p>
                  <a:pPr algn="ctr" eaLnBrk="1" hangingPunct="1"/>
                  <a:r>
                    <a:rPr kumimoji="0" lang="zh-TW" altLang="en-US" sz="1400">
                      <a:solidFill>
                        <a:srgbClr val="FF0000"/>
                      </a:solidFill>
                      <a:latin typeface="Candara" pitchFamily="34" charset="0"/>
                      <a:ea typeface="標楷體" pitchFamily="65" charset="-120"/>
                    </a:rPr>
                    <a:t>理論課程</a:t>
                  </a:r>
                </a:p>
              </p:txBody>
            </p:sp>
          </p:grpSp>
          <p:grpSp>
            <p:nvGrpSpPr>
              <p:cNvPr id="80915" name="流程圖: 程序 9"/>
              <p:cNvGrpSpPr>
                <a:grpSpLocks/>
              </p:cNvGrpSpPr>
              <p:nvPr/>
            </p:nvGrpSpPr>
            <p:grpSpPr bwMode="auto">
              <a:xfrm>
                <a:off x="1924013" y="1370209"/>
                <a:ext cx="1223312" cy="986693"/>
                <a:chOff x="1517904" y="1249680"/>
                <a:chExt cx="1060704" cy="676656"/>
              </a:xfrm>
            </p:grpSpPr>
            <p:pic>
              <p:nvPicPr>
                <p:cNvPr id="80917" name="流程圖: 程序 9"/>
                <p:cNvPicPr>
                  <a:picLocks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1517904" y="1249680"/>
                  <a:ext cx="1060704" cy="67665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918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1594069" y="1294614"/>
                  <a:ext cx="908676" cy="5393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r>
                    <a:rPr kumimoji="0" lang="zh-TW" altLang="en-US" sz="1400">
                      <a:solidFill>
                        <a:srgbClr val="FFFFFF"/>
                      </a:solidFill>
                      <a:latin typeface="Candara" pitchFamily="34" charset="0"/>
                      <a:ea typeface="標楷體" pitchFamily="65" charset="-120"/>
                    </a:rPr>
                    <a:t>專業科目</a:t>
                  </a:r>
                  <a:endParaRPr kumimoji="0" lang="en-US" altLang="zh-TW" sz="1400">
                    <a:solidFill>
                      <a:srgbClr val="FFFFFF"/>
                    </a:solidFill>
                    <a:latin typeface="Candara" pitchFamily="34" charset="0"/>
                    <a:ea typeface="標楷體" pitchFamily="65" charset="-120"/>
                  </a:endParaRPr>
                </a:p>
                <a:p>
                  <a:pPr algn="ctr" eaLnBrk="1" hangingPunct="1"/>
                  <a:r>
                    <a:rPr kumimoji="0" lang="zh-TW" altLang="en-US" sz="1400">
                      <a:solidFill>
                        <a:srgbClr val="FFFFFF"/>
                      </a:solidFill>
                      <a:latin typeface="Candara" pitchFamily="34" charset="0"/>
                      <a:ea typeface="標楷體" pitchFamily="65" charset="-120"/>
                    </a:rPr>
                    <a:t>實習課程</a:t>
                  </a:r>
                </a:p>
              </p:txBody>
            </p:sp>
          </p:grpSp>
          <p:sp>
            <p:nvSpPr>
              <p:cNvPr id="11" name="橢圓 10">
                <a:extLst/>
              </p:cNvPr>
              <p:cNvSpPr/>
              <p:nvPr/>
            </p:nvSpPr>
            <p:spPr>
              <a:xfrm>
                <a:off x="351227" y="1213328"/>
                <a:ext cx="503376" cy="503814"/>
              </a:xfrm>
              <a:prstGeom prst="ellipse">
                <a:avLst/>
              </a:prstGeom>
              <a:noFill/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zh-TW" sz="1800" dirty="0">
                    <a:solidFill>
                      <a:srgbClr val="FF0000"/>
                    </a:solidFill>
                  </a:rPr>
                  <a:t>1</a:t>
                </a:r>
                <a:endParaRPr kumimoji="0" lang="zh-TW" altLang="en-US" sz="18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8" name="流程圖: 多重文件 7">
              <a:extLst/>
            </p:cNvPr>
            <p:cNvSpPr/>
            <p:nvPr/>
          </p:nvSpPr>
          <p:spPr>
            <a:xfrm>
              <a:off x="2843322" y="1443840"/>
              <a:ext cx="720565" cy="863731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200" dirty="0">
                  <a:solidFill>
                    <a:schemeClr val="tx1"/>
                  </a:solidFill>
                </a:rPr>
                <a:t>專業</a:t>
              </a:r>
              <a:endParaRPr kumimoji="0" lang="en-US" altLang="zh-TW" sz="1200" dirty="0">
                <a:solidFill>
                  <a:schemeClr val="tx1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200" dirty="0">
                  <a:solidFill>
                    <a:schemeClr val="tx1"/>
                  </a:solidFill>
                </a:rPr>
                <a:t>證照</a:t>
              </a:r>
            </a:p>
          </p:txBody>
        </p:sp>
      </p:grpSp>
      <p:pic>
        <p:nvPicPr>
          <p:cNvPr id="80903" name="圖片 11">
            <a:hlinkClick r:id="rId8"/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578853" y="322263"/>
            <a:ext cx="3968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0904" name="群組 12"/>
          <p:cNvGrpSpPr>
            <a:grpSpLocks/>
          </p:cNvGrpSpPr>
          <p:nvPr/>
        </p:nvGrpSpPr>
        <p:grpSpPr bwMode="auto">
          <a:xfrm>
            <a:off x="5426076" y="1260496"/>
            <a:ext cx="4683125" cy="1935163"/>
            <a:chOff x="754614" y="3710302"/>
            <a:chExt cx="7593256" cy="2513481"/>
          </a:xfrm>
        </p:grpSpPr>
        <p:pic>
          <p:nvPicPr>
            <p:cNvPr id="80910" name="圖片 13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4870417" y="3763912"/>
              <a:ext cx="3477453" cy="2459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39700" dir="2700000" algn="tl" rotWithShape="0">
                <a:srgbClr val="333333">
                  <a:alpha val="64998"/>
                </a:srgbClr>
              </a:outerShdw>
            </a:effectLst>
          </p:spPr>
        </p:pic>
        <p:pic>
          <p:nvPicPr>
            <p:cNvPr id="15" name="圖片 14">
              <a:extLst/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54614" y="3710302"/>
              <a:ext cx="3737426" cy="249079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pic>
        <p:nvPicPr>
          <p:cNvPr id="80905" name="Picture 6" descr="http://web.hcvs.hc.edu.tw/ezfiles/0/1000/img/61/r-002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832729" y="3284539"/>
            <a:ext cx="2276475" cy="16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</p:spPr>
      </p:pic>
      <p:pic>
        <p:nvPicPr>
          <p:cNvPr id="19" name="Picture 3" descr="E:\Documents and Settings\Administrator\桌面\照片\PIC REV\[000241].jpg">
            <a:extLst/>
          </p:cNvPr>
          <p:cNvPicPr preferRelativeResize="0">
            <a:picLocks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426090" y="3251201"/>
            <a:ext cx="2365375" cy="1717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0907" name="群組 19"/>
          <p:cNvGrpSpPr>
            <a:grpSpLocks/>
          </p:cNvGrpSpPr>
          <p:nvPr/>
        </p:nvGrpSpPr>
        <p:grpSpPr bwMode="auto">
          <a:xfrm>
            <a:off x="5426076" y="5032375"/>
            <a:ext cx="4683125" cy="1709738"/>
            <a:chOff x="611560" y="2852936"/>
            <a:chExt cx="8136904" cy="2448272"/>
          </a:xfrm>
        </p:grpSpPr>
        <p:pic>
          <p:nvPicPr>
            <p:cNvPr id="21" name="圖片 20">
              <a:extLst/>
            </p:cNvPr>
            <p:cNvPicPr>
              <a:picLocks noChangeAspect="1"/>
            </p:cNvPicPr>
            <p:nvPr/>
          </p:nvPicPr>
          <p:blipFill rotWithShape="1">
            <a:blip r:embed="rId14"/>
            <a:srcRect/>
            <a:stretch/>
          </p:blipFill>
          <p:spPr>
            <a:xfrm>
              <a:off x="611560" y="2852936"/>
              <a:ext cx="3867098" cy="244827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0909" name="圖片 21"/>
            <p:cNvPicPr>
              <a:picLocks noChangeAspect="1" noChangeArrowheads="1"/>
            </p:cNvPicPr>
            <p:nvPr/>
          </p:nvPicPr>
          <p:blipFill>
            <a:blip r:embed="rId15"/>
            <a:srcRect/>
            <a:stretch>
              <a:fillRect/>
            </a:stretch>
          </p:blipFill>
          <p:spPr bwMode="auto">
            <a:xfrm>
              <a:off x="4931015" y="2852936"/>
              <a:ext cx="3817449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39700" dir="2700000" algn="tl" rotWithShape="0">
                <a:srgbClr val="333333">
                  <a:alpha val="64998"/>
                </a:srgb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內容版面配置區 2"/>
          <p:cNvSpPr>
            <a:spLocks noGrp="1"/>
          </p:cNvSpPr>
          <p:nvPr>
            <p:ph idx="4294967295"/>
          </p:nvPr>
        </p:nvSpPr>
        <p:spPr>
          <a:xfrm>
            <a:off x="942927" y="2174528"/>
            <a:ext cx="11017224" cy="4566840"/>
          </a:xfrm>
        </p:spPr>
        <p:txBody>
          <a:bodyPr/>
          <a:lstStyle/>
          <a:p>
            <a:pPr marL="273050" indent="-273050">
              <a:lnSpc>
                <a:spcPct val="140000"/>
              </a:lnSpc>
            </a:pPr>
            <a:r>
              <a:rPr lang="zh-TW" altLang="en-US" sz="2400" dirty="0">
                <a:ea typeface="標楷體" pitchFamily="65" charset="-120"/>
              </a:rPr>
              <a:t>大學校院相關科系：</a:t>
            </a:r>
            <a:endParaRPr lang="en-US" altLang="zh-TW" sz="2400" dirty="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400" dirty="0">
                <a:ea typeface="標楷體" pitchFamily="65" charset="-120"/>
              </a:rPr>
              <a:t>機械工程系、機電科技系、機械與自動化工程系、模具工程系、能源與冷凍空調工程</a:t>
            </a:r>
            <a:endParaRPr lang="en-US" altLang="zh-TW" sz="2400" dirty="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400" dirty="0">
                <a:ea typeface="標楷體" pitchFamily="65" charset="-120"/>
              </a:rPr>
              <a:t>動力機械工程系、飛機工程系、輪機工程系、生物機電工程系、造船及海洋工程系、航空機械系</a:t>
            </a:r>
            <a:endParaRPr lang="en-US" altLang="zh-TW" sz="2400" dirty="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400" dirty="0">
                <a:ea typeface="標楷體" pitchFamily="65" charset="-120"/>
              </a:rPr>
              <a:t>材料科學與工程系、化工與材料工程系、環境工程系電機工程系、牙體技術暨材料系、光電工程系、生物醫學工程系</a:t>
            </a:r>
            <a:endParaRPr lang="en-US" altLang="zh-TW" sz="2400" dirty="0">
              <a:ea typeface="標楷體" pitchFamily="65" charset="-120"/>
            </a:endParaRPr>
          </a:p>
          <a:p>
            <a:pPr marL="576263" lvl="1" indent="-273050">
              <a:lnSpc>
                <a:spcPct val="140000"/>
              </a:lnSpc>
            </a:pPr>
            <a:r>
              <a:rPr lang="zh-TW" altLang="en-US" sz="2400" dirty="0">
                <a:ea typeface="標楷體" pitchFamily="65" charset="-120"/>
              </a:rPr>
              <a:t>工業工程與管理系、工業設計系</a:t>
            </a:r>
          </a:p>
        </p:txBody>
      </p:sp>
      <p:sp>
        <p:nvSpPr>
          <p:cNvPr id="81923" name="標題 1"/>
          <p:cNvSpPr>
            <a:spLocks noGrp="1"/>
          </p:cNvSpPr>
          <p:nvPr>
            <p:ph type="title" idx="4294967295"/>
          </p:nvPr>
        </p:nvSpPr>
        <p:spPr>
          <a:xfrm>
            <a:off x="2438400" y="404813"/>
            <a:ext cx="8229600" cy="754062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機械群簡介</a:t>
            </a:r>
          </a:p>
        </p:txBody>
      </p:sp>
      <p:grpSp>
        <p:nvGrpSpPr>
          <p:cNvPr id="81924" name="群組 5"/>
          <p:cNvGrpSpPr>
            <a:grpSpLocks/>
          </p:cNvGrpSpPr>
          <p:nvPr/>
        </p:nvGrpSpPr>
        <p:grpSpPr bwMode="auto">
          <a:xfrm>
            <a:off x="479376" y="980728"/>
            <a:ext cx="2311400" cy="1193800"/>
            <a:chOff x="316617" y="1370393"/>
            <a:chExt cx="2311167" cy="1194511"/>
          </a:xfrm>
        </p:grpSpPr>
        <p:sp>
          <p:nvSpPr>
            <p:cNvPr id="7" name="剪去同側角落矩形 6">
              <a:extLst/>
            </p:cNvPr>
            <p:cNvSpPr/>
            <p:nvPr/>
          </p:nvSpPr>
          <p:spPr>
            <a:xfrm>
              <a:off x="780120" y="1629309"/>
              <a:ext cx="1847664" cy="490830"/>
            </a:xfrm>
            <a:prstGeom prst="snip2SameRect">
              <a:avLst>
                <a:gd name="adj1" fmla="val 50000"/>
                <a:gd name="adj2" fmla="val 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800" dirty="0"/>
                <a:t>研究所</a:t>
              </a:r>
            </a:p>
          </p:txBody>
        </p:sp>
        <p:sp>
          <p:nvSpPr>
            <p:cNvPr id="8" name="流程圖: 程序 7">
              <a:extLst/>
            </p:cNvPr>
            <p:cNvSpPr/>
            <p:nvPr/>
          </p:nvSpPr>
          <p:spPr>
            <a:xfrm>
              <a:off x="780120" y="2120139"/>
              <a:ext cx="1847664" cy="444765"/>
            </a:xfrm>
            <a:prstGeom prst="flowChartProcess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400" dirty="0"/>
                <a:t>普通大學 </a:t>
              </a:r>
              <a:r>
                <a:rPr kumimoji="0" lang="en-US" altLang="zh-TW" sz="1400" dirty="0"/>
                <a:t>/</a:t>
              </a:r>
              <a:r>
                <a:rPr kumimoji="0" lang="zh-TW" altLang="en-US" sz="1400" dirty="0"/>
                <a:t> 四技二專</a:t>
              </a:r>
              <a:endParaRPr kumimoji="0" lang="en-US" altLang="zh-TW" sz="1400" dirty="0"/>
            </a:p>
          </p:txBody>
        </p:sp>
        <p:sp>
          <p:nvSpPr>
            <p:cNvPr id="9" name="橢圓 8">
              <a:extLst/>
            </p:cNvPr>
            <p:cNvSpPr/>
            <p:nvPr/>
          </p:nvSpPr>
          <p:spPr>
            <a:xfrm>
              <a:off x="316617" y="1370393"/>
              <a:ext cx="504774" cy="503537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800" dirty="0">
                  <a:solidFill>
                    <a:srgbClr val="FF0000"/>
                  </a:solidFill>
                </a:rPr>
                <a:t>2</a:t>
              </a:r>
              <a:endParaRPr kumimoji="0" lang="zh-TW" altLang="en-US" sz="18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1925" name="圖片 9">
            <a:hlinkClick r:id="rId2"/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20189" y="269880"/>
            <a:ext cx="4984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6" name="內容版面配置區 12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1239" y="236538"/>
            <a:ext cx="41751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7" name="圖片 11">
            <a:hlinkClick r:id="rId6"/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578853" y="322263"/>
            <a:ext cx="3968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內容版面配置區 2"/>
          <p:cNvSpPr>
            <a:spLocks noGrp="1"/>
          </p:cNvSpPr>
          <p:nvPr>
            <p:ph idx="4294967295"/>
          </p:nvPr>
        </p:nvSpPr>
        <p:spPr>
          <a:xfrm>
            <a:off x="637550" y="2122947"/>
            <a:ext cx="5794087" cy="4604908"/>
          </a:xfrm>
        </p:spPr>
        <p:txBody>
          <a:bodyPr/>
          <a:lstStyle/>
          <a:p>
            <a:pPr marL="273050" indent="-27305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模具設計工程師、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機械設計工程師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設備維護工程師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CAD/CAM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工程師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3C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產品機構工程師、機構工程師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自動化生產設備技術員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管路設計工程師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農業機械工程師</a:t>
            </a:r>
            <a:endParaRPr lang="en-US" altLang="zh-TW" sz="2800" dirty="0">
              <a:latin typeface="標楷體" pitchFamily="65" charset="-120"/>
              <a:ea typeface="標楷體" pitchFamily="65" charset="-120"/>
            </a:endParaRPr>
          </a:p>
          <a:p>
            <a:pPr marL="273050" indent="-27305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機電整合工程師</a:t>
            </a:r>
          </a:p>
        </p:txBody>
      </p:sp>
      <p:sp>
        <p:nvSpPr>
          <p:cNvPr id="82947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機械群簡介</a:t>
            </a:r>
          </a:p>
        </p:txBody>
      </p:sp>
      <p:grpSp>
        <p:nvGrpSpPr>
          <p:cNvPr id="82948" name="群組 7"/>
          <p:cNvGrpSpPr>
            <a:grpSpLocks/>
          </p:cNvGrpSpPr>
          <p:nvPr/>
        </p:nvGrpSpPr>
        <p:grpSpPr bwMode="auto">
          <a:xfrm>
            <a:off x="407382" y="928886"/>
            <a:ext cx="1439863" cy="1173163"/>
            <a:chOff x="323528" y="980728"/>
            <a:chExt cx="1440161" cy="1173883"/>
          </a:xfrm>
        </p:grpSpPr>
        <p:grpSp>
          <p:nvGrpSpPr>
            <p:cNvPr id="82955" name="十二邊形 5"/>
            <p:cNvGrpSpPr>
              <a:grpSpLocks/>
            </p:cNvGrpSpPr>
            <p:nvPr/>
          </p:nvGrpSpPr>
          <p:grpSpPr bwMode="auto">
            <a:xfrm>
              <a:off x="542544" y="1036320"/>
              <a:ext cx="1280160" cy="1207008"/>
              <a:chOff x="542544" y="1036320"/>
              <a:chExt cx="1280160" cy="1207008"/>
            </a:xfrm>
          </p:grpSpPr>
          <p:pic>
            <p:nvPicPr>
              <p:cNvPr id="82957" name="十二邊形 5"/>
              <p:cNvPicPr>
                <a:picLocks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42544" y="1036320"/>
                <a:ext cx="1280160" cy="12070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2958" name="Text Box 7"/>
              <p:cNvSpPr txBox="1">
                <a:spLocks noChangeArrowheads="1"/>
              </p:cNvSpPr>
              <p:nvPr/>
            </p:nvSpPr>
            <p:spPr bwMode="auto">
              <a:xfrm>
                <a:off x="765925" y="1220671"/>
                <a:ext cx="843400" cy="7894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r>
                  <a:rPr kumimoji="0" lang="zh-TW" altLang="en-US" sz="1600">
                    <a:latin typeface="Candara" pitchFamily="34" charset="0"/>
                    <a:ea typeface="標楷體" pitchFamily="65" charset="-120"/>
                  </a:rPr>
                  <a:t>就業</a:t>
                </a:r>
                <a:endParaRPr kumimoji="0" lang="en-US" altLang="zh-TW" sz="1600">
                  <a:latin typeface="Candara" pitchFamily="34" charset="0"/>
                  <a:ea typeface="標楷體" pitchFamily="65" charset="-120"/>
                </a:endParaRPr>
              </a:p>
              <a:p>
                <a:pPr algn="ctr" eaLnBrk="1" hangingPunct="1"/>
                <a:r>
                  <a:rPr kumimoji="0" lang="zh-TW" altLang="en-US" sz="1600">
                    <a:latin typeface="Candara" pitchFamily="34" charset="0"/>
                    <a:ea typeface="標楷體" pitchFamily="65" charset="-120"/>
                  </a:rPr>
                  <a:t>市場</a:t>
                </a:r>
              </a:p>
            </p:txBody>
          </p:sp>
        </p:grpSp>
        <p:sp>
          <p:nvSpPr>
            <p:cNvPr id="7" name="橢圓 6">
              <a:extLst/>
            </p:cNvPr>
            <p:cNvSpPr/>
            <p:nvPr/>
          </p:nvSpPr>
          <p:spPr>
            <a:xfrm>
              <a:off x="323528" y="980728"/>
              <a:ext cx="376316" cy="349464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800" dirty="0">
                  <a:solidFill>
                    <a:srgbClr val="FF0000"/>
                  </a:solidFill>
                </a:rPr>
                <a:t>3</a:t>
              </a:r>
              <a:endParaRPr kumimoji="0" lang="zh-TW" altLang="en-US" sz="18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2949" name="Picture 4" descr="http://sxzx.dgpt.edu.cn/_data/2012/03/30/9f314fb2_20c9_4cef_9fac_c495ecc428e8/images/%E6%A8%A1%E5%85%B7%E5%8A%A0%E5%B7%A5%E5%AE%9E%E8%AE%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72693" y="1416125"/>
            <a:ext cx="2653831" cy="233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http://jpkc.ybzy.cn/ug/ug_kcwz/images/right01.jpg">
            <a:extLst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00173" y="3855781"/>
            <a:ext cx="4017139" cy="2872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82951" name="Picture 8" descr="http://www.mitsuba.co.jp/randd/image/p13-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42175" y="1428594"/>
            <a:ext cx="3097439" cy="233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2" name="圖片 11">
            <a:hlinkClick r:id="rId6"/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120189" y="269880"/>
            <a:ext cx="4984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3" name="內容版面配置區 12">
            <a:hlinkClick r:id="rId8" action="ppaction://hlinkfile"/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901239" y="236538"/>
            <a:ext cx="417512" cy="41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54" name="圖片 13">
            <a:hlinkClick r:id="rId10"/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578853" y="322263"/>
            <a:ext cx="3968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標題 1"/>
          <p:cNvSpPr>
            <a:spLocks noGrp="1"/>
          </p:cNvSpPr>
          <p:nvPr>
            <p:ph type="title" idx="4294967295"/>
          </p:nvPr>
        </p:nvSpPr>
        <p:spPr>
          <a:xfrm>
            <a:off x="1775520" y="260648"/>
            <a:ext cx="8229600" cy="1143000"/>
          </a:xfrm>
        </p:spPr>
        <p:txBody>
          <a:bodyPr/>
          <a:lstStyle/>
          <a:p>
            <a:r>
              <a:rPr lang="zh-TW" altLang="en-US" sz="4800" dirty="0">
                <a:ea typeface="標楷體" pitchFamily="65" charset="-120"/>
              </a:rPr>
              <a:t>高職與高中的進路比較分析</a:t>
            </a:r>
          </a:p>
        </p:txBody>
      </p:sp>
      <p:graphicFrame>
        <p:nvGraphicFramePr>
          <p:cNvPr id="292867" name="Group 3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535524"/>
              </p:ext>
            </p:extLst>
          </p:nvPr>
        </p:nvGraphicFramePr>
        <p:xfrm>
          <a:off x="777766" y="1221804"/>
          <a:ext cx="10225135" cy="5375548"/>
        </p:xfrm>
        <a:graphic>
          <a:graphicData uri="http://schemas.openxmlformats.org/drawingml/2006/table">
            <a:tbl>
              <a:tblPr/>
              <a:tblGrid>
                <a:gridCol w="15391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519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53404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3388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類別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項目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 職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高 中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39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性　向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操作性向強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喜歡動手做實作活動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學術性向強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對學術研究興趣較濃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318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升學進路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升大學部份：以科技大學、技術學院、二專為主，一般大學為輔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繼續攻讀研究所：以進入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科技校院研究所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為主，或轉考一般大學研究所為輔</a:t>
                      </a:r>
                    </a:p>
                  </a:txBody>
                  <a:tcPr marL="57904" marR="5790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升大學部份：以一般大學為主，科技校院、二專為輔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升學研究所：攻讀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一般大學研究所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為主</a:t>
                      </a:r>
                    </a:p>
                  </a:txBody>
                  <a:tcPr marL="57600" marR="5760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265909">
                <a:tc>
                  <a:txBody>
                    <a:bodyPr/>
                    <a:lstStyle/>
                    <a:p>
                      <a:pPr marL="342900" marR="0" lvl="0" indent="-34290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未來發展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較強的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實務及技術能力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所學和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職場所需能力接軌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升學、就業管道兼具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偏具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知識型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工作知能</a:t>
                      </a: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"/>
                        <a:tabLst>
                          <a:tab pos="304800" algn="l"/>
                        </a:tabLst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基礎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學科強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，實務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職能較弱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CC00"/>
            </a:gs>
            <a:gs pos="65000">
              <a:schemeClr val="accent1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標題 1"/>
          <p:cNvSpPr>
            <a:spLocks noGrp="1"/>
          </p:cNvSpPr>
          <p:nvPr>
            <p:ph type="title"/>
          </p:nvPr>
        </p:nvSpPr>
        <p:spPr>
          <a:xfrm>
            <a:off x="802217" y="1"/>
            <a:ext cx="10972800" cy="944563"/>
          </a:xfrm>
        </p:spPr>
        <p:txBody>
          <a:bodyPr/>
          <a:lstStyle/>
          <a:p>
            <a:pPr algn="l"/>
            <a:r>
              <a:rPr lang="zh-TW" altLang="en-US" sz="4800" b="1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高中</a:t>
            </a:r>
            <a:r>
              <a:rPr lang="en-US" altLang="zh-TW" sz="4800" b="1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(</a:t>
            </a:r>
            <a:r>
              <a:rPr lang="zh-TW" altLang="en-US" sz="4800" b="1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普通科</a:t>
            </a:r>
            <a:r>
              <a:rPr lang="en-US" altLang="zh-TW" sz="4800" b="1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)</a:t>
            </a:r>
            <a:r>
              <a:rPr lang="zh-TW" altLang="en-US" sz="4800" b="1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多元</a:t>
            </a:r>
            <a:r>
              <a:rPr lang="zh-TW" altLang="en-US" sz="4800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進</a:t>
            </a:r>
            <a:r>
              <a:rPr lang="zh-TW" altLang="en-US" sz="4800" b="1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路分析</a:t>
            </a:r>
            <a:endParaRPr lang="zh-TW" altLang="en-US" sz="4800" b="1" dirty="0" smtClean="0">
              <a:latin typeface="文鼎中圓" panose="020B0609010101010101" pitchFamily="49" charset="-120"/>
              <a:ea typeface="文鼎中圓" panose="020B0609010101010101" pitchFamily="49" charset="-120"/>
            </a:endParaRPr>
          </a:p>
        </p:txBody>
      </p:sp>
      <p:sp>
        <p:nvSpPr>
          <p:cNvPr id="233475" name="內容版面配置區 2"/>
          <p:cNvSpPr>
            <a:spLocks noGrp="1"/>
          </p:cNvSpPr>
          <p:nvPr>
            <p:ph idx="1"/>
          </p:nvPr>
        </p:nvSpPr>
        <p:spPr>
          <a:xfrm>
            <a:off x="304800" y="1095377"/>
            <a:ext cx="4673600" cy="5730875"/>
          </a:xfrm>
        </p:spPr>
        <p:txBody>
          <a:bodyPr/>
          <a:lstStyle/>
          <a:p>
            <a:pPr eaLnBrk="1" hangingPunct="1"/>
            <a:r>
              <a:rPr lang="zh-TW" altLang="en-US" sz="2800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高中學制</a:t>
            </a:r>
          </a:p>
          <a:p>
            <a:pPr lvl="1" eaLnBrk="1" hangingPunct="1"/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日間部普通科</a:t>
            </a:r>
            <a:endParaRPr lang="en-US" altLang="zh-TW" b="1" dirty="0" smtClean="0"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lvl="1" eaLnBrk="1" hangingPunct="1"/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自然組、社會組</a:t>
            </a:r>
          </a:p>
          <a:p>
            <a:pPr eaLnBrk="1" hangingPunct="1"/>
            <a:r>
              <a:rPr lang="zh-TW" altLang="en-US" sz="2800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主要升學考試</a:t>
            </a:r>
            <a:endParaRPr lang="en-US" altLang="zh-TW" sz="2800" b="1" dirty="0" smtClean="0"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lvl="1" eaLnBrk="1" hangingPunct="1"/>
            <a:r>
              <a:rPr lang="zh-TW" altLang="en-US" b="1" dirty="0" smtClean="0">
                <a:solidFill>
                  <a:srgbClr val="FF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學測</a:t>
            </a:r>
            <a:r>
              <a:rPr lang="en-US" altLang="zh-TW" b="1" dirty="0" smtClean="0">
                <a:solidFill>
                  <a:srgbClr val="FF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(1</a:t>
            </a:r>
            <a:r>
              <a:rPr lang="zh-TW" altLang="en-US" b="1" dirty="0" smtClean="0">
                <a:solidFill>
                  <a:srgbClr val="FF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月底</a:t>
            </a:r>
            <a:r>
              <a:rPr lang="en-US" altLang="zh-TW" b="1" dirty="0" smtClean="0">
                <a:solidFill>
                  <a:srgbClr val="FF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)</a:t>
            </a:r>
          </a:p>
          <a:p>
            <a:pPr lvl="1" eaLnBrk="1" hangingPunct="1"/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指考</a:t>
            </a:r>
            <a:r>
              <a:rPr lang="en-US" altLang="zh-TW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(7</a:t>
            </a:r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月初</a:t>
            </a:r>
            <a:r>
              <a:rPr lang="en-US" altLang="zh-TW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)</a:t>
            </a:r>
          </a:p>
          <a:p>
            <a:pPr eaLnBrk="1" hangingPunct="1"/>
            <a:r>
              <a:rPr lang="zh-TW" altLang="en-US" sz="2800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升學進路</a:t>
            </a:r>
          </a:p>
          <a:p>
            <a:pPr lvl="1" eaLnBrk="1" hangingPunct="1"/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大學甄選申請</a:t>
            </a:r>
            <a:endParaRPr lang="en-US" altLang="zh-TW" b="1" dirty="0" smtClean="0"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lvl="1" eaLnBrk="1" hangingPunct="1"/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大學繁星申請</a:t>
            </a:r>
            <a:endParaRPr lang="en-US" altLang="zh-TW" b="1" dirty="0" smtClean="0"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lvl="1" eaLnBrk="1" hangingPunct="1"/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四技申請</a:t>
            </a:r>
            <a:endParaRPr lang="en-US" altLang="zh-TW" b="1" dirty="0" smtClean="0"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lvl="1" eaLnBrk="1" hangingPunct="1"/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指考分發</a:t>
            </a:r>
          </a:p>
          <a:p>
            <a:endParaRPr lang="zh-TW" altLang="en-US" dirty="0" smtClean="0">
              <a:latin typeface="文鼎中圓" panose="020B0609010101010101" pitchFamily="49" charset="-120"/>
              <a:ea typeface="文鼎中圓" panose="020B0609010101010101" pitchFamily="49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51AE63-AEB0-49A9-8660-1B8E826FEB10}" type="slidenum">
              <a:rPr lang="zh-TW" altLang="en-US" smtClean="0"/>
              <a:pPr>
                <a:defRPr/>
              </a:pPr>
              <a:t>55</a:t>
            </a:fld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9410873" y="1905015"/>
            <a:ext cx="2683519" cy="2371931"/>
            <a:chOff x="3995738" y="1844675"/>
            <a:chExt cx="3455987" cy="3313113"/>
          </a:xfrm>
        </p:grpSpPr>
        <p:sp>
          <p:nvSpPr>
            <p:cNvPr id="2" name="橢圓 1"/>
            <p:cNvSpPr/>
            <p:nvPr/>
          </p:nvSpPr>
          <p:spPr>
            <a:xfrm>
              <a:off x="3995738" y="2565400"/>
              <a:ext cx="1439862" cy="143986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lIns="91385" tIns="45695" rIns="91385" bIns="45695" anchor="ctr"/>
            <a:lstStyle/>
            <a:p>
              <a:pPr algn="ctr" eaLnBrk="1" hangingPunct="1">
                <a:defRPr/>
              </a:pPr>
              <a:r>
                <a:rPr lang="zh-TW" altLang="en-US" dirty="0">
                  <a:solidFill>
                    <a:prstClr val="white"/>
                  </a:solidFill>
                  <a:latin typeface="標楷體" pitchFamily="65" charset="-120"/>
                  <a:ea typeface="標楷體" pitchFamily="65" charset="-120"/>
                </a:rPr>
                <a:t>英文</a:t>
              </a:r>
            </a:p>
          </p:txBody>
        </p:sp>
        <p:sp>
          <p:nvSpPr>
            <p:cNvPr id="6" name="橢圓 5"/>
            <p:cNvSpPr/>
            <p:nvPr/>
          </p:nvSpPr>
          <p:spPr>
            <a:xfrm>
              <a:off x="5003800" y="1844675"/>
              <a:ext cx="1439863" cy="143986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91385" tIns="45695" rIns="91385" bIns="45695" anchor="ctr"/>
            <a:lstStyle/>
            <a:p>
              <a:pPr algn="ctr" eaLnBrk="1" hangingPunct="1">
                <a:defRPr/>
              </a:pPr>
              <a:r>
                <a:rPr lang="zh-TW" altLang="en-US" dirty="0">
                  <a:solidFill>
                    <a:prstClr val="white"/>
                  </a:solidFill>
                  <a:latin typeface="標楷體" pitchFamily="65" charset="-120"/>
                  <a:ea typeface="標楷體" pitchFamily="65" charset="-120"/>
                </a:rPr>
                <a:t>國文</a:t>
              </a:r>
            </a:p>
          </p:txBody>
        </p:sp>
        <p:sp>
          <p:nvSpPr>
            <p:cNvPr id="7" name="橢圓 6"/>
            <p:cNvSpPr/>
            <p:nvPr/>
          </p:nvSpPr>
          <p:spPr>
            <a:xfrm>
              <a:off x="6011863" y="2520950"/>
              <a:ext cx="1439862" cy="143986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lIns="91385" tIns="45695" rIns="91385" bIns="45695" anchor="ctr"/>
            <a:lstStyle/>
            <a:p>
              <a:pPr algn="ctr" eaLnBrk="1" hangingPunct="1">
                <a:defRPr/>
              </a:pPr>
              <a:r>
                <a:rPr lang="zh-TW" altLang="en-US" dirty="0">
                  <a:solidFill>
                    <a:prstClr val="white"/>
                  </a:solidFill>
                  <a:latin typeface="標楷體" pitchFamily="65" charset="-120"/>
                  <a:ea typeface="標楷體" pitchFamily="65" charset="-120"/>
                </a:rPr>
                <a:t>數學</a:t>
              </a:r>
            </a:p>
          </p:txBody>
        </p:sp>
        <p:sp>
          <p:nvSpPr>
            <p:cNvPr id="8" name="橢圓 7"/>
            <p:cNvSpPr/>
            <p:nvPr/>
          </p:nvSpPr>
          <p:spPr>
            <a:xfrm>
              <a:off x="4427538" y="3717925"/>
              <a:ext cx="1439862" cy="143986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91385" tIns="45695" rIns="91385" bIns="45695" anchor="ctr"/>
            <a:lstStyle/>
            <a:p>
              <a:pPr algn="ctr" eaLnBrk="1" hangingPunct="1">
                <a:defRPr/>
              </a:pPr>
              <a:r>
                <a:rPr lang="zh-TW" altLang="en-US" dirty="0">
                  <a:solidFill>
                    <a:prstClr val="white"/>
                  </a:solidFill>
                  <a:latin typeface="標楷體" pitchFamily="65" charset="-120"/>
                  <a:ea typeface="標楷體" pitchFamily="65" charset="-120"/>
                </a:rPr>
                <a:t>社會</a:t>
              </a:r>
            </a:p>
          </p:txBody>
        </p:sp>
        <p:sp>
          <p:nvSpPr>
            <p:cNvPr id="9" name="橢圓 8"/>
            <p:cNvSpPr/>
            <p:nvPr/>
          </p:nvSpPr>
          <p:spPr>
            <a:xfrm>
              <a:off x="5724525" y="3716338"/>
              <a:ext cx="1439863" cy="1441450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lIns="91385" tIns="45695" rIns="91385" bIns="45695" anchor="ctr"/>
            <a:lstStyle/>
            <a:p>
              <a:pPr algn="ctr" eaLnBrk="1" hangingPunct="1">
                <a:defRPr/>
              </a:pPr>
              <a:r>
                <a:rPr lang="zh-TW" altLang="en-US" dirty="0">
                  <a:solidFill>
                    <a:prstClr val="white"/>
                  </a:solidFill>
                  <a:latin typeface="標楷體" pitchFamily="65" charset="-120"/>
                  <a:ea typeface="標楷體" pitchFamily="65" charset="-120"/>
                </a:rPr>
                <a:t>自然</a:t>
              </a:r>
            </a:p>
          </p:txBody>
        </p:sp>
      </p:grp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675226"/>
              </p:ext>
            </p:extLst>
          </p:nvPr>
        </p:nvGraphicFramePr>
        <p:xfrm>
          <a:off x="4876800" y="1083395"/>
          <a:ext cx="4470400" cy="55460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1267"/>
                <a:gridCol w="2949133"/>
              </a:tblGrid>
              <a:tr h="4621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國文領域</a:t>
                      </a:r>
                      <a:endParaRPr lang="zh-TW" altLang="en-US" sz="2000" b="1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u="none" strike="noStrike">
                          <a:solidFill>
                            <a:srgbClr val="0000CC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國文</a:t>
                      </a:r>
                      <a:endParaRPr lang="zh-TW" altLang="en-US" sz="2000" b="1" i="0" u="none" strike="noStrike">
                        <a:solidFill>
                          <a:srgbClr val="0000CC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6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u="none" strike="noStrike">
                          <a:solidFill>
                            <a:srgbClr val="0000CC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中國文化基本教材</a:t>
                      </a:r>
                      <a:endParaRPr lang="zh-TW" altLang="en-US" sz="2000" b="1" i="0" u="none" strike="noStrike">
                        <a:solidFill>
                          <a:srgbClr val="0000CC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6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英文領域</a:t>
                      </a:r>
                      <a:endParaRPr lang="zh-TW" altLang="en-US" sz="2000" b="1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u="none" strike="noStrike">
                          <a:solidFill>
                            <a:srgbClr val="0000CC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英文</a:t>
                      </a:r>
                      <a:endParaRPr lang="zh-TW" altLang="en-US" sz="2000" b="1" i="0" u="none" strike="noStrike">
                        <a:solidFill>
                          <a:srgbClr val="0000CC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6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u="none" strike="noStrike">
                          <a:solidFill>
                            <a:srgbClr val="0000CC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英語聽力</a:t>
                      </a:r>
                      <a:endParaRPr lang="zh-TW" altLang="en-US" sz="2000" b="1" i="0" u="none" strike="noStrike">
                        <a:solidFill>
                          <a:srgbClr val="0000CC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67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數學領與</a:t>
                      </a:r>
                      <a:endParaRPr lang="zh-TW" altLang="en-US" sz="2000" b="1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u="none" strike="noStrike">
                          <a:solidFill>
                            <a:srgbClr val="0000CC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數學</a:t>
                      </a:r>
                      <a:endParaRPr lang="zh-TW" altLang="en-US" sz="2000" b="1" i="0" u="none" strike="noStrike">
                        <a:solidFill>
                          <a:srgbClr val="0000CC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6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社會領域</a:t>
                      </a:r>
                      <a:endParaRPr lang="zh-TW" altLang="en-US" sz="2000" b="1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u="none" strike="noStrike">
                          <a:solidFill>
                            <a:srgbClr val="0000CC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歷史</a:t>
                      </a:r>
                      <a:endParaRPr lang="zh-TW" altLang="en-US" sz="2000" b="1" i="0" u="none" strike="noStrike">
                        <a:solidFill>
                          <a:srgbClr val="0000CC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6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u="none" strike="noStrike">
                          <a:solidFill>
                            <a:srgbClr val="0000CC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地理</a:t>
                      </a:r>
                      <a:endParaRPr lang="zh-TW" altLang="en-US" sz="2000" b="1" i="0" u="none" strike="noStrike">
                        <a:solidFill>
                          <a:srgbClr val="0000CC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6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u="none" strike="noStrike">
                          <a:solidFill>
                            <a:srgbClr val="0000CC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公民與社會</a:t>
                      </a:r>
                      <a:endParaRPr lang="zh-TW" altLang="en-US" sz="2000" b="1" i="0" u="none" strike="noStrike">
                        <a:solidFill>
                          <a:srgbClr val="0000CC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6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1" u="none" strike="noStrike"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自然領域</a:t>
                      </a:r>
                      <a:endParaRPr lang="zh-TW" altLang="en-US" sz="2000" b="1" i="0" u="none" strike="noStrike">
                        <a:solidFill>
                          <a:srgbClr val="000000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u="none" strike="noStrike">
                          <a:solidFill>
                            <a:srgbClr val="0000CC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物理</a:t>
                      </a:r>
                      <a:endParaRPr lang="zh-TW" altLang="en-US" sz="2000" b="1" i="0" u="none" strike="noStrike">
                        <a:solidFill>
                          <a:srgbClr val="0000CC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6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u="none" strike="noStrike">
                          <a:solidFill>
                            <a:srgbClr val="0000CC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化學</a:t>
                      </a:r>
                      <a:endParaRPr lang="zh-TW" altLang="en-US" sz="2000" b="1" i="0" u="none" strike="noStrike">
                        <a:solidFill>
                          <a:srgbClr val="0000CC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6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u="none" strike="noStrike">
                          <a:solidFill>
                            <a:srgbClr val="0000CC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生物</a:t>
                      </a:r>
                      <a:endParaRPr lang="zh-TW" altLang="en-US" sz="2000" b="1" i="0" u="none" strike="noStrike">
                        <a:solidFill>
                          <a:srgbClr val="0000CC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216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2000" b="1" u="none" strike="noStrike">
                          <a:solidFill>
                            <a:srgbClr val="0000CC"/>
                          </a:solidFill>
                          <a:effectLst/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地球科學</a:t>
                      </a:r>
                      <a:endParaRPr lang="zh-TW" altLang="en-US" sz="2000" b="1" i="0" u="none" strike="noStrike">
                        <a:solidFill>
                          <a:srgbClr val="0000CC"/>
                        </a:solidFill>
                        <a:effectLst/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12700" marR="12700" marT="9525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37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>
          <a:xfrm>
            <a:off x="732367" y="23813"/>
            <a:ext cx="10972800" cy="944562"/>
          </a:xfrm>
        </p:spPr>
        <p:txBody>
          <a:bodyPr/>
          <a:lstStyle/>
          <a:p>
            <a:pPr algn="l" eaLnBrk="1" hangingPunct="1"/>
            <a:r>
              <a:rPr lang="zh-TW" altLang="en-US" sz="4800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多元進路分析</a:t>
            </a:r>
            <a:r>
              <a:rPr lang="en-US" altLang="zh-TW" sz="4800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(</a:t>
            </a:r>
            <a:r>
              <a:rPr lang="zh-TW" altLang="en-US" sz="4800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高職</a:t>
            </a:r>
            <a:r>
              <a:rPr lang="en-US" altLang="zh-TW" sz="4800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)</a:t>
            </a:r>
            <a:endParaRPr lang="zh-TW" altLang="en-US" sz="4800" b="1" dirty="0" smtClean="0">
              <a:latin typeface="文鼎中圓" panose="020B0609010101010101" pitchFamily="49" charset="-120"/>
              <a:ea typeface="文鼎中圓" panose="020B0609010101010101" pitchFamily="49" charset="-12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033" y="1001713"/>
            <a:ext cx="11770784" cy="6008687"/>
          </a:xfrm>
        </p:spPr>
        <p:txBody>
          <a:bodyPr/>
          <a:lstStyle/>
          <a:p>
            <a:pPr marL="342695" indent="-342695" eaLnBrk="1" hangingPunct="1">
              <a:lnSpc>
                <a:spcPts val="3100"/>
              </a:lnSpc>
              <a:buFont typeface="Arial" charset="0"/>
              <a:buChar char="•"/>
              <a:defRPr/>
            </a:pPr>
            <a:r>
              <a:rPr lang="zh-TW" altLang="en-US" sz="2800" b="1" dirty="0">
                <a:latin typeface="文鼎中圓" panose="020B0609010101010101" pitchFamily="49" charset="-120"/>
                <a:ea typeface="文鼎中圓" panose="020B0609010101010101" pitchFamily="49" charset="-120"/>
              </a:rPr>
              <a:t>高職學制</a:t>
            </a:r>
            <a:r>
              <a:rPr lang="en-US" altLang="zh-TW" sz="2800" b="1" dirty="0">
                <a:latin typeface="文鼎中圓" panose="020B0609010101010101" pitchFamily="49" charset="-120"/>
                <a:ea typeface="文鼎中圓" panose="020B0609010101010101" pitchFamily="49" charset="-120"/>
              </a:rPr>
              <a:t>(</a:t>
            </a:r>
            <a:r>
              <a:rPr lang="zh-TW" altLang="en-US" sz="2800" b="1" dirty="0">
                <a:latin typeface="文鼎中圓" panose="020B0609010101010101" pitchFamily="49" charset="-120"/>
                <a:ea typeface="文鼎中圓" panose="020B0609010101010101" pitchFamily="49" charset="-120"/>
              </a:rPr>
              <a:t>高工、高商、高農、家職</a:t>
            </a:r>
            <a:r>
              <a:rPr lang="en-US" altLang="zh-TW" sz="2800" b="1" dirty="0">
                <a:latin typeface="文鼎中圓" panose="020B0609010101010101" pitchFamily="49" charset="-120"/>
                <a:ea typeface="文鼎中圓" panose="020B0609010101010101" pitchFamily="49" charset="-120"/>
              </a:rPr>
              <a:t>…)</a:t>
            </a:r>
            <a:endParaRPr lang="zh-TW" altLang="en-US" sz="2800" b="1" dirty="0"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marL="742505" lvl="1" indent="-285576" eaLnBrk="1" hangingPunct="1">
              <a:lnSpc>
                <a:spcPts val="3100"/>
              </a:lnSpc>
              <a:buFont typeface="Arial" charset="0"/>
              <a:buChar char="–"/>
              <a:defRPr/>
            </a:pPr>
            <a:r>
              <a:rPr lang="zh-TW" altLang="en-US" b="1" dirty="0" smtClean="0">
                <a:solidFill>
                  <a:srgbClr val="C0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日間部、</a:t>
            </a:r>
            <a:r>
              <a:rPr lang="zh-TW" altLang="en-US" b="1" dirty="0">
                <a:solidFill>
                  <a:srgbClr val="C0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進修</a:t>
            </a:r>
            <a:r>
              <a:rPr lang="zh-TW" altLang="en-US" b="1" dirty="0" smtClean="0">
                <a:solidFill>
                  <a:srgbClr val="C0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部</a:t>
            </a:r>
          </a:p>
          <a:p>
            <a:pPr marL="742505" lvl="1" indent="-285576" eaLnBrk="1" hangingPunct="1">
              <a:lnSpc>
                <a:spcPts val="3100"/>
              </a:lnSpc>
              <a:buFont typeface="Arial" charset="0"/>
              <a:buChar char="–"/>
              <a:defRPr/>
            </a:pPr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建教合作班</a:t>
            </a:r>
          </a:p>
          <a:p>
            <a:pPr marL="742505" lvl="1" indent="-285576" eaLnBrk="1" hangingPunct="1">
              <a:lnSpc>
                <a:spcPts val="3100"/>
              </a:lnSpc>
              <a:buFont typeface="Arial" charset="0"/>
              <a:buChar char="–"/>
              <a:defRPr/>
            </a:pPr>
            <a:r>
              <a:rPr lang="zh-TW" altLang="en-US" b="1" dirty="0" smtClean="0">
                <a:solidFill>
                  <a:srgbClr val="C0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實用技能學程</a:t>
            </a:r>
            <a:endParaRPr lang="en-US" altLang="zh-TW" b="1" dirty="0" smtClean="0">
              <a:solidFill>
                <a:srgbClr val="C00000"/>
              </a:solidFill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marL="742505" lvl="1" indent="-285576" eaLnBrk="1" hangingPunct="1">
              <a:lnSpc>
                <a:spcPts val="3100"/>
              </a:lnSpc>
              <a:buFont typeface="Arial" charset="0"/>
              <a:buChar char="–"/>
              <a:defRPr/>
            </a:pPr>
            <a:r>
              <a:rPr lang="zh-TW" altLang="en-US" b="1" dirty="0">
                <a:latin typeface="文鼎中圓" panose="020B0609010101010101" pitchFamily="49" charset="-120"/>
                <a:ea typeface="文鼎中圓" panose="020B0609010101010101" pitchFamily="49" charset="-120"/>
              </a:rPr>
              <a:t>特殊教育實驗</a:t>
            </a:r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班</a:t>
            </a:r>
            <a:endParaRPr lang="en-US" altLang="zh-TW" b="1" dirty="0" smtClean="0"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marL="456925" lvl="1" indent="0" eaLnBrk="1" hangingPunct="1">
              <a:lnSpc>
                <a:spcPts val="3100"/>
              </a:lnSpc>
              <a:buFont typeface="Arial" pitchFamily="34" charset="0"/>
              <a:buNone/>
              <a:defRPr/>
            </a:pPr>
            <a:r>
              <a:rPr lang="en-US" altLang="zh-TW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(</a:t>
            </a:r>
            <a:r>
              <a:rPr lang="zh-TW" altLang="en-US" b="1" dirty="0">
                <a:latin typeface="文鼎中圓" panose="020B0609010101010101" pitchFamily="49" charset="-120"/>
                <a:ea typeface="文鼎中圓" panose="020B0609010101010101" pitchFamily="49" charset="-120"/>
              </a:rPr>
              <a:t>如桃園農工綜合職能科</a:t>
            </a:r>
            <a:r>
              <a:rPr lang="en-US" altLang="zh-TW" b="1" dirty="0">
                <a:latin typeface="文鼎中圓" panose="020B0609010101010101" pitchFamily="49" charset="-120"/>
                <a:ea typeface="文鼎中圓" panose="020B0609010101010101" pitchFamily="49" charset="-120"/>
              </a:rPr>
              <a:t>)</a:t>
            </a:r>
            <a:endParaRPr lang="zh-TW" altLang="en-US" b="1" dirty="0"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marL="342695" indent="-342695" eaLnBrk="1" hangingPunct="1">
              <a:lnSpc>
                <a:spcPts val="3100"/>
              </a:lnSpc>
              <a:buFont typeface="Arial" charset="0"/>
              <a:buChar char="•"/>
              <a:defRPr/>
            </a:pPr>
            <a:r>
              <a:rPr lang="zh-TW" altLang="en-US" sz="2800" b="1" dirty="0">
                <a:latin typeface="文鼎中圓" panose="020B0609010101010101" pitchFamily="49" charset="-120"/>
                <a:ea typeface="文鼎中圓" panose="020B0609010101010101" pitchFamily="49" charset="-120"/>
              </a:rPr>
              <a:t>主要升學考試</a:t>
            </a:r>
            <a:endParaRPr lang="en-US" altLang="zh-TW" sz="2800" b="1" dirty="0"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marL="742505" lvl="1" indent="-285576" eaLnBrk="1" hangingPunct="1">
              <a:lnSpc>
                <a:spcPts val="3100"/>
              </a:lnSpc>
              <a:buFont typeface="Arial" charset="0"/>
              <a:buChar char="–"/>
              <a:defRPr/>
            </a:pPr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統測</a:t>
            </a:r>
            <a:r>
              <a:rPr lang="en-US" altLang="zh-TW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(5</a:t>
            </a:r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月初</a:t>
            </a:r>
            <a:r>
              <a:rPr lang="en-US" altLang="zh-TW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)</a:t>
            </a:r>
          </a:p>
          <a:p>
            <a:pPr marL="342695" indent="-342695" eaLnBrk="1" hangingPunct="1">
              <a:lnSpc>
                <a:spcPts val="3100"/>
              </a:lnSpc>
              <a:buFont typeface="Arial" charset="0"/>
              <a:buChar char="•"/>
              <a:defRPr/>
            </a:pPr>
            <a:r>
              <a:rPr lang="zh-TW" altLang="en-US" sz="2800" b="1" dirty="0">
                <a:latin typeface="文鼎中圓" panose="020B0609010101010101" pitchFamily="49" charset="-120"/>
                <a:ea typeface="文鼎中圓" panose="020B0609010101010101" pitchFamily="49" charset="-120"/>
              </a:rPr>
              <a:t>升學進路</a:t>
            </a:r>
          </a:p>
          <a:p>
            <a:pPr marL="742505" lvl="1" indent="-285576" eaLnBrk="1" hangingPunct="1">
              <a:lnSpc>
                <a:spcPts val="3100"/>
              </a:lnSpc>
              <a:buFont typeface="Arial" charset="0"/>
              <a:buChar char="–"/>
              <a:defRPr/>
            </a:pPr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科技大學、四技、二專推甄與分發</a:t>
            </a:r>
          </a:p>
          <a:p>
            <a:pPr marL="742505" lvl="1" indent="-285576" eaLnBrk="1" hangingPunct="1">
              <a:lnSpc>
                <a:spcPts val="3100"/>
              </a:lnSpc>
              <a:buFont typeface="Arial" charset="0"/>
              <a:buChar char="–"/>
              <a:defRPr/>
            </a:pPr>
            <a:r>
              <a:rPr lang="zh-TW" altLang="en-US" b="1" dirty="0" smtClean="0">
                <a:latin typeface="文鼎中圓" panose="020B0609010101010101" pitchFamily="49" charset="-120"/>
                <a:ea typeface="文鼎中圓" panose="020B0609010101010101" pitchFamily="49" charset="-120"/>
              </a:rPr>
              <a:t>大學甄選</a:t>
            </a:r>
          </a:p>
        </p:txBody>
      </p:sp>
      <p:sp>
        <p:nvSpPr>
          <p:cNvPr id="4" name="橢圓 3"/>
          <p:cNvSpPr/>
          <p:nvPr/>
        </p:nvSpPr>
        <p:spPr>
          <a:xfrm>
            <a:off x="10058400" y="2171709"/>
            <a:ext cx="1921933" cy="143986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385" tIns="45695" rIns="91385" bIns="45695" anchor="ctr"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英文</a:t>
            </a:r>
          </a:p>
        </p:txBody>
      </p:sp>
      <p:sp>
        <p:nvSpPr>
          <p:cNvPr id="5" name="橢圓 4"/>
          <p:cNvSpPr/>
          <p:nvPr/>
        </p:nvSpPr>
        <p:spPr>
          <a:xfrm>
            <a:off x="6218773" y="2171709"/>
            <a:ext cx="1919817" cy="143986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385" tIns="45695" rIns="91385" bIns="45695" anchor="ctr"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國文</a:t>
            </a:r>
          </a:p>
        </p:txBody>
      </p:sp>
      <p:sp>
        <p:nvSpPr>
          <p:cNvPr id="6" name="橢圓 5"/>
          <p:cNvSpPr/>
          <p:nvPr/>
        </p:nvSpPr>
        <p:spPr>
          <a:xfrm>
            <a:off x="8138584" y="2171709"/>
            <a:ext cx="1919816" cy="143986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91385" tIns="45695" rIns="91385" bIns="45695" anchor="ctr"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數學</a:t>
            </a:r>
          </a:p>
        </p:txBody>
      </p:sp>
      <p:sp>
        <p:nvSpPr>
          <p:cNvPr id="7" name="橢圓 6"/>
          <p:cNvSpPr/>
          <p:nvPr/>
        </p:nvSpPr>
        <p:spPr>
          <a:xfrm>
            <a:off x="7190317" y="3429003"/>
            <a:ext cx="1919816" cy="1439863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385" tIns="45695" rIns="91385" bIns="45695" anchor="ctr"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專業</a:t>
            </a:r>
            <a:r>
              <a:rPr lang="en-US" altLang="zh-TW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1</a:t>
            </a:r>
            <a:endParaRPr lang="zh-TW" altLang="en-US" dirty="0">
              <a:solidFill>
                <a:prstClr val="white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橢圓 7"/>
          <p:cNvSpPr/>
          <p:nvPr/>
        </p:nvSpPr>
        <p:spPr>
          <a:xfrm>
            <a:off x="9097436" y="3446463"/>
            <a:ext cx="1921933" cy="143986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385" tIns="45695" rIns="91385" bIns="45695" anchor="ctr"/>
          <a:lstStyle/>
          <a:p>
            <a:pPr algn="ctr" eaLnBrk="1" hangingPunct="1">
              <a:defRPr/>
            </a:pPr>
            <a:r>
              <a:rPr lang="zh-TW" altLang="en-US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專業</a:t>
            </a:r>
            <a:r>
              <a:rPr lang="en-US" altLang="zh-TW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2</a:t>
            </a:r>
            <a:endParaRPr lang="zh-TW" altLang="en-US" dirty="0">
              <a:solidFill>
                <a:prstClr val="white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031213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標題 1"/>
          <p:cNvSpPr>
            <a:spLocks noGrp="1"/>
          </p:cNvSpPr>
          <p:nvPr>
            <p:ph type="title" idx="4294967295"/>
          </p:nvPr>
        </p:nvSpPr>
        <p:spPr>
          <a:xfrm>
            <a:off x="1524000" y="583701"/>
            <a:ext cx="9396536" cy="1143000"/>
          </a:xfrm>
        </p:spPr>
        <p:txBody>
          <a:bodyPr/>
          <a:lstStyle/>
          <a:p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桃連區</a:t>
            </a:r>
            <a:r>
              <a:rPr lang="zh-TW" altLang="en-US" sz="4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機械群</a:t>
            </a:r>
            <a:r>
              <a:rPr lang="en-US" altLang="zh-TW" sz="4800" dirty="0" smtClean="0">
                <a:latin typeface="標楷體" pitchFamily="65" charset="-120"/>
                <a:ea typeface="標楷體" pitchFamily="65" charset="-120"/>
              </a:rPr>
              <a:t>111</a:t>
            </a:r>
            <a:r>
              <a:rPr lang="zh-TW" altLang="en-US" sz="4800" dirty="0" smtClean="0">
                <a:latin typeface="標楷體" pitchFamily="65" charset="-120"/>
                <a:ea typeface="標楷體" pitchFamily="65" charset="-120"/>
              </a:rPr>
              <a:t>學年</a:t>
            </a:r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度招生科別</a:t>
            </a:r>
          </a:p>
        </p:txBody>
      </p:sp>
      <p:sp>
        <p:nvSpPr>
          <p:cNvPr id="22" name="內容版面配置區 18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1415493" y="1656558"/>
            <a:ext cx="8424863" cy="619125"/>
          </a:xfrm>
        </p:spPr>
        <p:txBody>
          <a:bodyPr>
            <a:normAutofit lnSpcReduction="10000"/>
          </a:bodyPr>
          <a:lstStyle/>
          <a:p>
            <a:pPr marL="273050" indent="-273050">
              <a:defRPr/>
            </a:pP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校 </a:t>
            </a:r>
            <a:r>
              <a:rPr lang="en-US" altLang="zh-TW" sz="3600" dirty="0"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科</a:t>
            </a:r>
          </a:p>
        </p:txBody>
      </p:sp>
      <p:sp>
        <p:nvSpPr>
          <p:cNvPr id="4" name="六邊形 3">
            <a:extLst/>
          </p:cNvPr>
          <p:cNvSpPr/>
          <p:nvPr/>
        </p:nvSpPr>
        <p:spPr>
          <a:xfrm>
            <a:off x="3359149" y="2349521"/>
            <a:ext cx="1441451" cy="1223963"/>
          </a:xfrm>
          <a:prstGeom prst="hexagon">
            <a:avLst/>
          </a:prstGeom>
          <a:solidFill>
            <a:srgbClr val="EE7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tx1"/>
                </a:solidFill>
              </a:rPr>
              <a:t>機械群</a:t>
            </a:r>
          </a:p>
        </p:txBody>
      </p:sp>
      <p:sp>
        <p:nvSpPr>
          <p:cNvPr id="5" name="六邊形 4">
            <a:extLst/>
          </p:cNvPr>
          <p:cNvSpPr/>
          <p:nvPr/>
        </p:nvSpPr>
        <p:spPr>
          <a:xfrm>
            <a:off x="3359149" y="3644921"/>
            <a:ext cx="1441451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動力機械群</a:t>
            </a:r>
          </a:p>
        </p:txBody>
      </p:sp>
      <p:sp>
        <p:nvSpPr>
          <p:cNvPr id="6" name="六邊形 5">
            <a:extLst/>
          </p:cNvPr>
          <p:cNvSpPr/>
          <p:nvPr/>
        </p:nvSpPr>
        <p:spPr>
          <a:xfrm>
            <a:off x="4583113" y="2997201"/>
            <a:ext cx="1441451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電機電子群</a:t>
            </a:r>
          </a:p>
        </p:txBody>
      </p:sp>
      <p:sp>
        <p:nvSpPr>
          <p:cNvPr id="7" name="六邊形 6">
            <a:extLst/>
          </p:cNvPr>
          <p:cNvSpPr/>
          <p:nvPr/>
        </p:nvSpPr>
        <p:spPr>
          <a:xfrm>
            <a:off x="4583113" y="4292621"/>
            <a:ext cx="1441451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土木與建築群</a:t>
            </a:r>
          </a:p>
        </p:txBody>
      </p:sp>
      <p:sp>
        <p:nvSpPr>
          <p:cNvPr id="8" name="六邊形 7">
            <a:extLst/>
          </p:cNvPr>
          <p:cNvSpPr/>
          <p:nvPr/>
        </p:nvSpPr>
        <p:spPr>
          <a:xfrm>
            <a:off x="5808675" y="2349521"/>
            <a:ext cx="1439863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化工群</a:t>
            </a:r>
          </a:p>
        </p:txBody>
      </p:sp>
      <p:sp>
        <p:nvSpPr>
          <p:cNvPr id="9" name="六邊形 8">
            <a:extLst/>
          </p:cNvPr>
          <p:cNvSpPr/>
          <p:nvPr/>
        </p:nvSpPr>
        <p:spPr>
          <a:xfrm>
            <a:off x="7032639" y="2997201"/>
            <a:ext cx="1439863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外語群</a:t>
            </a:r>
          </a:p>
        </p:txBody>
      </p:sp>
      <p:sp>
        <p:nvSpPr>
          <p:cNvPr id="10" name="六邊形 9">
            <a:extLst/>
          </p:cNvPr>
          <p:cNvSpPr/>
          <p:nvPr/>
        </p:nvSpPr>
        <p:spPr>
          <a:xfrm>
            <a:off x="5808675" y="3644921"/>
            <a:ext cx="1439863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餐旅群</a:t>
            </a:r>
          </a:p>
        </p:txBody>
      </p:sp>
      <p:sp>
        <p:nvSpPr>
          <p:cNvPr id="11" name="六邊形 10">
            <a:extLst/>
          </p:cNvPr>
          <p:cNvSpPr/>
          <p:nvPr/>
        </p:nvSpPr>
        <p:spPr>
          <a:xfrm>
            <a:off x="5808675" y="4941888"/>
            <a:ext cx="1439863" cy="1223962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海事群</a:t>
            </a:r>
          </a:p>
        </p:txBody>
      </p:sp>
      <p:sp>
        <p:nvSpPr>
          <p:cNvPr id="12" name="六邊形 11">
            <a:extLst/>
          </p:cNvPr>
          <p:cNvSpPr/>
          <p:nvPr/>
        </p:nvSpPr>
        <p:spPr>
          <a:xfrm>
            <a:off x="7032639" y="4292621"/>
            <a:ext cx="1439863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農業群</a:t>
            </a:r>
          </a:p>
        </p:txBody>
      </p:sp>
      <p:sp>
        <p:nvSpPr>
          <p:cNvPr id="13" name="六邊形 12">
            <a:extLst/>
          </p:cNvPr>
          <p:cNvSpPr/>
          <p:nvPr/>
        </p:nvSpPr>
        <p:spPr>
          <a:xfrm>
            <a:off x="8256601" y="3644921"/>
            <a:ext cx="1439863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家政群</a:t>
            </a:r>
          </a:p>
        </p:txBody>
      </p:sp>
      <p:sp>
        <p:nvSpPr>
          <p:cNvPr id="14" name="六邊形 13">
            <a:extLst/>
          </p:cNvPr>
          <p:cNvSpPr/>
          <p:nvPr/>
        </p:nvSpPr>
        <p:spPr>
          <a:xfrm>
            <a:off x="8256601" y="4941888"/>
            <a:ext cx="1439863" cy="1223962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食品群</a:t>
            </a:r>
          </a:p>
        </p:txBody>
      </p:sp>
      <p:sp>
        <p:nvSpPr>
          <p:cNvPr id="15" name="六邊形 14">
            <a:extLst/>
          </p:cNvPr>
          <p:cNvSpPr/>
          <p:nvPr/>
        </p:nvSpPr>
        <p:spPr>
          <a:xfrm>
            <a:off x="8256601" y="2349521"/>
            <a:ext cx="1439863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商業與管理群</a:t>
            </a:r>
          </a:p>
        </p:txBody>
      </p:sp>
      <p:sp>
        <p:nvSpPr>
          <p:cNvPr id="16" name="六邊形 15">
            <a:extLst/>
          </p:cNvPr>
          <p:cNvSpPr/>
          <p:nvPr/>
        </p:nvSpPr>
        <p:spPr>
          <a:xfrm>
            <a:off x="2135201" y="2997201"/>
            <a:ext cx="1439863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設計群</a:t>
            </a:r>
          </a:p>
        </p:txBody>
      </p:sp>
      <p:sp>
        <p:nvSpPr>
          <p:cNvPr id="17" name="六邊形 16">
            <a:extLst/>
          </p:cNvPr>
          <p:cNvSpPr/>
          <p:nvPr/>
        </p:nvSpPr>
        <p:spPr>
          <a:xfrm>
            <a:off x="3359149" y="4941888"/>
            <a:ext cx="1441451" cy="1223962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水產群</a:t>
            </a:r>
          </a:p>
        </p:txBody>
      </p:sp>
      <p:sp>
        <p:nvSpPr>
          <p:cNvPr id="18" name="六邊形 17">
            <a:extLst/>
          </p:cNvPr>
          <p:cNvSpPr/>
          <p:nvPr/>
        </p:nvSpPr>
        <p:spPr>
          <a:xfrm>
            <a:off x="2135201" y="4292621"/>
            <a:ext cx="1439863" cy="1223963"/>
          </a:xfrm>
          <a:prstGeom prst="hexagon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b="1" dirty="0">
                <a:solidFill>
                  <a:schemeClr val="bg1">
                    <a:lumMod val="75000"/>
                  </a:schemeClr>
                </a:solidFill>
              </a:rPr>
              <a:t>藝術群</a:t>
            </a:r>
          </a:p>
        </p:txBody>
      </p:sp>
      <p:sp>
        <p:nvSpPr>
          <p:cNvPr id="21" name="圓角矩形 20">
            <a:extLst/>
          </p:cNvPr>
          <p:cNvSpPr/>
          <p:nvPr/>
        </p:nvSpPr>
        <p:spPr>
          <a:xfrm>
            <a:off x="5519750" y="1993915"/>
            <a:ext cx="1784351" cy="503237"/>
          </a:xfrm>
          <a:prstGeom prst="roundRect">
            <a:avLst>
              <a:gd name="adj" fmla="val 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學校</a:t>
            </a:r>
          </a:p>
        </p:txBody>
      </p:sp>
      <p:sp>
        <p:nvSpPr>
          <p:cNvPr id="23" name="圓角矩形 22">
            <a:extLst/>
          </p:cNvPr>
          <p:cNvSpPr/>
          <p:nvPr/>
        </p:nvSpPr>
        <p:spPr>
          <a:xfrm>
            <a:off x="7304088" y="1989159"/>
            <a:ext cx="1763712" cy="503237"/>
          </a:xfrm>
          <a:prstGeom prst="roundRect">
            <a:avLst>
              <a:gd name="adj" fmla="val 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科別</a:t>
            </a:r>
          </a:p>
        </p:txBody>
      </p:sp>
      <p:sp>
        <p:nvSpPr>
          <p:cNvPr id="24" name="圓角矩形 23">
            <a:extLst/>
          </p:cNvPr>
          <p:cNvSpPr/>
          <p:nvPr/>
        </p:nvSpPr>
        <p:spPr>
          <a:xfrm>
            <a:off x="5519750" y="2492375"/>
            <a:ext cx="1784351" cy="1296988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kumimoji="0" lang="zh-TW" altLang="en-US" sz="1800" dirty="0">
                <a:solidFill>
                  <a:schemeClr val="tx1"/>
                </a:solidFill>
                <a:latin typeface="Candara" pitchFamily="34" charset="0"/>
                <a:ea typeface="標楷體" pitchFamily="65" charset="-120"/>
              </a:rPr>
              <a:t>國立台北科大附屬桃園農工</a:t>
            </a:r>
          </a:p>
        </p:txBody>
      </p:sp>
      <p:sp>
        <p:nvSpPr>
          <p:cNvPr id="25" name="圓角矩形 24">
            <a:extLst/>
          </p:cNvPr>
          <p:cNvSpPr/>
          <p:nvPr/>
        </p:nvSpPr>
        <p:spPr>
          <a:xfrm>
            <a:off x="7304088" y="2492375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  <p:sp>
        <p:nvSpPr>
          <p:cNvPr id="26" name="圓角矩形 25">
            <a:extLst/>
          </p:cNvPr>
          <p:cNvSpPr/>
          <p:nvPr/>
        </p:nvSpPr>
        <p:spPr>
          <a:xfrm>
            <a:off x="7304088" y="2924175"/>
            <a:ext cx="1763712" cy="433388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模具科</a:t>
            </a:r>
          </a:p>
        </p:txBody>
      </p:sp>
      <p:sp>
        <p:nvSpPr>
          <p:cNvPr id="27" name="圓角矩形 26">
            <a:extLst/>
          </p:cNvPr>
          <p:cNvSpPr/>
          <p:nvPr/>
        </p:nvSpPr>
        <p:spPr>
          <a:xfrm>
            <a:off x="7304088" y="33575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生物機電科</a:t>
            </a:r>
          </a:p>
        </p:txBody>
      </p:sp>
      <p:sp>
        <p:nvSpPr>
          <p:cNvPr id="28" name="圓角矩形 27">
            <a:extLst/>
          </p:cNvPr>
          <p:cNvSpPr/>
          <p:nvPr/>
        </p:nvSpPr>
        <p:spPr>
          <a:xfrm>
            <a:off x="5519750" y="3789363"/>
            <a:ext cx="1784351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國立龍潭農工</a:t>
            </a:r>
          </a:p>
        </p:txBody>
      </p:sp>
      <p:sp>
        <p:nvSpPr>
          <p:cNvPr id="31" name="圓角矩形 30">
            <a:extLst/>
          </p:cNvPr>
          <p:cNvSpPr/>
          <p:nvPr/>
        </p:nvSpPr>
        <p:spPr>
          <a:xfrm>
            <a:off x="7304088" y="37893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  <p:sp>
        <p:nvSpPr>
          <p:cNvPr id="32" name="圓角矩形 27">
            <a:extLst/>
          </p:cNvPr>
          <p:cNvSpPr/>
          <p:nvPr/>
        </p:nvSpPr>
        <p:spPr>
          <a:xfrm>
            <a:off x="5519750" y="4221163"/>
            <a:ext cx="1784351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dirty="0">
              <a:solidFill>
                <a:schemeClr val="tx1"/>
              </a:solidFill>
            </a:endParaRPr>
          </a:p>
        </p:txBody>
      </p:sp>
      <p:sp>
        <p:nvSpPr>
          <p:cNvPr id="33" name="圓角矩形 30">
            <a:extLst/>
          </p:cNvPr>
          <p:cNvSpPr/>
          <p:nvPr/>
        </p:nvSpPr>
        <p:spPr>
          <a:xfrm>
            <a:off x="7304088" y="42211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 dirty="0">
              <a:solidFill>
                <a:schemeClr val="tx1"/>
              </a:solidFill>
            </a:endParaRPr>
          </a:p>
        </p:txBody>
      </p:sp>
      <p:sp>
        <p:nvSpPr>
          <p:cNvPr id="34" name="圓角矩形 27">
            <a:extLst/>
          </p:cNvPr>
          <p:cNvSpPr/>
          <p:nvPr/>
        </p:nvSpPr>
        <p:spPr>
          <a:xfrm>
            <a:off x="5519750" y="4652963"/>
            <a:ext cx="1784351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私立光啓高中</a:t>
            </a:r>
          </a:p>
        </p:txBody>
      </p:sp>
      <p:sp>
        <p:nvSpPr>
          <p:cNvPr id="35" name="圓角矩形 30">
            <a:extLst/>
          </p:cNvPr>
          <p:cNvSpPr/>
          <p:nvPr/>
        </p:nvSpPr>
        <p:spPr>
          <a:xfrm>
            <a:off x="7304088" y="46529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  <p:sp>
        <p:nvSpPr>
          <p:cNvPr id="36" name="圓角矩形 27">
            <a:extLst/>
          </p:cNvPr>
          <p:cNvSpPr/>
          <p:nvPr/>
        </p:nvSpPr>
        <p:spPr>
          <a:xfrm>
            <a:off x="5519750" y="5084763"/>
            <a:ext cx="1784351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私立六和高中</a:t>
            </a:r>
          </a:p>
        </p:txBody>
      </p:sp>
      <p:sp>
        <p:nvSpPr>
          <p:cNvPr id="37" name="圓角矩形 30">
            <a:extLst/>
          </p:cNvPr>
          <p:cNvSpPr/>
          <p:nvPr/>
        </p:nvSpPr>
        <p:spPr>
          <a:xfrm>
            <a:off x="7304088" y="5084763"/>
            <a:ext cx="1763712" cy="431800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機電科</a:t>
            </a:r>
          </a:p>
        </p:txBody>
      </p:sp>
      <p:sp>
        <p:nvSpPr>
          <p:cNvPr id="38" name="圓角矩形 27">
            <a:extLst/>
          </p:cNvPr>
          <p:cNvSpPr/>
          <p:nvPr/>
        </p:nvSpPr>
        <p:spPr>
          <a:xfrm>
            <a:off x="5524508" y="4214839"/>
            <a:ext cx="1784351" cy="433387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私立新興高中</a:t>
            </a:r>
          </a:p>
        </p:txBody>
      </p:sp>
      <p:sp>
        <p:nvSpPr>
          <p:cNvPr id="39" name="圓角矩形 30">
            <a:extLst/>
          </p:cNvPr>
          <p:cNvSpPr/>
          <p:nvPr/>
        </p:nvSpPr>
        <p:spPr>
          <a:xfrm>
            <a:off x="7310447" y="4214839"/>
            <a:ext cx="1763712" cy="433387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800" dirty="0">
                <a:solidFill>
                  <a:schemeClr val="tx1"/>
                </a:solidFill>
              </a:rPr>
              <a:t>機械科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圓角矩形 2">
            <a:extLst/>
          </p:cNvPr>
          <p:cNvSpPr/>
          <p:nvPr/>
        </p:nvSpPr>
        <p:spPr>
          <a:xfrm>
            <a:off x="1271464" y="2718884"/>
            <a:ext cx="9505056" cy="200626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prstClr val="white"/>
              </a:solidFill>
            </a:endParaRPr>
          </a:p>
        </p:txBody>
      </p:sp>
      <p:grpSp>
        <p:nvGrpSpPr>
          <p:cNvPr id="86019" name="向下箭號圖說文字 4"/>
          <p:cNvGrpSpPr>
            <a:grpSpLocks/>
          </p:cNvGrpSpPr>
          <p:nvPr/>
        </p:nvGrpSpPr>
        <p:grpSpPr bwMode="auto">
          <a:xfrm>
            <a:off x="7392144" y="420639"/>
            <a:ext cx="2981325" cy="1785938"/>
            <a:chOff x="3686" y="200"/>
            <a:chExt cx="1878" cy="1125"/>
          </a:xfrm>
        </p:grpSpPr>
        <p:pic>
          <p:nvPicPr>
            <p:cNvPr id="86067" name="向下箭號圖說文字 4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686" y="200"/>
              <a:ext cx="1878" cy="1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068" name="Text Box 5"/>
            <p:cNvSpPr txBox="1">
              <a:spLocks noChangeArrowheads="1"/>
            </p:cNvSpPr>
            <p:nvPr/>
          </p:nvSpPr>
          <p:spPr bwMode="auto">
            <a:xfrm>
              <a:off x="3742" y="255"/>
              <a:ext cx="1769" cy="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r>
                <a:rPr kumimoji="0" lang="zh-TW" altLang="en-US" sz="3600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rPr>
                <a:t>九年級統整評估與決定</a:t>
              </a:r>
            </a:p>
          </p:txBody>
        </p:sp>
      </p:grpSp>
      <p:sp>
        <p:nvSpPr>
          <p:cNvPr id="2" name="圓角矩形 1">
            <a:extLst/>
          </p:cNvPr>
          <p:cNvSpPr/>
          <p:nvPr/>
        </p:nvSpPr>
        <p:spPr>
          <a:xfrm>
            <a:off x="8184235" y="2676029"/>
            <a:ext cx="2364540" cy="151885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prstClr val="white"/>
              </a:solidFill>
            </a:endParaRPr>
          </a:p>
        </p:txBody>
      </p:sp>
      <p:graphicFrame>
        <p:nvGraphicFramePr>
          <p:cNvPr id="7" name="表格 6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6024"/>
              </p:ext>
            </p:extLst>
          </p:nvPr>
        </p:nvGraphicFramePr>
        <p:xfrm>
          <a:off x="1415494" y="2698771"/>
          <a:ext cx="9171561" cy="4042617"/>
        </p:xfrm>
        <a:graphic>
          <a:graphicData uri="http://schemas.openxmlformats.org/drawingml/2006/table">
            <a:tbl>
              <a:tblPr/>
              <a:tblGrid>
                <a:gridCol w="17675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169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92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398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3802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694533">
                <a:tc>
                  <a:txBody>
                    <a:bodyPr/>
                    <a:lstStyle/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四、生涯統整面面觀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 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13-14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九年級第</a:t>
                      </a: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2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學期初（約</a:t>
                      </a: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3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月）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33503">
                <a:tc>
                  <a:txBody>
                    <a:bodyPr/>
                    <a:lstStyle/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五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、生涯發展規劃書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 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15-16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家長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導師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輔導教師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九年級第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2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學期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（免試入學及特色招生前）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6752">
                <a:tc rowSpan="2">
                  <a:txBody>
                    <a:bodyPr/>
                    <a:lstStyle/>
                    <a:p>
                      <a:pPr marL="247650" marR="0" lvl="0" indent="-247650" algn="just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六、其他生涯輔導紀錄</a:t>
                      </a:r>
                      <a:endParaRPr kumimoji="0" lang="zh-TW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（一）生涯輔導紀錄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17</a:t>
                      </a:r>
                      <a:endParaRPr kumimoji="0" lang="zh-TW" altLang="zh-TW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導師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輔導教師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進行學生生涯輔導後，適時填寫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47829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5300" marR="0" lvl="0" indent="-4953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（二）生涯諮詢紀錄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</a:rPr>
                        <a:t>18</a:t>
                      </a:r>
                      <a:endParaRPr kumimoji="0" lang="zh-TW" altLang="zh-TW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新細明體" pitchFamily="18" charset="-12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學生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每年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9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月、翌年</a:t>
                      </a: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3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月，依學期別填寫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2" name="表格 11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734701"/>
              </p:ext>
            </p:extLst>
          </p:nvPr>
        </p:nvGraphicFramePr>
        <p:xfrm>
          <a:off x="1418460" y="2221552"/>
          <a:ext cx="9158445" cy="459995"/>
        </p:xfrm>
        <a:graphic>
          <a:graphicData uri="http://schemas.openxmlformats.org/drawingml/2006/table">
            <a:tbl>
              <a:tblPr/>
              <a:tblGrid>
                <a:gridCol w="17932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297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601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3628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31252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599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項目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分項目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頁碼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填寫人</a:t>
                      </a:r>
                      <a:endParaRPr kumimoji="0" lang="zh-TW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2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標楷體" pitchFamily="65" charset="-120"/>
                          <a:cs typeface="Arial" pitchFamily="34" charset="0"/>
                        </a:rPr>
                        <a:t>建議填寫時間</a:t>
                      </a:r>
                      <a:endParaRPr kumimoji="0" lang="zh-TW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橢圓形圖說文字 3">
            <a:extLst/>
          </p:cNvPr>
          <p:cNvSpPr/>
          <p:nvPr/>
        </p:nvSpPr>
        <p:spPr>
          <a:xfrm>
            <a:off x="2423593" y="116632"/>
            <a:ext cx="4319587" cy="1843087"/>
          </a:xfrm>
          <a:prstGeom prst="wedgeEllipseCallout">
            <a:avLst>
              <a:gd name="adj1" fmla="val -23258"/>
              <a:gd name="adj2" fmla="val 1012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三月底前提早完成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42" name="群組 3"/>
          <p:cNvGrpSpPr>
            <a:grpSpLocks/>
          </p:cNvGrpSpPr>
          <p:nvPr/>
        </p:nvGrpSpPr>
        <p:grpSpPr bwMode="auto">
          <a:xfrm>
            <a:off x="1703396" y="115888"/>
            <a:ext cx="8856663" cy="6742112"/>
            <a:chOff x="790513" y="1196752"/>
            <a:chExt cx="7605576" cy="5578607"/>
          </a:xfrm>
        </p:grpSpPr>
        <p:pic>
          <p:nvPicPr>
            <p:cNvPr id="87055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90513" y="1196753"/>
              <a:ext cx="3853495" cy="5578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705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644008" y="1196752"/>
              <a:ext cx="3752081" cy="55786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圓角矩形 4">
            <a:extLst/>
          </p:cNvPr>
          <p:cNvSpPr/>
          <p:nvPr/>
        </p:nvSpPr>
        <p:spPr>
          <a:xfrm>
            <a:off x="1739902" y="1196996"/>
            <a:ext cx="4319588" cy="36544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8" name="圓角矩形 7">
            <a:extLst/>
          </p:cNvPr>
          <p:cNvSpPr/>
          <p:nvPr/>
        </p:nvSpPr>
        <p:spPr>
          <a:xfrm>
            <a:off x="1739902" y="4868863"/>
            <a:ext cx="4319588" cy="9572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9" name="圓角矩形 8">
            <a:extLst/>
          </p:cNvPr>
          <p:cNvSpPr/>
          <p:nvPr/>
        </p:nvSpPr>
        <p:spPr>
          <a:xfrm>
            <a:off x="1739902" y="5805488"/>
            <a:ext cx="4319588" cy="95726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6" name="圓角矩形 5">
            <a:extLst/>
          </p:cNvPr>
          <p:cNvSpPr/>
          <p:nvPr/>
        </p:nvSpPr>
        <p:spPr>
          <a:xfrm>
            <a:off x="6191251" y="260371"/>
            <a:ext cx="4368800" cy="243681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1" name="圓角矩形 10">
            <a:extLst/>
          </p:cNvPr>
          <p:cNvSpPr/>
          <p:nvPr/>
        </p:nvSpPr>
        <p:spPr>
          <a:xfrm>
            <a:off x="6191251" y="2708284"/>
            <a:ext cx="4368800" cy="21764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2" name="圓角矩形 11">
            <a:extLst/>
          </p:cNvPr>
          <p:cNvSpPr/>
          <p:nvPr/>
        </p:nvSpPr>
        <p:spPr>
          <a:xfrm>
            <a:off x="6191251" y="4868884"/>
            <a:ext cx="4368800" cy="19018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0" name="圓角矩形 9">
            <a:extLst/>
          </p:cNvPr>
          <p:cNvSpPr/>
          <p:nvPr/>
        </p:nvSpPr>
        <p:spPr>
          <a:xfrm>
            <a:off x="3395675" y="1700234"/>
            <a:ext cx="692151" cy="27844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興趣與性向</a:t>
            </a:r>
          </a:p>
        </p:txBody>
      </p:sp>
      <p:sp>
        <p:nvSpPr>
          <p:cNvPr id="15" name="圓角矩形 14">
            <a:extLst/>
          </p:cNvPr>
          <p:cNvSpPr/>
          <p:nvPr/>
        </p:nvSpPr>
        <p:spPr>
          <a:xfrm>
            <a:off x="3179765" y="5013346"/>
            <a:ext cx="1111251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環境</a:t>
            </a:r>
          </a:p>
        </p:txBody>
      </p:sp>
      <p:sp>
        <p:nvSpPr>
          <p:cNvPr id="16" name="圓角矩形 15">
            <a:extLst/>
          </p:cNvPr>
          <p:cNvSpPr/>
          <p:nvPr/>
        </p:nvSpPr>
        <p:spPr>
          <a:xfrm>
            <a:off x="3179765" y="5949971"/>
            <a:ext cx="1111251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資訊</a:t>
            </a:r>
          </a:p>
        </p:txBody>
      </p:sp>
      <p:sp>
        <p:nvSpPr>
          <p:cNvPr id="18" name="圓角矩形 17">
            <a:extLst/>
          </p:cNvPr>
          <p:cNvSpPr/>
          <p:nvPr/>
        </p:nvSpPr>
        <p:spPr>
          <a:xfrm>
            <a:off x="6708775" y="1196996"/>
            <a:ext cx="3354388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進路類型選擇</a:t>
            </a:r>
          </a:p>
        </p:txBody>
      </p:sp>
      <p:sp>
        <p:nvSpPr>
          <p:cNvPr id="19" name="圓角矩形 18">
            <a:extLst/>
          </p:cNvPr>
          <p:cNvSpPr/>
          <p:nvPr/>
        </p:nvSpPr>
        <p:spPr>
          <a:xfrm>
            <a:off x="6708775" y="3357569"/>
            <a:ext cx="3354388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家長、老師想法</a:t>
            </a:r>
          </a:p>
        </p:txBody>
      </p:sp>
      <p:sp>
        <p:nvSpPr>
          <p:cNvPr id="20" name="圓角矩形 19">
            <a:extLst/>
          </p:cNvPr>
          <p:cNvSpPr/>
          <p:nvPr/>
        </p:nvSpPr>
        <p:spPr>
          <a:xfrm>
            <a:off x="6780227" y="5661046"/>
            <a:ext cx="3025775" cy="68897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適性入學選擇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/>
          </p:cNvPr>
          <p:cNvSpPr txBox="1">
            <a:spLocks noGrp="1"/>
          </p:cNvSpPr>
          <p:nvPr/>
        </p:nvSpPr>
        <p:spPr>
          <a:xfrm>
            <a:off x="1984377" y="6151584"/>
            <a:ext cx="2381251" cy="554037"/>
          </a:xfrm>
          <a:prstGeom prst="rect">
            <a:avLst/>
          </a:prstGeom>
          <a:noFill/>
        </p:spPr>
        <p:txBody>
          <a:bodyPr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4F78BF-ECCE-4D81-9170-B87A12F16664}" type="datetime1">
              <a:rPr kumimoji="0" lang="zh-TW" altLang="en-US" sz="11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2022/10/5</a:t>
            </a:fld>
            <a:endParaRPr kumimoji="0" lang="en-US" altLang="zh-TW" sz="110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8067" name="投影片編號版面配置區 2"/>
          <p:cNvSpPr txBox="1">
            <a:spLocks noGrp="1"/>
          </p:cNvSpPr>
          <p:nvPr/>
        </p:nvSpPr>
        <p:spPr bwMode="auto">
          <a:xfrm>
            <a:off x="8080377" y="6151584"/>
            <a:ext cx="2381251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fld id="{00B28188-2E2A-48B2-A16B-47035507E5DC}" type="slidenum">
              <a:rPr kumimoji="0" lang="en-US" altLang="zh-TW" sz="1100">
                <a:solidFill>
                  <a:srgbClr val="3172C4"/>
                </a:solidFill>
              </a:rPr>
              <a:pPr algn="ctr" eaLnBrk="1" hangingPunct="1"/>
              <a:t>60</a:t>
            </a:fld>
            <a:endParaRPr kumimoji="0" lang="en-US" altLang="zh-TW" sz="1100">
              <a:solidFill>
                <a:srgbClr val="3172C4"/>
              </a:solidFill>
            </a:endParaRPr>
          </a:p>
        </p:txBody>
      </p:sp>
      <p:grpSp>
        <p:nvGrpSpPr>
          <p:cNvPr id="88068" name="群組 3"/>
          <p:cNvGrpSpPr>
            <a:grpSpLocks/>
          </p:cNvGrpSpPr>
          <p:nvPr/>
        </p:nvGrpSpPr>
        <p:grpSpPr bwMode="auto">
          <a:xfrm>
            <a:off x="1774838" y="115888"/>
            <a:ext cx="8605839" cy="6553200"/>
            <a:chOff x="1115616" y="1341767"/>
            <a:chExt cx="6742509" cy="4772167"/>
          </a:xfrm>
        </p:grpSpPr>
        <p:pic>
          <p:nvPicPr>
            <p:cNvPr id="88075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15616" y="1341767"/>
              <a:ext cx="3456384" cy="4772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8076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72000" y="1341909"/>
              <a:ext cx="3286125" cy="4772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圓角矩形 7">
            <a:extLst/>
          </p:cNvPr>
          <p:cNvSpPr/>
          <p:nvPr/>
        </p:nvSpPr>
        <p:spPr>
          <a:xfrm>
            <a:off x="1774836" y="115889"/>
            <a:ext cx="4411663" cy="38449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9" name="圓角矩形 8">
            <a:extLst/>
          </p:cNvPr>
          <p:cNvSpPr/>
          <p:nvPr/>
        </p:nvSpPr>
        <p:spPr>
          <a:xfrm>
            <a:off x="2567001" y="5084763"/>
            <a:ext cx="2901951" cy="692150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就近入學選擇</a:t>
            </a:r>
          </a:p>
        </p:txBody>
      </p:sp>
      <p:sp>
        <p:nvSpPr>
          <p:cNvPr id="11" name="圓角矩形 10">
            <a:extLst/>
          </p:cNvPr>
          <p:cNvSpPr/>
          <p:nvPr/>
        </p:nvSpPr>
        <p:spPr>
          <a:xfrm>
            <a:off x="1774836" y="3933825"/>
            <a:ext cx="4411663" cy="27178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2" name="圓角矩形 11">
            <a:extLst/>
          </p:cNvPr>
          <p:cNvSpPr/>
          <p:nvPr/>
        </p:nvSpPr>
        <p:spPr>
          <a:xfrm>
            <a:off x="6207140" y="112713"/>
            <a:ext cx="4100513" cy="65786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pic>
        <p:nvPicPr>
          <p:cNvPr id="88073" name="圖片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19289" y="1700234"/>
            <a:ext cx="4032251" cy="19446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圓角矩形 14">
            <a:extLst/>
          </p:cNvPr>
          <p:cNvSpPr/>
          <p:nvPr/>
        </p:nvSpPr>
        <p:spPr>
          <a:xfrm>
            <a:off x="7896228" y="3500459"/>
            <a:ext cx="1533525" cy="20526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選擇與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評估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/>
          </p:cNvPr>
          <p:cNvSpPr txBox="1">
            <a:spLocks noGrp="1"/>
          </p:cNvSpPr>
          <p:nvPr/>
        </p:nvSpPr>
        <p:spPr>
          <a:xfrm>
            <a:off x="1600200" y="6400821"/>
            <a:ext cx="3200400" cy="284163"/>
          </a:xfrm>
          <a:prstGeom prst="rect">
            <a:avLst/>
          </a:prstGeom>
          <a:noFill/>
        </p:spPr>
        <p:txBody>
          <a:bodyPr anchor="b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44F78BF-ECCE-4D81-9170-B87A12F16664}" type="datetime1">
              <a:rPr kumimoji="0" lang="zh-TW" altLang="en-US" sz="11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2022/10/5</a:t>
            </a:fld>
            <a:endParaRPr kumimoji="0" lang="en-US" altLang="zh-TW" sz="1100">
              <a:solidFill>
                <a:schemeClr val="tx2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89091" name="投影片編號版面配置區 2"/>
          <p:cNvSpPr txBox="1">
            <a:spLocks noGrp="1"/>
          </p:cNvSpPr>
          <p:nvPr/>
        </p:nvSpPr>
        <p:spPr bwMode="auto">
          <a:xfrm>
            <a:off x="5638800" y="6400821"/>
            <a:ext cx="914400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 anchor="ctr"/>
          <a:lstStyle/>
          <a:p>
            <a:pPr algn="ctr" eaLnBrk="1" hangingPunct="1"/>
            <a:fld id="{AE18D5EA-3F1F-47D5-B072-095D4F733FF9}" type="slidenum">
              <a:rPr kumimoji="0" lang="en-US" altLang="zh-TW" sz="1100">
                <a:solidFill>
                  <a:srgbClr val="3172C4"/>
                </a:solidFill>
              </a:rPr>
              <a:pPr algn="ctr" eaLnBrk="1" hangingPunct="1"/>
              <a:t>61</a:t>
            </a:fld>
            <a:endParaRPr kumimoji="0" lang="en-US" altLang="zh-TW" sz="1100">
              <a:solidFill>
                <a:srgbClr val="3172C4"/>
              </a:solidFill>
            </a:endParaRPr>
          </a:p>
        </p:txBody>
      </p:sp>
      <p:grpSp>
        <p:nvGrpSpPr>
          <p:cNvPr id="89092" name="群組 3"/>
          <p:cNvGrpSpPr>
            <a:grpSpLocks/>
          </p:cNvGrpSpPr>
          <p:nvPr/>
        </p:nvGrpSpPr>
        <p:grpSpPr bwMode="auto">
          <a:xfrm>
            <a:off x="1703396" y="115888"/>
            <a:ext cx="8856663" cy="6481762"/>
            <a:chOff x="578464" y="1340768"/>
            <a:chExt cx="6706472" cy="4829175"/>
          </a:xfrm>
        </p:grpSpPr>
        <p:pic>
          <p:nvPicPr>
            <p:cNvPr id="8909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8464" y="1340768"/>
              <a:ext cx="3276600" cy="4829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9100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816289" y="1372887"/>
              <a:ext cx="3468647" cy="4758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圓角矩形 8">
            <a:extLst/>
          </p:cNvPr>
          <p:cNvSpPr/>
          <p:nvPr/>
        </p:nvSpPr>
        <p:spPr>
          <a:xfrm>
            <a:off x="3000376" y="333375"/>
            <a:ext cx="1608139" cy="20018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評估與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決定</a:t>
            </a:r>
          </a:p>
        </p:txBody>
      </p:sp>
      <p:sp>
        <p:nvSpPr>
          <p:cNvPr id="10" name="圓角矩形 9">
            <a:extLst/>
          </p:cNvPr>
          <p:cNvSpPr/>
          <p:nvPr/>
        </p:nvSpPr>
        <p:spPr>
          <a:xfrm>
            <a:off x="3071828" y="3213100"/>
            <a:ext cx="1608137" cy="200183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親師</a:t>
            </a:r>
            <a:endParaRPr kumimoji="0" lang="en-US" altLang="zh-TW" sz="2800" b="1" dirty="0">
              <a:solidFill>
                <a:srgbClr val="000066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支持</a:t>
            </a:r>
          </a:p>
        </p:txBody>
      </p:sp>
      <p:sp>
        <p:nvSpPr>
          <p:cNvPr id="11" name="圓角矩形 10">
            <a:extLst/>
          </p:cNvPr>
          <p:cNvSpPr/>
          <p:nvPr/>
        </p:nvSpPr>
        <p:spPr>
          <a:xfrm>
            <a:off x="7391404" y="2852747"/>
            <a:ext cx="1609725" cy="200342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000066"/>
                </a:solidFill>
                <a:latin typeface="微軟正黑體" pitchFamily="34" charset="-120"/>
                <a:ea typeface="微軟正黑體" pitchFamily="34" charset="-120"/>
              </a:rPr>
              <a:t>諮詢過程紀錄</a:t>
            </a:r>
          </a:p>
        </p:txBody>
      </p:sp>
      <p:sp>
        <p:nvSpPr>
          <p:cNvPr id="12" name="圓角矩形 11">
            <a:extLst/>
          </p:cNvPr>
          <p:cNvSpPr/>
          <p:nvPr/>
        </p:nvSpPr>
        <p:spPr>
          <a:xfrm>
            <a:off x="1703389" y="115888"/>
            <a:ext cx="4276725" cy="26860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3" name="圓角矩形 12">
            <a:extLst/>
          </p:cNvPr>
          <p:cNvSpPr/>
          <p:nvPr/>
        </p:nvSpPr>
        <p:spPr>
          <a:xfrm>
            <a:off x="1703389" y="2781307"/>
            <a:ext cx="4276725" cy="26844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  <p:sp>
        <p:nvSpPr>
          <p:cNvPr id="14" name="圓角矩形 13">
            <a:extLst/>
          </p:cNvPr>
          <p:cNvSpPr/>
          <p:nvPr/>
        </p:nvSpPr>
        <p:spPr>
          <a:xfrm>
            <a:off x="5951540" y="1052517"/>
            <a:ext cx="4581525" cy="513873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9" descr="圖片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1088" y="1700213"/>
            <a:ext cx="3033712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15" name="圖片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5389" y="5099071"/>
            <a:ext cx="1289051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6" name="矩形 10"/>
          <p:cNvSpPr>
            <a:spLocks noChangeArrowheads="1"/>
          </p:cNvSpPr>
          <p:nvPr/>
        </p:nvSpPr>
        <p:spPr bwMode="auto">
          <a:xfrm>
            <a:off x="1510145" y="593941"/>
            <a:ext cx="9144000" cy="504825"/>
          </a:xfrm>
          <a:prstGeom prst="rect">
            <a:avLst/>
          </a:prstGeom>
          <a:solidFill>
            <a:srgbClr val="CCFF99"/>
          </a:solidFill>
          <a:ln w="25400" algn="ctr">
            <a:solidFill>
              <a:srgbClr val="669900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六、生涯輔導紀錄－家長的話</a:t>
            </a:r>
            <a:endParaRPr lang="zh-TW" altLang="zh-TW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011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61113" y="1358900"/>
            <a:ext cx="4059239" cy="565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橢圓形圖說文字 8">
            <a:extLst/>
          </p:cNvPr>
          <p:cNvSpPr/>
          <p:nvPr/>
        </p:nvSpPr>
        <p:spPr bwMode="auto">
          <a:xfrm>
            <a:off x="8591850" y="1180912"/>
            <a:ext cx="3436937" cy="3686572"/>
          </a:xfrm>
          <a:prstGeom prst="wedgeEllipseCallout">
            <a:avLst>
              <a:gd name="adj1" fmla="val -8272"/>
              <a:gd name="adj2" fmla="val 55595"/>
            </a:avLst>
          </a:prstGeom>
          <a:solidFill>
            <a:srgbClr val="CCECFF"/>
          </a:solidFill>
          <a:ln w="38100" cap="flat" cmpd="sng" algn="ctr">
            <a:solidFill>
              <a:srgbClr val="00B0F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>
                <a:latin typeface="微軟正黑體" pitchFamily="34" charset="-120"/>
                <a:ea typeface="微軟正黑體" pitchFamily="34" charset="-120"/>
              </a:rPr>
              <a:t>請爸媽仔細看完孩子的各項紀錄，找時間與孩子聊聊、寫下自己對孩子生涯規劃的想法，</a:t>
            </a:r>
            <a:r>
              <a:rPr lang="zh-TW" altLang="en-US" sz="2400" b="1" u="sng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不要只有簽名喔！</a:t>
            </a:r>
          </a:p>
        </p:txBody>
      </p:sp>
      <p:pic>
        <p:nvPicPr>
          <p:cNvPr id="90119" name="圖片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89505" y="5040314"/>
            <a:ext cx="13208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120" name="圖片 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68641" y="2252663"/>
            <a:ext cx="3201987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橢圓形圖說文字 7">
            <a:extLst/>
          </p:cNvPr>
          <p:cNvSpPr/>
          <p:nvPr/>
        </p:nvSpPr>
        <p:spPr bwMode="auto">
          <a:xfrm>
            <a:off x="359431" y="1461791"/>
            <a:ext cx="3097212" cy="3167221"/>
          </a:xfrm>
          <a:prstGeom prst="wedgeEllipseCallout">
            <a:avLst>
              <a:gd name="adj1" fmla="val -9937"/>
              <a:gd name="adj2" fmla="val 65492"/>
            </a:avLst>
          </a:prstGeom>
          <a:solidFill>
            <a:srgbClr val="FFFF99"/>
          </a:solidFill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18000" tIns="18000" rIns="18000" bIns="18000" anchor="ctr">
            <a:spAutoFit/>
          </a:bodyPr>
          <a:lstStyle/>
          <a:p>
            <a:pPr eaLnBrk="1" hangingPunct="1">
              <a:defRPr/>
            </a:pP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每學年結束前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大約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、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，學校會請孩子將生涯輔導紀錄手冊帶回請家長參閱內容。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7528" y="491090"/>
            <a:ext cx="8496944" cy="6366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矩形 3"/>
          <p:cNvSpPr>
            <a:spLocks noChangeArrowheads="1"/>
          </p:cNvSpPr>
          <p:nvPr/>
        </p:nvSpPr>
        <p:spPr bwMode="auto">
          <a:xfrm>
            <a:off x="2603514" y="1844696"/>
            <a:ext cx="7216775" cy="868363"/>
          </a:xfrm>
          <a:prstGeom prst="rect">
            <a:avLst/>
          </a:prstGeom>
          <a:solidFill>
            <a:srgbClr val="FFFFCC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marL="633413" indent="-633413" algn="ctr" eaLnBrk="1" hangingPunct="1"/>
            <a:r>
              <a:rPr lang="zh-TW" altLang="en-US" sz="3000" dirty="0">
                <a:latin typeface="微軟正黑體" pitchFamily="34" charset="-120"/>
                <a:ea typeface="微軟正黑體" pitchFamily="34" charset="-120"/>
              </a:rPr>
              <a:t>親師生共同完成「</a:t>
            </a:r>
            <a:r>
              <a:rPr lang="zh-TW" altLang="en-US" sz="3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國中學生</a:t>
            </a:r>
            <a:r>
              <a:rPr lang="zh-TW" altLang="en-US" sz="3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生涯發展紀錄</a:t>
            </a:r>
            <a:r>
              <a:rPr lang="zh-TW" altLang="en-US" sz="3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手冊</a:t>
            </a:r>
            <a:r>
              <a:rPr lang="zh-TW" altLang="en-US" sz="3000" dirty="0">
                <a:latin typeface="微軟正黑體" pitchFamily="34" charset="-120"/>
                <a:ea typeface="微軟正黑體" pitchFamily="34" charset="-120"/>
              </a:rPr>
              <a:t>」生涯發展規劃書</a:t>
            </a:r>
            <a:endParaRPr lang="en-US" altLang="zh-TW" sz="30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 5">
            <a:extLst/>
          </p:cNvPr>
          <p:cNvSpPr/>
          <p:nvPr/>
        </p:nvSpPr>
        <p:spPr>
          <a:xfrm>
            <a:off x="2590814" y="3141663"/>
            <a:ext cx="7216775" cy="939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認識各縣市免試入學（含超額比序）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及特色招生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矩形 6">
            <a:extLst/>
          </p:cNvPr>
          <p:cNvSpPr/>
          <p:nvPr/>
        </p:nvSpPr>
        <p:spPr>
          <a:xfrm>
            <a:off x="2586053" y="4508521"/>
            <a:ext cx="7216775" cy="9366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認識全國五專、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各免試就學區高中職學校</a:t>
            </a:r>
            <a:endParaRPr lang="en-US" altLang="zh-TW" sz="300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3189" name="矩形 7"/>
          <p:cNvSpPr>
            <a:spLocks noChangeArrowheads="1"/>
          </p:cNvSpPr>
          <p:nvPr/>
        </p:nvSpPr>
        <p:spPr bwMode="auto">
          <a:xfrm>
            <a:off x="2566989" y="5876946"/>
            <a:ext cx="7218363" cy="576263"/>
          </a:xfrm>
          <a:prstGeom prst="rect">
            <a:avLst/>
          </a:prstGeom>
          <a:solidFill>
            <a:srgbClr val="FFC00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1" hangingPunct="1"/>
            <a:r>
              <a:rPr lang="zh-TW" altLang="en-US" sz="3000">
                <a:latin typeface="微軟正黑體" pitchFamily="34" charset="-120"/>
                <a:ea typeface="微軟正黑體" pitchFamily="34" charset="-120"/>
              </a:rPr>
              <a:t>教育部或各縣市志願選填試探系統</a:t>
            </a:r>
          </a:p>
        </p:txBody>
      </p:sp>
      <p:sp>
        <p:nvSpPr>
          <p:cNvPr id="16" name="向右箭號 15">
            <a:extLst/>
          </p:cNvPr>
          <p:cNvSpPr/>
          <p:nvPr/>
        </p:nvSpPr>
        <p:spPr>
          <a:xfrm rot="5400000">
            <a:off x="6018213" y="2752735"/>
            <a:ext cx="361950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向右箭號 16">
            <a:extLst/>
          </p:cNvPr>
          <p:cNvSpPr/>
          <p:nvPr/>
        </p:nvSpPr>
        <p:spPr>
          <a:xfrm rot="5400000">
            <a:off x="6014257" y="4120367"/>
            <a:ext cx="360363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8" name="向右箭號 17">
            <a:extLst/>
          </p:cNvPr>
          <p:cNvSpPr/>
          <p:nvPr/>
        </p:nvSpPr>
        <p:spPr>
          <a:xfrm rot="5400000">
            <a:off x="6013450" y="5487998"/>
            <a:ext cx="361950" cy="419100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93193" name="矩形 10"/>
          <p:cNvSpPr>
            <a:spLocks noChangeArrowheads="1"/>
          </p:cNvSpPr>
          <p:nvPr/>
        </p:nvSpPr>
        <p:spPr bwMode="auto">
          <a:xfrm>
            <a:off x="1524000" y="908071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孩子國中畢業前，如何協助孩子適性入學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3391" y="1689100"/>
            <a:ext cx="107950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>
            <a:extLst/>
          </p:cNvPr>
          <p:cNvSpPr>
            <a:spLocks noGrp="1"/>
          </p:cNvSpPr>
          <p:nvPr>
            <p:ph type="body" idx="4294967295"/>
          </p:nvPr>
        </p:nvSpPr>
        <p:spPr>
          <a:xfrm>
            <a:off x="2351584" y="2348901"/>
            <a:ext cx="7772400" cy="1500187"/>
          </a:xfrm>
        </p:spPr>
        <p:txBody>
          <a:bodyPr anchor="b"/>
          <a:lstStyle/>
          <a:p>
            <a:pPr marL="0" indent="0" algn="ctr">
              <a:buNone/>
              <a:defRPr/>
            </a:pPr>
            <a:r>
              <a:rPr lang="zh-TW" altLang="en-US" sz="6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國中教育會考說明</a:t>
            </a:r>
            <a:endParaRPr lang="zh-TW" altLang="en-US" sz="6600" dirty="0">
              <a:ea typeface="微軟正黑體" pitchFamily="34" charset="-120"/>
            </a:endParaRPr>
          </a:p>
        </p:txBody>
      </p:sp>
      <p:sp>
        <p:nvSpPr>
          <p:cNvPr id="94211" name="投影片編號版面配置區 3"/>
          <p:cNvSpPr txBox="1">
            <a:spLocks noGrp="1"/>
          </p:cNvSpPr>
          <p:nvPr/>
        </p:nvSpPr>
        <p:spPr bwMode="auto">
          <a:xfrm>
            <a:off x="8077200" y="635637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>
              <a:buFont typeface="Arial" pitchFamily="34" charset="0"/>
              <a:buNone/>
            </a:pPr>
            <a:fld id="{73D9CB42-2F99-46B2-966D-961D946719C8}" type="slidenum">
              <a:rPr kumimoji="0" lang="en-US" altLang="zh-TW" sz="1200">
                <a:solidFill>
                  <a:srgbClr val="0C3226"/>
                </a:solidFill>
              </a:rPr>
              <a:pPr algn="r" eaLnBrk="1" hangingPunct="1">
                <a:buFont typeface="Arial" pitchFamily="34" charset="0"/>
                <a:buNone/>
              </a:pPr>
              <a:t>65</a:t>
            </a:fld>
            <a:endParaRPr kumimoji="0" lang="en-US" altLang="zh-TW" sz="1200">
              <a:solidFill>
                <a:srgbClr val="0C322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>
                <a:latin typeface="標楷體" pitchFamily="65" charset="-120"/>
                <a:ea typeface="標楷體" pitchFamily="65" charset="-120"/>
              </a:rPr>
              <a:t>教育會考何時考</a:t>
            </a:r>
          </a:p>
        </p:txBody>
      </p:sp>
      <p:graphicFrame>
        <p:nvGraphicFramePr>
          <p:cNvPr id="5" name="內容版面配置區 4">
            <a:extLst/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869572733"/>
              </p:ext>
            </p:extLst>
          </p:nvPr>
        </p:nvGraphicFramePr>
        <p:xfrm>
          <a:off x="2024035" y="1268420"/>
          <a:ext cx="8280400" cy="5195891"/>
        </p:xfrm>
        <a:graphic>
          <a:graphicData uri="http://schemas.openxmlformats.org/drawingml/2006/table">
            <a:tbl>
              <a:tblPr/>
              <a:tblGrid>
                <a:gridCol w="20701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701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701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701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112</a:t>
                      </a:r>
                      <a:r>
                        <a:rPr kumimoji="0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20</a:t>
                      </a:r>
                      <a:r>
                        <a:rPr kumimoji="0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（六）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112</a:t>
                      </a:r>
                      <a:r>
                        <a:rPr kumimoji="0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21</a:t>
                      </a:r>
                      <a:r>
                        <a:rPr kumimoji="0" lang="zh-TW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（日）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    會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    然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    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英語（閱讀）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11:50-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午休 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11:30-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12:05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    文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12:05-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英語（聽力）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16:40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寫作測驗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標題 1"/>
          <p:cNvSpPr>
            <a:spLocks noGrp="1"/>
          </p:cNvSpPr>
          <p:nvPr>
            <p:ph type="title" idx="4294967295"/>
          </p:nvPr>
        </p:nvSpPr>
        <p:spPr>
          <a:xfrm>
            <a:off x="2438400" y="188913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>
                <a:latin typeface="標楷體" pitchFamily="65" charset="-120"/>
                <a:ea typeface="標楷體" pitchFamily="65" charset="-120"/>
              </a:rPr>
              <a:t>教育會考怎麼考</a:t>
            </a:r>
          </a:p>
        </p:txBody>
      </p:sp>
      <p:graphicFrame>
        <p:nvGraphicFramePr>
          <p:cNvPr id="4" name="內容版面配置區 3">
            <a:extLst/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84537039"/>
              </p:ext>
            </p:extLst>
          </p:nvPr>
        </p:nvGraphicFramePr>
        <p:xfrm>
          <a:off x="2013089" y="1268764"/>
          <a:ext cx="8165826" cy="5328941"/>
        </p:xfrm>
        <a:graphic>
          <a:graphicData uri="http://schemas.openxmlformats.org/drawingml/2006/table">
            <a:tbl>
              <a:tblPr/>
              <a:tblGrid>
                <a:gridCol w="18054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203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487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9128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652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考試科目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題型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題數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考試時間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29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　文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38</a:t>
                      </a:r>
                      <a:r>
                        <a:rPr kumimoji="0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46</a:t>
                      </a:r>
                      <a:r>
                        <a:rPr kumimoji="0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295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  語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（閱讀）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60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295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（聽力）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20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30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25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295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　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23</a:t>
                      </a:r>
                      <a:r>
                        <a:rPr kumimoji="0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28</a:t>
                      </a:r>
                      <a:r>
                        <a:rPr kumimoji="0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80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295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非選擇題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29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　會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50</a:t>
                      </a:r>
                      <a:r>
                        <a:rPr kumimoji="0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60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829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　然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選</a:t>
                      </a: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zh-TW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45</a:t>
                      </a:r>
                      <a:r>
                        <a:rPr kumimoji="0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～</a:t>
                      </a:r>
                      <a:r>
                        <a:rPr kumimoji="0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55</a:t>
                      </a:r>
                      <a:r>
                        <a:rPr kumimoji="0" lang="zh-TW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70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829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寫作測驗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7B1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引導寫作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題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50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itchFamily="18" charset="0"/>
                        </a:rPr>
                        <a:t>分鐘</a:t>
                      </a:r>
                    </a:p>
                  </a:txBody>
                  <a:tcPr marL="19048" marR="19048" marT="19049" marB="19049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標題 3"/>
          <p:cNvSpPr>
            <a:spLocks noGrp="1"/>
          </p:cNvSpPr>
          <p:nvPr>
            <p:ph type="title" idx="4294967295"/>
          </p:nvPr>
        </p:nvSpPr>
        <p:spPr>
          <a:xfrm>
            <a:off x="2438400" y="404813"/>
            <a:ext cx="8229600" cy="850900"/>
          </a:xfrm>
        </p:spPr>
        <p:txBody>
          <a:bodyPr/>
          <a:lstStyle/>
          <a:p>
            <a:pPr eaLnBrk="1" hangingPunct="1"/>
            <a:r>
              <a:rPr lang="zh-TW" altLang="en-US" sz="4800" b="1" dirty="0">
                <a:solidFill>
                  <a:schemeClr val="hlink"/>
                </a:solidFill>
                <a:ea typeface="標楷體" pitchFamily="65" charset="-120"/>
              </a:rPr>
              <a:t>能力等級與加註標示</a:t>
            </a:r>
          </a:p>
        </p:txBody>
      </p:sp>
      <p:graphicFrame>
        <p:nvGraphicFramePr>
          <p:cNvPr id="6" name="內容版面配置區 5">
            <a:extLst/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180081233"/>
              </p:ext>
            </p:extLst>
          </p:nvPr>
        </p:nvGraphicFramePr>
        <p:xfrm>
          <a:off x="1631508" y="1255713"/>
          <a:ext cx="9121733" cy="525658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6285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687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22448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5707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能力等級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加註標示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solidFill>
                            <a:schemeClr val="bg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標示說明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7073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精熟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(A)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答對題數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80~85%</a:t>
                      </a: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以上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A++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精熟等級前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25%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A+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精熟等級前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26%</a:t>
                      </a:r>
                      <a:r>
                        <a:rPr lang="zh-TW" altLang="en-US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～</a:t>
                      </a: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50%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kern="1200" baseline="0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A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57073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基礎</a:t>
                      </a:r>
                      <a:r>
                        <a:rPr lang="en-US" altLang="zh-TW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(B)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答對題數</a:t>
                      </a:r>
                      <a:endParaRPr lang="en-US" altLang="zh-TW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40%</a:t>
                      </a:r>
                      <a:r>
                        <a:rPr lang="zh-TW" altLang="en-US" sz="2800" b="1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以上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 ++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基礎等級前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25%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B+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基礎等級前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26%</a:t>
                      </a:r>
                      <a:r>
                        <a:rPr lang="zh-TW" altLang="en-US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～</a:t>
                      </a:r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50%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57073">
                <a:tc vMerge="1"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7030A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kern="1200" baseline="0" dirty="0">
                          <a:solidFill>
                            <a:srgbClr val="000066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B</a:t>
                      </a:r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000066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570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待加強</a:t>
                      </a:r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(C)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>
                          <a:solidFill>
                            <a:srgbClr val="A50021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C</a:t>
                      </a:r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800" b="1" dirty="0">
                        <a:solidFill>
                          <a:srgbClr val="A50021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2" r="1876"/>
          <a:stretch/>
        </p:blipFill>
        <p:spPr bwMode="auto">
          <a:xfrm>
            <a:off x="930166" y="1268760"/>
            <a:ext cx="10830910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304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內容版面配置區 2"/>
          <p:cNvSpPr>
            <a:spLocks noGrp="1"/>
          </p:cNvSpPr>
          <p:nvPr>
            <p:ph idx="4294967295"/>
          </p:nvPr>
        </p:nvSpPr>
        <p:spPr>
          <a:xfrm>
            <a:off x="407368" y="1340770"/>
            <a:ext cx="11521280" cy="4525963"/>
          </a:xfrm>
        </p:spPr>
        <p:txBody>
          <a:bodyPr/>
          <a:lstStyle/>
          <a:p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數學科「</a:t>
            </a:r>
            <a:r>
              <a:rPr lang="zh-TW" altLang="en-US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非選擇題」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以及英語科「</a:t>
            </a:r>
            <a:r>
              <a:rPr lang="zh-TW" altLang="en-US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聽力測驗」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部分均納入成績計算。</a:t>
            </a:r>
            <a:endParaRPr lang="en-US" altLang="zh-TW" sz="4200" b="1" dirty="0">
              <a:solidFill>
                <a:srgbClr val="333399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英語科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呈現整體（閱讀及聽力）能力等級，並分列閱讀及聽力的等級描述，以提供學生學力資訊，閱讀及聽力計分比例為</a:t>
            </a:r>
            <a:r>
              <a:rPr lang="en-US" altLang="zh-TW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80:20</a:t>
            </a:r>
            <a:r>
              <a:rPr lang="zh-TW" altLang="zh-TW" sz="4200" b="1" dirty="0">
                <a:solidFill>
                  <a:srgbClr val="333399"/>
                </a:solidFill>
              </a:rPr>
              <a:t>。</a:t>
            </a:r>
            <a:endParaRPr lang="en-US" altLang="zh-TW" sz="4200" b="1" dirty="0">
              <a:solidFill>
                <a:srgbClr val="333399"/>
              </a:solidFill>
            </a:endParaRPr>
          </a:p>
          <a:p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數學科</a:t>
            </a:r>
            <a:r>
              <a:rPr lang="zh-TW" altLang="en-US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：</a:t>
            </a:r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選擇題及非選擇題計分比例為</a:t>
            </a:r>
            <a:r>
              <a:rPr lang="en-US" altLang="zh-TW" sz="42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85:15</a:t>
            </a:r>
            <a:r>
              <a:rPr lang="zh-TW" altLang="zh-TW" sz="4200" b="1" dirty="0">
                <a:solidFill>
                  <a:srgbClr val="333399"/>
                </a:solidFill>
                <a:latin typeface="標楷體" pitchFamily="65" charset="-120"/>
                <a:ea typeface="標楷體" pitchFamily="65" charset="-120"/>
              </a:rPr>
              <a:t>。</a:t>
            </a:r>
          </a:p>
          <a:p>
            <a:pPr>
              <a:buFont typeface="Arial" pitchFamily="34" charset="0"/>
              <a:buNone/>
            </a:pPr>
            <a:r>
              <a:rPr lang="zh-TW" altLang="en-US" dirty="0">
                <a:solidFill>
                  <a:srgbClr val="003366"/>
                </a:solidFill>
              </a:rPr>
              <a:t/>
            </a:r>
            <a:br>
              <a:rPr lang="zh-TW" altLang="en-US" dirty="0">
                <a:solidFill>
                  <a:srgbClr val="003366"/>
                </a:solidFill>
              </a:rPr>
            </a:br>
            <a:endParaRPr lang="zh-TW" altLang="en-US" dirty="0"/>
          </a:p>
        </p:txBody>
      </p:sp>
      <p:sp>
        <p:nvSpPr>
          <p:cNvPr id="6" name="Picture 5" descr="MC900281970[1]"/>
          <p:cNvSpPr>
            <a:spLocks noChangeAspect="1" noChangeArrowheads="1"/>
          </p:cNvSpPr>
          <p:nvPr/>
        </p:nvSpPr>
        <p:spPr bwMode="auto">
          <a:xfrm>
            <a:off x="9097964" y="21"/>
            <a:ext cx="1570037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endParaRPr lang="zh-TW" altLang="en-US" sz="180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/>
          </p:cNvSpPr>
          <p:nvPr>
            <p:ph type="title" idx="4294967295"/>
          </p:nvPr>
        </p:nvSpPr>
        <p:spPr>
          <a:xfrm>
            <a:off x="2135560" y="2132876"/>
            <a:ext cx="8229600" cy="2304901"/>
          </a:xfrm>
        </p:spPr>
        <p:txBody>
          <a:bodyPr/>
          <a:lstStyle/>
          <a:p>
            <a:pPr eaLnBrk="1" hangingPunct="1"/>
            <a:r>
              <a:rPr lang="zh-TW" altLang="en-US" sz="6000" dirty="0">
                <a:latin typeface="微軟正黑體" pitchFamily="34" charset="-120"/>
                <a:ea typeface="標楷體" pitchFamily="65" charset="-120"/>
              </a:rPr>
              <a:t>數學科非選擇題</a:t>
            </a:r>
            <a:r>
              <a:rPr lang="en-US" altLang="zh-TW" sz="6000" dirty="0">
                <a:latin typeface="微軟正黑體" pitchFamily="34" charset="-120"/>
                <a:ea typeface="標楷體" pitchFamily="65" charset="-120"/>
              </a:rPr>
              <a:t/>
            </a:r>
            <a:br>
              <a:rPr lang="en-US" altLang="zh-TW" sz="6000" dirty="0">
                <a:latin typeface="微軟正黑體" pitchFamily="34" charset="-120"/>
                <a:ea typeface="標楷體" pitchFamily="65" charset="-120"/>
              </a:rPr>
            </a:br>
            <a:r>
              <a:rPr lang="zh-TW" altLang="en-US" sz="6000" dirty="0">
                <a:latin typeface="微軟正黑體" pitchFamily="34" charset="-120"/>
                <a:ea typeface="標楷體" pitchFamily="65" charset="-120"/>
              </a:rPr>
              <a:t>評分說明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數學非選擇題評量的能力</a:t>
            </a:r>
          </a:p>
        </p:txBody>
      </p:sp>
      <p:sp>
        <p:nvSpPr>
          <p:cNvPr id="106499" name="內容版面配置區 2"/>
          <p:cNvSpPr>
            <a:spLocks noGrp="1"/>
          </p:cNvSpPr>
          <p:nvPr>
            <p:ph idx="4294967295"/>
          </p:nvPr>
        </p:nvSpPr>
        <p:spPr>
          <a:xfrm>
            <a:off x="263352" y="1268760"/>
            <a:ext cx="11809312" cy="4781550"/>
          </a:xfrm>
        </p:spPr>
        <p:txBody>
          <a:bodyPr/>
          <a:lstStyle/>
          <a:p>
            <a:pPr eaLnBrk="1" hangingPunct="1">
              <a:buFont typeface="Wingdings" pitchFamily="2" charset="2"/>
              <a:buChar char="u"/>
            </a:pPr>
            <a:r>
              <a:rPr lang="zh-TW" altLang="zh-TW" sz="4200" dirty="0">
                <a:latin typeface="標楷體" pitchFamily="65" charset="-120"/>
                <a:ea typeface="標楷體" pitchFamily="65" charset="-120"/>
              </a:rPr>
              <a:t>評量學生</a:t>
            </a:r>
            <a:r>
              <a:rPr lang="zh-TW" altLang="zh-TW" sz="42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運用數學知識解題</a:t>
            </a:r>
            <a:r>
              <a:rPr lang="zh-TW" altLang="zh-TW" sz="4200" dirty="0">
                <a:latin typeface="標楷體" pitchFamily="65" charset="-120"/>
                <a:ea typeface="標楷體" pitchFamily="65" charset="-120"/>
              </a:rPr>
              <a:t>，並</a:t>
            </a:r>
            <a:r>
              <a:rPr lang="zh-TW" altLang="zh-TW" sz="42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表達其解題思維過程與說明理由的能力</a:t>
            </a:r>
            <a:r>
              <a:rPr lang="zh-TW" altLang="zh-TW" sz="4200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42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Wingdings" pitchFamily="2" charset="2"/>
              <a:buChar char="u"/>
            </a:pPr>
            <a:r>
              <a:rPr lang="zh-TW" altLang="zh-TW" sz="4200" dirty="0">
                <a:latin typeface="標楷體" pitchFamily="65" charset="-120"/>
                <a:ea typeface="標楷體" pitchFamily="65" charset="-120"/>
              </a:rPr>
              <a:t>評分規準</a:t>
            </a:r>
            <a:r>
              <a:rPr lang="zh-TW" altLang="en-US" sz="4200" dirty="0">
                <a:latin typeface="標楷體" pitchFamily="65" charset="-120"/>
                <a:ea typeface="標楷體" pitchFamily="65" charset="-120"/>
              </a:rPr>
              <a:t>：</a:t>
            </a:r>
            <a:endParaRPr lang="en-US" altLang="zh-TW" sz="42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Font typeface="Arial" pitchFamily="34" charset="0"/>
              <a:buNone/>
            </a:pPr>
            <a:r>
              <a:rPr lang="zh-TW" altLang="en-US" sz="4200" dirty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評閱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學生解題過程中擬定「</a:t>
            </a:r>
            <a:r>
              <a:rPr lang="zh-TW" altLang="zh-TW" sz="36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策略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」的適切性，及過程「</a:t>
            </a:r>
            <a:r>
              <a:rPr lang="zh-TW" altLang="zh-TW" sz="36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</a:t>
            </a:r>
            <a:r>
              <a:rPr lang="zh-TW" altLang="zh-TW" sz="3600" dirty="0">
                <a:latin typeface="標楷體" pitchFamily="65" charset="-120"/>
                <a:ea typeface="標楷體" pitchFamily="65" charset="-120"/>
              </a:rPr>
              <a:t>」的合理、完整性。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 sz="36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策略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」是指學生察覺題目條件要素，將題目轉化成數學問題並擬定解題方法。</a:t>
            </a: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  <a:p>
            <a:pPr lvl="1" eaLnBrk="1" hangingPunct="1">
              <a:buFont typeface="Arial" pitchFamily="34" charset="0"/>
              <a:buChar char="•"/>
            </a:pP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「</a:t>
            </a:r>
            <a:r>
              <a:rPr lang="zh-TW" altLang="en-US" sz="36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」是指解題過程的呈現與步驟間合理性的說明。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評分規準</a:t>
            </a:r>
          </a:p>
        </p:txBody>
      </p:sp>
      <p:graphicFrame>
        <p:nvGraphicFramePr>
          <p:cNvPr id="548867" name="Group 3">
            <a:extLst/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03567992"/>
              </p:ext>
            </p:extLst>
          </p:nvPr>
        </p:nvGraphicFramePr>
        <p:xfrm>
          <a:off x="407371" y="1628800"/>
          <a:ext cx="11449272" cy="4937672"/>
        </p:xfrm>
        <a:graphic>
          <a:graphicData uri="http://schemas.openxmlformats.org/drawingml/2006/table">
            <a:tbl>
              <a:tblPr/>
              <a:tblGrid>
                <a:gridCol w="116592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2833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528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分數</a:t>
                      </a:r>
                    </a:p>
                  </a:txBody>
                  <a:tcPr marL="91451" marR="91451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評分規準</a:t>
                      </a:r>
                    </a:p>
                  </a:txBody>
                  <a:tcPr marL="91451" marR="91451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79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  <a:endParaRPr kumimoji="0" lang="zh-TW" altLang="en-US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1" marR="91451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策略適切，表達合理、完整。</a:t>
                      </a:r>
                      <a:endParaRPr kumimoji="0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1" marR="91451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978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endParaRPr kumimoji="0" lang="zh-TW" alt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1" marR="91451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策略適切，表達雖合理，大致完整，但出現計算錯誤。</a:t>
                      </a:r>
                      <a:endParaRPr kumimoji="0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策略適切，表達合理，大致完整，但沒有顯示部分步驟間的合理性。</a:t>
                      </a:r>
                    </a:p>
                  </a:txBody>
                  <a:tcPr marL="91451" marR="91451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978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endParaRPr kumimoji="0" lang="zh-TW" alt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1" marR="91451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策略適切，表達雖大致合理，但出現錯誤的引用。</a:t>
                      </a:r>
                      <a:endParaRPr kumimoji="0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策略方向正確，但缺乏嚴謹性，不足以解決題目問題。</a:t>
                      </a:r>
                      <a:endParaRPr kumimoji="0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策略方向正確，但未能完全將題目轉化成數學問題。</a:t>
                      </a:r>
                    </a:p>
                  </a:txBody>
                  <a:tcPr marL="91451" marR="91451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79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</a:t>
                      </a:r>
                      <a:endParaRPr kumimoji="0" lang="zh-TW" altLang="en-US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91451" marR="91451" marT="45709" marB="457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1.</a:t>
                      </a: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策略模糊不清；解題過程空白或與題目無關。</a:t>
                      </a:r>
                    </a:p>
                  </a:txBody>
                  <a:tcPr marL="91451" marR="91451"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圖片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92544" y="-697"/>
            <a:ext cx="5220295" cy="6858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標題 1">
            <a:extLst/>
          </p:cNvPr>
          <p:cNvSpPr txBox="1">
            <a:spLocks/>
          </p:cNvSpPr>
          <p:nvPr/>
        </p:nvSpPr>
        <p:spPr bwMode="auto">
          <a:xfrm>
            <a:off x="1919302" y="21"/>
            <a:ext cx="1019175" cy="443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</a:rPr>
              <a:t>答案卷樣式</a:t>
            </a:r>
            <a:endParaRPr lang="zh-TW" altLang="en-US" sz="4400" b="1" dirty="0">
              <a:latin typeface="標楷體" pitchFamily="65" charset="-120"/>
              <a:ea typeface="標楷體" pitchFamily="65" charset="-120"/>
              <a:cs typeface="+mj-cs"/>
            </a:endParaRPr>
          </a:p>
        </p:txBody>
      </p:sp>
      <p:sp>
        <p:nvSpPr>
          <p:cNvPr id="4" name="矩形圖說文字 3">
            <a:extLst/>
          </p:cNvPr>
          <p:cNvSpPr/>
          <p:nvPr/>
        </p:nvSpPr>
        <p:spPr>
          <a:xfrm>
            <a:off x="9192357" y="404664"/>
            <a:ext cx="2698751" cy="936625"/>
          </a:xfrm>
          <a:prstGeom prst="wedgeRectCallout">
            <a:avLst>
              <a:gd name="adj1" fmla="val -77691"/>
              <a:gd name="adj2" fmla="val 4253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pitchFamily="34" charset="0"/>
              <a:buChar char="•"/>
              <a:defRPr/>
            </a:pPr>
            <a:r>
              <a:rPr lang="zh-TW" altLang="en-US" sz="1800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非選擇題作答區每格</a:t>
            </a:r>
            <a:endParaRPr lang="en-US" altLang="zh-TW" sz="1800" dirty="0">
              <a:solidFill>
                <a:schemeClr val="tx1"/>
              </a:solidFill>
              <a:latin typeface="標楷體" pitchFamily="65" charset="-120"/>
            </a:endParaRPr>
          </a:p>
          <a:p>
            <a:pPr indent="98425">
              <a:defRPr/>
            </a:pP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大小為 </a:t>
            </a:r>
            <a:r>
              <a:rPr lang="en-US" altLang="zh-TW" sz="1800" b="1" u="sng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12cm*12cm</a:t>
            </a:r>
            <a:endParaRPr lang="zh-TW" altLang="en-US" sz="1800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矩形圖說文字 5">
            <a:extLst/>
          </p:cNvPr>
          <p:cNvSpPr/>
          <p:nvPr/>
        </p:nvSpPr>
        <p:spPr>
          <a:xfrm>
            <a:off x="1668465" y="4365625"/>
            <a:ext cx="2124075" cy="1079500"/>
          </a:xfrm>
          <a:prstGeom prst="wedgeRectCallout">
            <a:avLst>
              <a:gd name="adj1" fmla="val 70568"/>
              <a:gd name="adj2" fmla="val -638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選擇題作答區，</a:t>
            </a:r>
            <a:endParaRPr lang="en-US" altLang="zh-TW" sz="1800" dirty="0">
              <a:solidFill>
                <a:schemeClr val="tx1"/>
              </a:solidFill>
              <a:latin typeface="標楷體" pitchFamily="65" charset="-120"/>
            </a:endParaRPr>
          </a:p>
          <a:p>
            <a:pPr algn="ctr">
              <a:defRPr/>
            </a:pP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需以</a:t>
            </a:r>
            <a:r>
              <a:rPr lang="en-US" altLang="zh-TW" sz="1800" dirty="0">
                <a:solidFill>
                  <a:schemeClr val="tx1"/>
                </a:solidFill>
                <a:latin typeface="標楷體" pitchFamily="65" charset="-120"/>
              </a:rPr>
              <a:t>2B</a:t>
            </a:r>
            <a:r>
              <a:rPr lang="zh-TW" altLang="en-US" sz="1800" dirty="0">
                <a:solidFill>
                  <a:schemeClr val="tx1"/>
                </a:solidFill>
                <a:latin typeface="標楷體" pitchFamily="65" charset="-120"/>
              </a:rPr>
              <a:t>鉛筆書寫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標題 1"/>
          <p:cNvSpPr>
            <a:spLocks noGrp="1"/>
          </p:cNvSpPr>
          <p:nvPr>
            <p:ph type="title" idx="4294967295"/>
          </p:nvPr>
        </p:nvSpPr>
        <p:spPr>
          <a:xfrm>
            <a:off x="2438400" y="115888"/>
            <a:ext cx="8229600" cy="1143000"/>
          </a:xfrm>
        </p:spPr>
        <p:txBody>
          <a:bodyPr/>
          <a:lstStyle/>
          <a:p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作答注意事項</a:t>
            </a:r>
          </a:p>
        </p:txBody>
      </p:sp>
      <p:sp>
        <p:nvSpPr>
          <p:cNvPr id="109571" name="內容版面配置區 2"/>
          <p:cNvSpPr>
            <a:spLocks noGrp="1"/>
          </p:cNvSpPr>
          <p:nvPr>
            <p:ph idx="4294967295"/>
          </p:nvPr>
        </p:nvSpPr>
        <p:spPr>
          <a:xfrm>
            <a:off x="407382" y="1260879"/>
            <a:ext cx="11233247" cy="3006574"/>
          </a:xfrm>
        </p:spPr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只寫答案而</a:t>
            </a:r>
            <a:r>
              <a:rPr lang="zh-TW" altLang="zh-TW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無計算過程或說明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，無法判斷其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「策略」與「表達」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能力，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該題以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0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分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計</a:t>
            </a:r>
            <a:r>
              <a:rPr lang="zh-TW" altLang="zh-TW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28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使用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黑色墨水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的筆書寫，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在規定的作答區內書寫</a:t>
            </a:r>
            <a:endParaRPr lang="en-US" altLang="zh-TW" sz="30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914400" lvl="1" indent="-514350" eaLnBrk="1" hangingPunct="1">
              <a:buFont typeface="Arial" pitchFamily="34" charset="0"/>
              <a:buChar char="•"/>
            </a:pPr>
            <a:r>
              <a:rPr lang="zh-TW" altLang="en-US" sz="26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學生作答超出作答區，</a:t>
            </a:r>
            <a:r>
              <a:rPr lang="zh-TW" altLang="en-US" sz="2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僅以作答區內之內容進行評分</a:t>
            </a:r>
            <a:endParaRPr lang="en-US" altLang="zh-TW" sz="26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914400" lvl="1" indent="-514350" eaLnBrk="1" hangingPunct="1">
              <a:buFont typeface="Arial" pitchFamily="34" charset="0"/>
              <a:buChar char="•"/>
            </a:pPr>
            <a:r>
              <a:rPr lang="zh-TW" altLang="en-US" sz="26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學生可先行</a:t>
            </a:r>
            <a:r>
              <a:rPr lang="zh-TW" altLang="en-US" sz="2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規劃作答方式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避免超出作答區</a:t>
            </a:r>
            <a:endParaRPr lang="en-US" altLang="zh-TW" sz="26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" name="內容版面配置區 2">
            <a:extLst/>
          </p:cNvPr>
          <p:cNvSpPr txBox="1">
            <a:spLocks/>
          </p:cNvSpPr>
          <p:nvPr/>
        </p:nvSpPr>
        <p:spPr bwMode="auto">
          <a:xfrm>
            <a:off x="407382" y="3786188"/>
            <a:ext cx="11233247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14350" indent="-514350" algn="just" eaLnBrk="1">
              <a:spcBef>
                <a:spcPct val="20000"/>
              </a:spcBef>
              <a:buFontTx/>
              <a:buAutoNum type="arabicPeriod" startAt="3"/>
              <a:defRPr/>
            </a:pP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若作答時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自行在試題圖形上標示的記號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，在作答時需要用到，則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需將題目圖形畫在作答區內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，以利閱卷委員進行評分。</a:t>
            </a:r>
            <a:endParaRPr kumimoji="0" lang="en-US" altLang="zh-TW" sz="2800" kern="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514350" indent="-514350" algn="just" eaLnBrk="1">
              <a:spcBef>
                <a:spcPct val="20000"/>
              </a:spcBef>
              <a:buFontTx/>
              <a:buAutoNum type="arabicPeriod" startAt="4"/>
              <a:defRPr/>
            </a:pP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違規卷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包含學生洩漏私人身份（如：姓名、准考證號）、劃記與題目無關的文字、圖形或符號，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則</a:t>
            </a:r>
            <a:r>
              <a:rPr kumimoji="0" lang="zh-TW" altLang="en-US" sz="2800" b="1" u="sng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數學科</a:t>
            </a:r>
            <a:r>
              <a:rPr kumimoji="0" lang="zh-TW" altLang="en-US" sz="2800" kern="0" dirty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不計列等級</a:t>
            </a:r>
            <a:r>
              <a:rPr kumimoji="0" lang="zh-TW" altLang="en-US" sz="2800" kern="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kumimoji="0" lang="en-US" altLang="zh-TW" sz="2800" kern="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514350" indent="-514350">
              <a:spcBef>
                <a:spcPct val="20000"/>
              </a:spcBef>
              <a:defRPr/>
            </a:pPr>
            <a:endParaRPr kumimoji="0" lang="en-US" altLang="zh-TW" kern="0" dirty="0">
              <a:latin typeface="微軟正黑體" pitchFamily="34" charset="-120"/>
              <a:ea typeface="標楷體" pitchFamily="65" charset="-120"/>
            </a:endParaRPr>
          </a:p>
          <a:p>
            <a:pPr marL="514350" indent="-51435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zh-TW" altLang="en-US" kern="0" dirty="0">
              <a:latin typeface="微軟正黑體" pitchFamily="34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標題 1"/>
          <p:cNvSpPr>
            <a:spLocks noGrp="1"/>
          </p:cNvSpPr>
          <p:nvPr>
            <p:ph type="title" idx="4294967295"/>
          </p:nvPr>
        </p:nvSpPr>
        <p:spPr>
          <a:xfrm>
            <a:off x="1524000" y="188913"/>
            <a:ext cx="8229600" cy="1143000"/>
          </a:xfrm>
        </p:spPr>
        <p:txBody>
          <a:bodyPr/>
          <a:lstStyle/>
          <a:p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超出作答區</a:t>
            </a:r>
          </a:p>
        </p:txBody>
      </p:sp>
      <p:sp>
        <p:nvSpPr>
          <p:cNvPr id="110595" name="內容版面配置區 2"/>
          <p:cNvSpPr>
            <a:spLocks noGrp="1"/>
          </p:cNvSpPr>
          <p:nvPr>
            <p:ph idx="4294967295"/>
          </p:nvPr>
        </p:nvSpPr>
        <p:spPr>
          <a:xfrm>
            <a:off x="6290297" y="1367043"/>
            <a:ext cx="5616624" cy="1158875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僅針對作答區內容進行評分</a:t>
            </a:r>
          </a:p>
        </p:txBody>
      </p:sp>
      <p:pic>
        <p:nvPicPr>
          <p:cNvPr id="110596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7996" y="1331921"/>
            <a:ext cx="5113709" cy="51778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0597" name="圖片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2400" y="2268138"/>
            <a:ext cx="4274120" cy="4375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60350"/>
            <a:ext cx="8229600" cy="1143000"/>
          </a:xfrm>
        </p:spPr>
        <p:txBody>
          <a:bodyPr/>
          <a:lstStyle/>
          <a:p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規劃作答區</a:t>
            </a:r>
          </a:p>
        </p:txBody>
      </p:sp>
      <p:sp>
        <p:nvSpPr>
          <p:cNvPr id="111619" name="內容版面配置區 2"/>
          <p:cNvSpPr>
            <a:spLocks noGrp="1"/>
          </p:cNvSpPr>
          <p:nvPr>
            <p:ph idx="4294967295"/>
          </p:nvPr>
        </p:nvSpPr>
        <p:spPr>
          <a:xfrm>
            <a:off x="6024567" y="1143000"/>
            <a:ext cx="5904084" cy="1714500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學生標示作答順序，並將作答區區分作答。</a:t>
            </a:r>
          </a:p>
        </p:txBody>
      </p:sp>
      <p:pic>
        <p:nvPicPr>
          <p:cNvPr id="111620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9383" y="1373507"/>
            <a:ext cx="4643436" cy="47550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1621" name="圖片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3325" y="2253141"/>
            <a:ext cx="4853235" cy="43905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標題 1"/>
          <p:cNvSpPr>
            <a:spLocks noGrp="1"/>
          </p:cNvSpPr>
          <p:nvPr>
            <p:ph type="title" idx="4294967295"/>
          </p:nvPr>
        </p:nvSpPr>
        <p:spPr>
          <a:xfrm>
            <a:off x="1524000" y="185738"/>
            <a:ext cx="8229600" cy="1143000"/>
          </a:xfrm>
        </p:spPr>
        <p:txBody>
          <a:bodyPr/>
          <a:lstStyle/>
          <a:p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將題目圖形畫在作答區內</a:t>
            </a:r>
          </a:p>
        </p:txBody>
      </p:sp>
      <p:sp>
        <p:nvSpPr>
          <p:cNvPr id="112643" name="內容版面配置區 2"/>
          <p:cNvSpPr>
            <a:spLocks noGrp="1"/>
          </p:cNvSpPr>
          <p:nvPr>
            <p:ph idx="4294967295"/>
          </p:nvPr>
        </p:nvSpPr>
        <p:spPr>
          <a:xfrm>
            <a:off x="7140576" y="1412895"/>
            <a:ext cx="4644056" cy="2808213"/>
          </a:xfrm>
        </p:spPr>
        <p:txBody>
          <a:bodyPr/>
          <a:lstStyle/>
          <a:p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學生如自行在題目的圖形上標示記號，並使用該記號作答時，需將題目圖形及使用的記號畫記在作答區內。</a:t>
            </a:r>
          </a:p>
        </p:txBody>
      </p:sp>
      <p:pic>
        <p:nvPicPr>
          <p:cNvPr id="112644" name="圖片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1507" y="1244599"/>
            <a:ext cx="5188396" cy="5293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標題 1"/>
          <p:cNvSpPr>
            <a:spLocks noGrp="1"/>
          </p:cNvSpPr>
          <p:nvPr>
            <p:ph type="title" idx="4294967295"/>
          </p:nvPr>
        </p:nvSpPr>
        <p:spPr>
          <a:xfrm>
            <a:off x="2438400" y="260350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違規卷</a:t>
            </a:r>
          </a:p>
        </p:txBody>
      </p:sp>
      <p:sp>
        <p:nvSpPr>
          <p:cNvPr id="113667" name="內容版面配置區 2"/>
          <p:cNvSpPr>
            <a:spLocks noGrp="1"/>
          </p:cNvSpPr>
          <p:nvPr>
            <p:ph idx="4294967295"/>
          </p:nvPr>
        </p:nvSpPr>
        <p:spPr>
          <a:xfrm>
            <a:off x="6453190" y="1143004"/>
            <a:ext cx="4214812" cy="1801813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作答區中書寫與解題無關之文字、作圖。</a:t>
            </a:r>
          </a:p>
        </p:txBody>
      </p:sp>
      <p:pic>
        <p:nvPicPr>
          <p:cNvPr id="113668" name="圖片 4" descr="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1191" y="1285875"/>
            <a:ext cx="4087812" cy="39449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3669" name="Picture 2" descr="C:\Documents and Settings\liying\桌面\違規卷\105141212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91292" y="2357459"/>
            <a:ext cx="3819525" cy="4143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/>
          </p:cNvSpPr>
          <p:nvPr>
            <p:ph type="title" idx="4294967295"/>
          </p:nvPr>
        </p:nvSpPr>
        <p:spPr>
          <a:xfrm>
            <a:off x="1847528" y="2204884"/>
            <a:ext cx="8050088" cy="2304901"/>
          </a:xfrm>
        </p:spPr>
        <p:txBody>
          <a:bodyPr/>
          <a:lstStyle/>
          <a:p>
            <a:pPr eaLnBrk="1" hangingPunct="1"/>
            <a:r>
              <a:rPr lang="zh-TW" altLang="en-US" sz="6000" dirty="0">
                <a:latin typeface="微軟正黑體" pitchFamily="34" charset="-120"/>
                <a:ea typeface="標楷體" pitchFamily="65" charset="-120"/>
              </a:rPr>
              <a:t>寫作測驗</a:t>
            </a:r>
            <a:r>
              <a:rPr lang="en-US" altLang="zh-TW" sz="6000" dirty="0">
                <a:latin typeface="微軟正黑體" pitchFamily="34" charset="-120"/>
                <a:ea typeface="標楷體" pitchFamily="65" charset="-120"/>
              </a:rPr>
              <a:t/>
            </a:r>
            <a:br>
              <a:rPr lang="en-US" altLang="zh-TW" sz="6000" dirty="0">
                <a:latin typeface="微軟正黑體" pitchFamily="34" charset="-120"/>
                <a:ea typeface="標楷體" pitchFamily="65" charset="-120"/>
              </a:rPr>
            </a:br>
            <a:r>
              <a:rPr lang="zh-TW" altLang="en-US" sz="6000" dirty="0">
                <a:latin typeface="微軟正黑體" pitchFamily="34" charset="-120"/>
                <a:ea typeface="標楷體" pitchFamily="65" charset="-120"/>
              </a:rPr>
              <a:t>評分說明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7F47AD18-E8BF-4638-93FE-DD7E6510E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70" y="476672"/>
            <a:ext cx="9865095" cy="63055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10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63071557-FBAA-4BA9-ABEF-59F469A5EB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464" y="548680"/>
            <a:ext cx="9649072" cy="60388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546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="" xmlns:a16="http://schemas.microsoft.com/office/drawing/2014/main" id="{DEC8AC38-CE9B-4BC0-969B-309184E28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4" y="23337"/>
            <a:ext cx="9721080" cy="68113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0025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標題 1"/>
          <p:cNvSpPr>
            <a:spLocks noGrp="1"/>
          </p:cNvSpPr>
          <p:nvPr>
            <p:ph type="title" idx="4294967295"/>
          </p:nvPr>
        </p:nvSpPr>
        <p:spPr>
          <a:xfrm>
            <a:off x="2438400" y="269776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寫作測驗評量的能力</a:t>
            </a:r>
          </a:p>
        </p:txBody>
      </p:sp>
      <p:sp>
        <p:nvSpPr>
          <p:cNvPr id="115715" name="內容版面配置區 2"/>
          <p:cNvSpPr>
            <a:spLocks noGrp="1"/>
          </p:cNvSpPr>
          <p:nvPr>
            <p:ph idx="4294967295"/>
          </p:nvPr>
        </p:nvSpPr>
        <p:spPr>
          <a:xfrm>
            <a:off x="587388" y="1916840"/>
            <a:ext cx="11017224" cy="3744887"/>
          </a:xfrm>
        </p:spPr>
        <p:txBody>
          <a:bodyPr/>
          <a:lstStyle/>
          <a:p>
            <a:pPr marL="0" indent="0" algn="just" eaLnBrk="1">
              <a:lnSpc>
                <a:spcPct val="90000"/>
              </a:lnSpc>
              <a:spcAft>
                <a:spcPts val="600"/>
              </a:spcAft>
              <a:buNone/>
            </a:pP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檢測國中畢業生</a:t>
            </a:r>
            <a:r>
              <a:rPr lang="zh-TW" altLang="en-US" sz="3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表達經驗見聞</a:t>
            </a:r>
            <a:r>
              <a:rPr lang="zh-TW" altLang="en-US" sz="3000" dirty="0">
                <a:latin typeface="標楷體" pitchFamily="65" charset="-120"/>
                <a:ea typeface="標楷體" pitchFamily="65" charset="-120"/>
              </a:rPr>
              <a:t>和</a:t>
            </a:r>
            <a:r>
              <a:rPr lang="zh-TW" altLang="en-US" sz="30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情感思想的綜合語文能力。</a:t>
            </a:r>
            <a:endParaRPr lang="zh-TW" altLang="en-US" sz="3000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立意與取材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：能依不同的寫作目的，統整閱讀內容、篩選合適素材，以表現個人意念。</a:t>
            </a: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結構組織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：能掌握寫作步驟，首尾連貫，組織完整篇章。</a:t>
            </a:r>
          </a:p>
          <a:p>
            <a:pPr marL="0" indent="0" algn="just" eaLnBrk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遣詞造句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：能正確使用本國語文，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適當的遣詞用字、運用各種句型及修辭寫作。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  <a:p>
            <a:pPr marL="0" indent="0" algn="just" eaLnBrk="1">
              <a:lnSpc>
                <a:spcPct val="90000"/>
              </a:lnSpc>
              <a:buFont typeface="Wingdings" pitchFamily="2" charset="2"/>
              <a:buChar char="u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錯別字、格式及標點符號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：能正確運用文字、格式及標點符號。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zh-TW" altLang="en-US">
                <a:latin typeface="標楷體" pitchFamily="65" charset="-120"/>
                <a:ea typeface="標楷體" pitchFamily="65" charset="-120"/>
              </a:rPr>
              <a:t>答案卷樣式</a:t>
            </a:r>
          </a:p>
        </p:txBody>
      </p:sp>
      <p:pic>
        <p:nvPicPr>
          <p:cNvPr id="116739" name="圖片 6" descr="會考_寫作測驗答案卷_0917_一般卷_頁面_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614" y="2017874"/>
            <a:ext cx="5903785" cy="421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40" name="圖片 6" descr="會考_寫作測驗答案卷_0826_反面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27753" y="1988840"/>
            <a:ext cx="6011783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標題 1"/>
          <p:cNvSpPr>
            <a:spLocks noGrp="1"/>
          </p:cNvSpPr>
          <p:nvPr>
            <p:ph type="title" idx="4294967295"/>
          </p:nvPr>
        </p:nvSpPr>
        <p:spPr>
          <a:xfrm>
            <a:off x="2438400" y="260648"/>
            <a:ext cx="8229600" cy="1143000"/>
          </a:xfrm>
        </p:spPr>
        <p:txBody>
          <a:bodyPr/>
          <a:lstStyle/>
          <a:p>
            <a:pPr eaLnBrk="1" hangingPunct="1"/>
            <a:r>
              <a:rPr lang="zh-TW" altLang="en-US" sz="4800" dirty="0">
                <a:latin typeface="標楷體" pitchFamily="65" charset="-120"/>
                <a:ea typeface="標楷體" pitchFamily="65" charset="-120"/>
              </a:rPr>
              <a:t>寫作測驗作答注意事項</a:t>
            </a:r>
          </a:p>
        </p:txBody>
      </p:sp>
      <p:sp>
        <p:nvSpPr>
          <p:cNvPr id="117763" name="內容版面配置區 2"/>
          <p:cNvSpPr>
            <a:spLocks noGrp="1"/>
          </p:cNvSpPr>
          <p:nvPr>
            <p:ph idx="4294967295"/>
          </p:nvPr>
        </p:nvSpPr>
        <p:spPr>
          <a:xfrm>
            <a:off x="119336" y="1484784"/>
            <a:ext cx="11737304" cy="5184576"/>
          </a:xfrm>
        </p:spPr>
        <p:txBody>
          <a:bodyPr/>
          <a:lstStyle/>
          <a:p>
            <a:pPr marL="866775" lvl="1" indent="-565150" defTabSz="1511300" eaLnBrk="1" hangingPunct="1">
              <a:lnSpc>
                <a:spcPct val="95000"/>
              </a:lnSpc>
              <a:buFont typeface="Wingdings" pitchFamily="2" charset="2"/>
              <a:buChar char="u"/>
            </a:pPr>
            <a:r>
              <a:rPr lang="zh-TW" altLang="zh-TW" dirty="0">
                <a:latin typeface="文鼎中圓" panose="020B0609010101010101" pitchFamily="49" charset="-120"/>
                <a:ea typeface="文鼎中圓" panose="020B0609010101010101" pitchFamily="49" charset="-120"/>
              </a:rPr>
              <a:t>作答方式：</a:t>
            </a:r>
            <a:r>
              <a:rPr lang="zh-TW" altLang="en-US" dirty="0">
                <a:latin typeface="文鼎中圓" panose="020B0609010101010101" pitchFamily="49" charset="-120"/>
                <a:ea typeface="文鼎中圓" panose="020B0609010101010101" pitchFamily="49" charset="-120"/>
              </a:rPr>
              <a:t>必須仔細閱讀完整試題後，撰寫一篇文章。 </a:t>
            </a:r>
            <a:endParaRPr lang="en-US" altLang="zh-TW" dirty="0"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marL="866775" lvl="1" indent="-565150" defTabSz="1511300" eaLnBrk="1" hangingPunct="1">
              <a:lnSpc>
                <a:spcPct val="95000"/>
              </a:lnSpc>
              <a:buFont typeface="Wingdings" pitchFamily="2" charset="2"/>
              <a:buChar char="u"/>
            </a:pPr>
            <a:r>
              <a:rPr lang="zh-TW" altLang="en-US" dirty="0">
                <a:latin typeface="文鼎中圓" panose="020B0609010101010101" pitchFamily="49" charset="-120"/>
                <a:ea typeface="文鼎中圓" panose="020B0609010101010101" pitchFamily="49" charset="-120"/>
              </a:rPr>
              <a:t>從第一頁右邊第一行開始作答，並不得要求增加答案卷作答。</a:t>
            </a:r>
            <a:endParaRPr lang="en-US" altLang="zh-TW" dirty="0"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marL="806450" indent="-498475" algn="just" defTabSz="1511300" eaLnBrk="1">
              <a:lnSpc>
                <a:spcPct val="95000"/>
              </a:lnSpc>
              <a:buFont typeface="Wingdings" pitchFamily="2" charset="2"/>
              <a:buChar char="u"/>
            </a:pPr>
            <a:r>
              <a:rPr lang="zh-TW" altLang="en-US" sz="2800" b="1" dirty="0">
                <a:latin typeface="文鼎中圓" panose="020B0609010101010101" pitchFamily="49" charset="-120"/>
                <a:ea typeface="文鼎中圓" panose="020B0609010101010101" pitchFamily="49" charset="-120"/>
              </a:rPr>
              <a:t>以下情形影響作答結果呈現，可能影響得分：</a:t>
            </a:r>
            <a:endParaRPr lang="en-US" altLang="zh-TW" sz="2800" b="1" dirty="0"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marL="806450" indent="-498475" algn="just" defTabSz="1511300" eaLnBrk="1">
              <a:lnSpc>
                <a:spcPct val="95000"/>
              </a:lnSpc>
              <a:buNone/>
            </a:pPr>
            <a:r>
              <a:rPr lang="en-US" altLang="zh-TW" sz="2800" b="1" dirty="0">
                <a:latin typeface="文鼎中圓" panose="020B0609010101010101" pitchFamily="49" charset="-120"/>
                <a:ea typeface="文鼎中圓" panose="020B0609010101010101" pitchFamily="49" charset="-120"/>
              </a:rPr>
              <a:t>   </a:t>
            </a:r>
            <a:r>
              <a:rPr lang="zh-TW" altLang="en-US" sz="2800" dirty="0">
                <a:latin typeface="文鼎中圓" panose="020B0609010101010101" pitchFamily="49" charset="-120"/>
                <a:ea typeface="文鼎中圓" panose="020B0609010101010101" pitchFamily="49" charset="-120"/>
              </a:rPr>
              <a:t>未用本國文字書寫（正體字）；未用黑色墨水的筆書寫（</a:t>
            </a:r>
            <a:r>
              <a:rPr lang="zh-TW" altLang="zh-TW" sz="2800" dirty="0">
                <a:latin typeface="文鼎中圓" panose="020B0609010101010101" pitchFamily="49" charset="-120"/>
                <a:ea typeface="文鼎中圓" panose="020B0609010101010101" pitchFamily="49" charset="-120"/>
              </a:rPr>
              <a:t>建議使用</a:t>
            </a:r>
            <a:r>
              <a:rPr lang="en-US" altLang="zh-TW" sz="2800" dirty="0">
                <a:latin typeface="文鼎中圓" panose="020B0609010101010101" pitchFamily="49" charset="-120"/>
                <a:ea typeface="文鼎中圓" panose="020B0609010101010101" pitchFamily="49" charset="-120"/>
                <a:cs typeface="Times New Roman" pitchFamily="18" charset="0"/>
              </a:rPr>
              <a:t>0.5mm</a:t>
            </a:r>
            <a:r>
              <a:rPr lang="zh-TW" altLang="zh-TW" sz="2800" dirty="0">
                <a:latin typeface="文鼎中圓" panose="020B0609010101010101" pitchFamily="49" charset="-120"/>
                <a:ea typeface="文鼎中圓" panose="020B0609010101010101" pitchFamily="49" charset="-120"/>
                <a:cs typeface="Times New Roman" pitchFamily="18" charset="0"/>
              </a:rPr>
              <a:t>〜</a:t>
            </a:r>
            <a:r>
              <a:rPr lang="en-US" altLang="zh-TW" sz="2800" dirty="0">
                <a:latin typeface="文鼎中圓" panose="020B0609010101010101" pitchFamily="49" charset="-120"/>
                <a:ea typeface="文鼎中圓" panose="020B0609010101010101" pitchFamily="49" charset="-120"/>
                <a:cs typeface="Times New Roman" pitchFamily="18" charset="0"/>
              </a:rPr>
              <a:t>0.7mm</a:t>
            </a:r>
            <a:r>
              <a:rPr lang="zh-TW" altLang="zh-TW" sz="2800" dirty="0">
                <a:latin typeface="文鼎中圓" panose="020B0609010101010101" pitchFamily="49" charset="-120"/>
                <a:ea typeface="文鼎中圓" panose="020B0609010101010101" pitchFamily="49" charset="-120"/>
              </a:rPr>
              <a:t>之筆尖</a:t>
            </a:r>
            <a:r>
              <a:rPr lang="zh-TW" altLang="en-US" sz="2800" dirty="0">
                <a:latin typeface="文鼎中圓" panose="020B0609010101010101" pitchFamily="49" charset="-120"/>
                <a:ea typeface="文鼎中圓" panose="020B0609010101010101" pitchFamily="49" charset="-120"/>
              </a:rPr>
              <a:t>，且不得使用鉛筆）；書寫內容超出答案卷格線外框。</a:t>
            </a:r>
          </a:p>
          <a:p>
            <a:pPr marL="806450" indent="-498475" algn="just" defTabSz="1511300" eaLnBrk="1">
              <a:lnSpc>
                <a:spcPct val="95000"/>
              </a:lnSpc>
              <a:buFont typeface="Wingdings" pitchFamily="2" charset="2"/>
              <a:buChar char="u"/>
            </a:pPr>
            <a:r>
              <a:rPr lang="zh-TW" altLang="en-US" sz="2800" b="1" dirty="0">
                <a:latin typeface="文鼎中圓" panose="020B0609010101010101" pitchFamily="49" charset="-120"/>
                <a:ea typeface="文鼎中圓" panose="020B0609010101010101" pitchFamily="49" charset="-120"/>
              </a:rPr>
              <a:t>以下情形違反考場規則，將不予計分：</a:t>
            </a:r>
            <a:endParaRPr lang="en-US" altLang="zh-TW" sz="2800" b="1" dirty="0"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marL="806450" indent="-498475" algn="just" defTabSz="1511300" eaLnBrk="1">
              <a:lnSpc>
                <a:spcPct val="95000"/>
              </a:lnSpc>
              <a:buNone/>
            </a:pPr>
            <a:r>
              <a:rPr lang="en-US" altLang="zh-TW" sz="2800" b="1" dirty="0">
                <a:latin typeface="文鼎中圓" panose="020B0609010101010101" pitchFamily="49" charset="-120"/>
                <a:ea typeface="文鼎中圓" panose="020B0609010101010101" pitchFamily="49" charset="-120"/>
              </a:rPr>
              <a:t>   	</a:t>
            </a:r>
            <a:r>
              <a:rPr lang="zh-TW" altLang="en-US" sz="2800" dirty="0">
                <a:latin typeface="文鼎中圓" panose="020B0609010101010101" pitchFamily="49" charset="-120"/>
                <a:ea typeface="文鼎中圓" panose="020B0609010101010101" pitchFamily="49" charset="-120"/>
              </a:rPr>
              <a:t>於答案紙上洩漏私人身分；污損答案卷；或於答案卷上作任何標記。</a:t>
            </a:r>
            <a:endParaRPr lang="en-US" altLang="zh-TW" sz="2800" dirty="0">
              <a:latin typeface="文鼎中圓" panose="020B0609010101010101" pitchFamily="49" charset="-120"/>
              <a:ea typeface="文鼎中圓" panose="020B0609010101010101" pitchFamily="49" charset="-120"/>
            </a:endParaRPr>
          </a:p>
          <a:p>
            <a:pPr marL="866775" lvl="1" indent="-565150" defTabSz="1511300" eaLnBrk="1" hangingPunct="1">
              <a:lnSpc>
                <a:spcPct val="95000"/>
              </a:lnSpc>
              <a:buClr>
                <a:srgbClr val="000000"/>
              </a:buClr>
              <a:buFont typeface="Wingdings" pitchFamily="2" charset="2"/>
              <a:buChar char="u"/>
            </a:pPr>
            <a:r>
              <a:rPr lang="zh-TW" altLang="en-US" dirty="0">
                <a:latin typeface="文鼎中圓" panose="020B0609010101010101" pitchFamily="49" charset="-120"/>
                <a:ea typeface="文鼎中圓" panose="020B0609010101010101" pitchFamily="49" charset="-120"/>
              </a:rPr>
              <a:t>另針對使用</a:t>
            </a:r>
            <a:r>
              <a:rPr lang="zh-TW" altLang="en-US" b="1" dirty="0">
                <a:solidFill>
                  <a:srgbClr val="FF0000"/>
                </a:solidFill>
                <a:latin typeface="文鼎中圓" panose="020B0609010101010101" pitchFamily="49" charset="-120"/>
                <a:ea typeface="文鼎中圓" panose="020B0609010101010101" pitchFamily="49" charset="-120"/>
              </a:rPr>
              <a:t>詩歌體</a:t>
            </a:r>
            <a:r>
              <a:rPr lang="zh-TW" altLang="en-US" dirty="0">
                <a:latin typeface="文鼎中圓" panose="020B0609010101010101" pitchFamily="49" charset="-120"/>
                <a:ea typeface="文鼎中圓" panose="020B0609010101010101" pitchFamily="49" charset="-120"/>
              </a:rPr>
              <a:t>、完全離題、只抄寫題目或說明及空白卷等考生，因無法判斷其寫作能力，給予其零級分。</a:t>
            </a:r>
          </a:p>
          <a:p>
            <a:pPr marL="866775" lvl="1" indent="-565150" defTabSz="1511300" eaLnBrk="1" hangingPunct="1">
              <a:lnSpc>
                <a:spcPct val="95000"/>
              </a:lnSpc>
              <a:buFont typeface="Wingdings" pitchFamily="2" charset="2"/>
              <a:buChar char="u"/>
            </a:pPr>
            <a:endParaRPr lang="zh-TW" altLang="en-US" dirty="0">
              <a:latin typeface="文鼎中圓" panose="020B0609010101010101" pitchFamily="49" charset="-120"/>
              <a:ea typeface="文鼎中圓" panose="020B0609010101010101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6" name="內容版面配置區 4" descr="105030114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35237" y="404814"/>
            <a:ext cx="8457307" cy="637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標題 1">
            <a:extLst/>
          </p:cNvPr>
          <p:cNvSpPr txBox="1">
            <a:spLocks/>
          </p:cNvSpPr>
          <p:nvPr/>
        </p:nvSpPr>
        <p:spPr bwMode="auto">
          <a:xfrm>
            <a:off x="1558939" y="274638"/>
            <a:ext cx="1019175" cy="617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  <a:cs typeface="+mj-cs"/>
              </a:rPr>
              <a:t>墨水不足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內容版面配置區 4" descr="96260436301-6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66989" y="361949"/>
            <a:ext cx="8353547" cy="636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標題 1">
            <a:extLst/>
          </p:cNvPr>
          <p:cNvSpPr txBox="1">
            <a:spLocks/>
          </p:cNvSpPr>
          <p:nvPr/>
        </p:nvSpPr>
        <p:spPr bwMode="auto">
          <a:xfrm>
            <a:off x="1558939" y="274638"/>
            <a:ext cx="1019175" cy="617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  <a:cs typeface="+mj-cs"/>
              </a:rPr>
              <a:t>字體太小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1">
            <a:extLst/>
          </p:cNvPr>
          <p:cNvSpPr txBox="1">
            <a:spLocks/>
          </p:cNvSpPr>
          <p:nvPr/>
        </p:nvSpPr>
        <p:spPr bwMode="auto">
          <a:xfrm>
            <a:off x="1558939" y="274638"/>
            <a:ext cx="1019175" cy="617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zh-TW" altLang="en-US" sz="4400" b="1" dirty="0">
                <a:latin typeface="標楷體" pitchFamily="65" charset="-120"/>
                <a:ea typeface="標楷體" pitchFamily="65" charset="-120"/>
                <a:cs typeface="+mj-cs"/>
              </a:rPr>
              <a:t>詩歌體</a:t>
            </a:r>
          </a:p>
        </p:txBody>
      </p:sp>
      <p:pic>
        <p:nvPicPr>
          <p:cNvPr id="120835" name="內容版面配置區 4" descr="105073710A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711624" y="493714"/>
            <a:ext cx="8195939" cy="62174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BFF91BE-3749-411C-9CB8-48E7247C7A7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631952" y="2390796"/>
            <a:ext cx="8964613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sz="640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桃連區主要入學管道</a:t>
            </a:r>
          </a:p>
        </p:txBody>
      </p:sp>
      <p:pic>
        <p:nvPicPr>
          <p:cNvPr id="14339" name="群組 4">
            <a:extLst>
              <a:ext uri="{FF2B5EF4-FFF2-40B4-BE49-F238E27FC236}">
                <a16:creationId xmlns="" xmlns:a16="http://schemas.microsoft.com/office/drawing/2014/main" id="{E0E88659-18E4-4E98-BBE4-93AAEBFD06A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361" y="4682443"/>
            <a:ext cx="1977827" cy="1728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投影片編號版面配置區 5">
            <a:extLst>
              <a:ext uri="{FF2B5EF4-FFF2-40B4-BE49-F238E27FC236}">
                <a16:creationId xmlns="" xmlns:a16="http://schemas.microsoft.com/office/drawing/2014/main" id="{68E2C345-2AEB-4330-905E-6769A8F8C200}"/>
              </a:ext>
            </a:extLst>
          </p:cNvPr>
          <p:cNvSpPr txBox="1">
            <a:spLocks noGrp="1"/>
          </p:cNvSpPr>
          <p:nvPr/>
        </p:nvSpPr>
        <p:spPr bwMode="auto">
          <a:xfrm>
            <a:off x="8077200" y="635637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6C45BBB-BD2A-4FC7-9B95-0E640AC89EC1}" type="slidenum">
              <a:rPr kumimoji="0" lang="zh-TW" altLang="en-US" sz="1200">
                <a:solidFill>
                  <a:srgbClr val="898989"/>
                </a:solidFill>
                <a:ea typeface="微軟正黑體" panose="020B0604030504040204" pitchFamily="34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91</a:t>
            </a:fld>
            <a:endParaRPr kumimoji="0" lang="zh-TW" altLang="en-US" sz="1200">
              <a:solidFill>
                <a:srgbClr val="898989"/>
              </a:solidFill>
              <a:ea typeface="微軟正黑體" panose="020B0604030504040204" pitchFamily="34" charset="-120"/>
            </a:endParaRPr>
          </a:p>
        </p:txBody>
      </p:sp>
      <p:grpSp>
        <p:nvGrpSpPr>
          <p:cNvPr id="16387" name="群組 17417">
            <a:extLst>
              <a:ext uri="{FF2B5EF4-FFF2-40B4-BE49-F238E27FC236}">
                <a16:creationId xmlns="" xmlns:a16="http://schemas.microsoft.com/office/drawing/2014/main" id="{F19E79B6-3F09-4D41-B613-9D8E1CBB422E}"/>
              </a:ext>
            </a:extLst>
          </p:cNvPr>
          <p:cNvGrpSpPr>
            <a:grpSpLocks/>
          </p:cNvGrpSpPr>
          <p:nvPr/>
        </p:nvGrpSpPr>
        <p:grpSpPr bwMode="auto">
          <a:xfrm>
            <a:off x="991705" y="310019"/>
            <a:ext cx="10621367" cy="6143018"/>
            <a:chOff x="148487" y="2143587"/>
            <a:chExt cx="8766353" cy="4479798"/>
          </a:xfrm>
        </p:grpSpPr>
        <p:sp>
          <p:nvSpPr>
            <p:cNvPr id="3" name="圓角矩形 2">
              <a:extLst>
                <a:ext uri="{FF2B5EF4-FFF2-40B4-BE49-F238E27FC236}">
                  <a16:creationId xmlns="" xmlns:a16="http://schemas.microsoft.com/office/drawing/2014/main" id="{33BC7B7A-FCC6-4F23-9E43-86546AF7CE6D}"/>
                </a:ext>
              </a:extLst>
            </p:cNvPr>
            <p:cNvSpPr/>
            <p:nvPr/>
          </p:nvSpPr>
          <p:spPr>
            <a:xfrm>
              <a:off x="2125311" y="2143587"/>
              <a:ext cx="5088750" cy="7215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r>
                <a:rPr kumimoji="0" lang="en-US" altLang="zh-TW" sz="3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110</a:t>
              </a:r>
              <a:r>
                <a:rPr kumimoji="0" lang="zh-TW" altLang="en-US" sz="38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學年度入學方式示意圖</a:t>
              </a:r>
              <a:endParaRPr kumimoji="0" lang="zh-TW" altLang="en-US" sz="3800" b="1" dirty="0">
                <a:latin typeface="Verdana" panose="020B0604030504040204" pitchFamily="34" charset="0"/>
                <a:ea typeface="微軟正黑體" panose="020B0604030504040204" pitchFamily="34" charset="-120"/>
              </a:endParaRPr>
            </a:p>
          </p:txBody>
        </p:sp>
        <p:grpSp>
          <p:nvGrpSpPr>
            <p:cNvPr id="16392" name="群組 17416">
              <a:extLst>
                <a:ext uri="{FF2B5EF4-FFF2-40B4-BE49-F238E27FC236}">
                  <a16:creationId xmlns="" xmlns:a16="http://schemas.microsoft.com/office/drawing/2014/main" id="{F30B6DC8-C09F-4FFE-8ECC-0361849105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487" y="2878969"/>
              <a:ext cx="8766353" cy="3744416"/>
              <a:chOff x="42754" y="2969568"/>
              <a:chExt cx="8766353" cy="3744416"/>
            </a:xfrm>
          </p:grpSpPr>
          <p:cxnSp>
            <p:nvCxnSpPr>
              <p:cNvPr id="26" name="直線單箭頭接點 25">
                <a:extLst>
                  <a:ext uri="{FF2B5EF4-FFF2-40B4-BE49-F238E27FC236}">
                    <a16:creationId xmlns="" xmlns:a16="http://schemas.microsoft.com/office/drawing/2014/main" id="{01552AE3-0D09-400C-BE67-895F4F7D3984}"/>
                  </a:ext>
                </a:extLst>
              </p:cNvPr>
              <p:cNvCxnSpPr/>
              <p:nvPr/>
            </p:nvCxnSpPr>
            <p:spPr>
              <a:xfrm>
                <a:off x="42754" y="6061497"/>
                <a:ext cx="1691616" cy="0"/>
              </a:xfrm>
              <a:prstGeom prst="straightConnector1">
                <a:avLst/>
              </a:prstGeom>
              <a:ln w="19050">
                <a:solidFill>
                  <a:srgbClr val="000099"/>
                </a:solidFill>
                <a:prstDash val="dash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394" name="群組 28">
                <a:extLst>
                  <a:ext uri="{FF2B5EF4-FFF2-40B4-BE49-F238E27FC236}">
                    <a16:creationId xmlns="" xmlns:a16="http://schemas.microsoft.com/office/drawing/2014/main" id="{7AE6ACF0-A4BE-4D57-88A6-4563A2FDDF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54" y="2969568"/>
                <a:ext cx="8766353" cy="3744416"/>
                <a:chOff x="179513" y="2996952"/>
                <a:chExt cx="8766353" cy="3744416"/>
              </a:xfrm>
            </p:grpSpPr>
            <p:sp>
              <p:nvSpPr>
                <p:cNvPr id="7" name="圓角矩形 6">
                  <a:extLst>
                    <a:ext uri="{FF2B5EF4-FFF2-40B4-BE49-F238E27FC236}">
                      <a16:creationId xmlns="" xmlns:a16="http://schemas.microsoft.com/office/drawing/2014/main" id="{3BAA199D-8D9A-43C7-98AE-E36BECD7F31F}"/>
                    </a:ext>
                  </a:extLst>
                </p:cNvPr>
                <p:cNvSpPr/>
                <p:nvPr/>
              </p:nvSpPr>
              <p:spPr>
                <a:xfrm>
                  <a:off x="2005707" y="3143277"/>
                  <a:ext cx="6364290" cy="541125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rgbClr val="000099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/>
                      <a:ea typeface="標楷體"/>
                    </a:rPr>
                    <a:t>高中、高職、五專多元入學管道</a:t>
                  </a:r>
                  <a:endParaRPr kumimoji="0" lang="zh-TW" altLang="en-US" sz="28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" name="圓角矩形 7">
                  <a:extLst>
                    <a:ext uri="{FF2B5EF4-FFF2-40B4-BE49-F238E27FC236}">
                      <a16:creationId xmlns="" xmlns:a16="http://schemas.microsoft.com/office/drawing/2014/main" id="{28DD3551-B0E0-43A0-805F-F509AC15940C}"/>
                    </a:ext>
                  </a:extLst>
                </p:cNvPr>
                <p:cNvSpPr/>
                <p:nvPr/>
              </p:nvSpPr>
              <p:spPr>
                <a:xfrm>
                  <a:off x="1908685" y="3789491"/>
                  <a:ext cx="1258148" cy="936381"/>
                </a:xfrm>
                <a:prstGeom prst="roundRect">
                  <a:avLst/>
                </a:prstGeom>
                <a:solidFill>
                  <a:srgbClr val="FFD9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免試</a:t>
                  </a:r>
                  <a:r>
                    <a:rPr kumimoji="0" lang="en-US" altLang="zh-TW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/>
                  </a:r>
                  <a:br>
                    <a:rPr kumimoji="0" lang="en-US" altLang="zh-TW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</a:b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入學</a:t>
                  </a:r>
                </a:p>
              </p:txBody>
            </p:sp>
            <p:sp>
              <p:nvSpPr>
                <p:cNvPr id="9" name="圓角矩形 8">
                  <a:extLst>
                    <a:ext uri="{FF2B5EF4-FFF2-40B4-BE49-F238E27FC236}">
                      <a16:creationId xmlns="" xmlns:a16="http://schemas.microsoft.com/office/drawing/2014/main" id="{05995E45-DD91-435F-BC8A-2D106E5EC4E7}"/>
                    </a:ext>
                  </a:extLst>
                </p:cNvPr>
                <p:cNvSpPr/>
                <p:nvPr/>
              </p:nvSpPr>
              <p:spPr>
                <a:xfrm>
                  <a:off x="3234122" y="3819291"/>
                  <a:ext cx="1873139" cy="934813"/>
                </a:xfrm>
                <a:prstGeom prst="roundRect">
                  <a:avLst/>
                </a:prstGeom>
                <a:solidFill>
                  <a:srgbClr val="DD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申請入學</a:t>
                  </a:r>
                  <a:endPara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endParaRPr>
                </a:p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zh-TW" sz="16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(</a:t>
                  </a:r>
                  <a:r>
                    <a:rPr kumimoji="0" lang="zh-TW" altLang="en-US" sz="16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五專申請抽籤</a:t>
                  </a:r>
                  <a:r>
                    <a:rPr kumimoji="0" lang="en-US" altLang="zh-TW" sz="16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)</a:t>
                  </a:r>
                  <a:endParaRPr kumimoji="0" lang="zh-TW" altLang="en-US" sz="16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1" name="圓角矩形 10">
                  <a:extLst>
                    <a:ext uri="{FF2B5EF4-FFF2-40B4-BE49-F238E27FC236}">
                      <a16:creationId xmlns="" xmlns:a16="http://schemas.microsoft.com/office/drawing/2014/main" id="{3BDCE4E3-B031-42BC-8683-9453529D22CC}"/>
                    </a:ext>
                  </a:extLst>
                </p:cNvPr>
                <p:cNvSpPr/>
                <p:nvPr/>
              </p:nvSpPr>
              <p:spPr>
                <a:xfrm>
                  <a:off x="5187069" y="3828702"/>
                  <a:ext cx="1225287" cy="934813"/>
                </a:xfrm>
                <a:prstGeom prst="roundRect">
                  <a:avLst/>
                </a:prstGeom>
                <a:solidFill>
                  <a:srgbClr val="E1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甄選入學</a:t>
                  </a:r>
                  <a:endPara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2" name="圓角矩形 11">
                  <a:extLst>
                    <a:ext uri="{FF2B5EF4-FFF2-40B4-BE49-F238E27FC236}">
                      <a16:creationId xmlns="" xmlns:a16="http://schemas.microsoft.com/office/drawing/2014/main" id="{B76C4E26-4AC0-4F16-9323-4CBC313A6A9F}"/>
                    </a:ext>
                  </a:extLst>
                </p:cNvPr>
                <p:cNvSpPr/>
                <p:nvPr/>
              </p:nvSpPr>
              <p:spPr>
                <a:xfrm>
                  <a:off x="6504682" y="3828702"/>
                  <a:ext cx="2305041" cy="934813"/>
                </a:xfrm>
                <a:prstGeom prst="roundRect">
                  <a:avLst/>
                </a:prstGeom>
                <a:solidFill>
                  <a:srgbClr val="E1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登記分發</a:t>
                  </a:r>
                  <a:r>
                    <a:rPr kumimoji="0" lang="en-US" altLang="zh-TW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/>
                  </a:r>
                  <a:br>
                    <a:rPr kumimoji="0" lang="en-US" altLang="zh-TW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</a:br>
                  <a:r>
                    <a:rPr kumimoji="0" lang="zh-TW" altLang="en-US" sz="2800" b="1" dirty="0">
                      <a:solidFill>
                        <a:schemeClr val="tx1"/>
                      </a:solidFill>
                      <a:latin typeface="標楷體" pitchFamily="65" charset="-120"/>
                      <a:ea typeface="標楷體" pitchFamily="65" charset="-120"/>
                    </a:rPr>
                    <a:t>入學</a:t>
                  </a:r>
                  <a:endParaRPr kumimoji="0" lang="en-US" altLang="zh-TW" sz="2800" b="1" dirty="0">
                    <a:solidFill>
                      <a:schemeClr val="tx1"/>
                    </a:solidFill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cxnSp>
              <p:nvCxnSpPr>
                <p:cNvPr id="5" name="直線單箭頭接點 4">
                  <a:extLst>
                    <a:ext uri="{FF2B5EF4-FFF2-40B4-BE49-F238E27FC236}">
                      <a16:creationId xmlns="" xmlns:a16="http://schemas.microsoft.com/office/drawing/2014/main" id="{4F6F05D4-AFA1-4509-AE67-10736A3C21E8}"/>
                    </a:ext>
                  </a:extLst>
                </p:cNvPr>
                <p:cNvCxnSpPr/>
                <p:nvPr/>
              </p:nvCxnSpPr>
              <p:spPr>
                <a:xfrm>
                  <a:off x="179513" y="4437272"/>
                  <a:ext cx="1729172" cy="0"/>
                </a:xfrm>
                <a:prstGeom prst="straightConnector1">
                  <a:avLst/>
                </a:prstGeom>
                <a:ln w="19050">
                  <a:solidFill>
                    <a:srgbClr val="000099"/>
                  </a:solidFill>
                  <a:prstDash val="dash"/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圓角矩形 14">
                  <a:extLst>
                    <a:ext uri="{FF2B5EF4-FFF2-40B4-BE49-F238E27FC236}">
                      <a16:creationId xmlns="" xmlns:a16="http://schemas.microsoft.com/office/drawing/2014/main" id="{81399967-C15F-469F-92CD-1723D9047517}"/>
                    </a:ext>
                  </a:extLst>
                </p:cNvPr>
                <p:cNvSpPr/>
                <p:nvPr/>
              </p:nvSpPr>
              <p:spPr>
                <a:xfrm>
                  <a:off x="598896" y="3789491"/>
                  <a:ext cx="1117311" cy="719931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eaLnBrk="1" hangingPunct="1">
                    <a:defRPr/>
                  </a:pPr>
                  <a:r>
                    <a:rPr kumimoji="0" lang="zh-TW" altLang="en-US" sz="2800" b="1">
                      <a:solidFill>
                        <a:srgbClr val="000099"/>
                      </a:solidFill>
                      <a:latin typeface="標楷體" pitchFamily="65" charset="-120"/>
                      <a:ea typeface="標楷體" pitchFamily="65" charset="-120"/>
                    </a:rPr>
                    <a:t>過去</a:t>
                  </a:r>
                </a:p>
              </p:txBody>
            </p:sp>
            <p:sp>
              <p:nvSpPr>
                <p:cNvPr id="16" name="圓角矩形 15">
                  <a:extLst>
                    <a:ext uri="{FF2B5EF4-FFF2-40B4-BE49-F238E27FC236}">
                      <a16:creationId xmlns="" xmlns:a16="http://schemas.microsoft.com/office/drawing/2014/main" id="{4135F38F-0B8E-49D5-A9AD-3F0C35F391CE}"/>
                    </a:ext>
                  </a:extLst>
                </p:cNvPr>
                <p:cNvSpPr/>
                <p:nvPr/>
              </p:nvSpPr>
              <p:spPr>
                <a:xfrm>
                  <a:off x="1908685" y="4964281"/>
                  <a:ext cx="4600692" cy="1585733"/>
                </a:xfrm>
                <a:prstGeom prst="roundRect">
                  <a:avLst/>
                </a:prstGeom>
                <a:solidFill>
                  <a:srgbClr val="FFE1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800" b="1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>免試入學</a:t>
                  </a:r>
                  <a:endParaRPr kumimoji="0" lang="zh-TW" altLang="en-US" sz="28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7" name="圓角矩形 16">
                  <a:extLst>
                    <a:ext uri="{FF2B5EF4-FFF2-40B4-BE49-F238E27FC236}">
                      <a16:creationId xmlns="" xmlns:a16="http://schemas.microsoft.com/office/drawing/2014/main" id="{2BA8F9BC-33E9-42C2-8ABC-03595C52A4DB}"/>
                    </a:ext>
                  </a:extLst>
                </p:cNvPr>
                <p:cNvSpPr/>
                <p:nvPr/>
              </p:nvSpPr>
              <p:spPr>
                <a:xfrm>
                  <a:off x="6562583" y="4843509"/>
                  <a:ext cx="2306606" cy="1681409"/>
                </a:xfrm>
                <a:prstGeom prst="roundRect">
                  <a:avLst/>
                </a:prstGeom>
                <a:solidFill>
                  <a:srgbClr val="E1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en-US" altLang="zh-TW" sz="2000" b="1" dirty="0">
                    <a:solidFill>
                      <a:srgbClr val="FF0000"/>
                    </a:solidFill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8" name="圓角矩形 17">
                  <a:extLst>
                    <a:ext uri="{FF2B5EF4-FFF2-40B4-BE49-F238E27FC236}">
                      <a16:creationId xmlns="" xmlns:a16="http://schemas.microsoft.com/office/drawing/2014/main" id="{AA79BDBA-2458-47B8-A450-F23578829275}"/>
                    </a:ext>
                  </a:extLst>
                </p:cNvPr>
                <p:cNvSpPr/>
                <p:nvPr/>
              </p:nvSpPr>
              <p:spPr>
                <a:xfrm>
                  <a:off x="6593880" y="5660686"/>
                  <a:ext cx="1012465" cy="890896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400" b="1" u="sng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>甄選</a:t>
                  </a:r>
                  <a:r>
                    <a:rPr kumimoji="0" lang="zh-TW" altLang="en-US" sz="2400" b="1" dirty="0">
                      <a:solidFill>
                        <a:srgbClr val="000099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>入學</a:t>
                  </a:r>
                  <a:endParaRPr kumimoji="0" lang="en-US" altLang="zh-TW" sz="24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sp>
              <p:nvSpPr>
                <p:cNvPr id="19" name="圓角矩形 18">
                  <a:extLst>
                    <a:ext uri="{FF2B5EF4-FFF2-40B4-BE49-F238E27FC236}">
                      <a16:creationId xmlns="" xmlns:a16="http://schemas.microsoft.com/office/drawing/2014/main" id="{B521E4FF-13C9-4379-A58A-AE534F205EDD}"/>
                    </a:ext>
                  </a:extLst>
                </p:cNvPr>
                <p:cNvSpPr/>
                <p:nvPr/>
              </p:nvSpPr>
              <p:spPr>
                <a:xfrm>
                  <a:off x="7398219" y="5660686"/>
                  <a:ext cx="1547647" cy="890896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lnSpc>
                      <a:spcPts val="28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zh-TW" altLang="en-US" sz="2400" b="1" u="sng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>考試分發</a:t>
                  </a:r>
                  <a:r>
                    <a:rPr kumimoji="0" lang="en-US" altLang="zh-TW" sz="2400" b="1" u="sng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/>
                  </a:r>
                  <a:br>
                    <a:rPr kumimoji="0" lang="en-US" altLang="zh-TW" sz="2400" b="1" u="sng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</a:br>
                  <a:r>
                    <a:rPr kumimoji="0" lang="zh-TW" altLang="en-US" sz="2400" b="1" dirty="0">
                      <a:solidFill>
                        <a:srgbClr val="000099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itchFamily="65" charset="-120"/>
                      <a:ea typeface="標楷體" pitchFamily="65" charset="-120"/>
                    </a:rPr>
                    <a:t>入學</a:t>
                  </a:r>
                  <a:endParaRPr kumimoji="0" lang="en-US" altLang="zh-TW" sz="24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endParaRPr>
                </a:p>
              </p:txBody>
            </p:sp>
            <p:cxnSp>
              <p:nvCxnSpPr>
                <p:cNvPr id="14" name="直線接點 13">
                  <a:extLst>
                    <a:ext uri="{FF2B5EF4-FFF2-40B4-BE49-F238E27FC236}">
                      <a16:creationId xmlns="" xmlns:a16="http://schemas.microsoft.com/office/drawing/2014/main" id="{585BE7F9-F7B9-4E95-86C4-6AF2E2A62961}"/>
                    </a:ext>
                  </a:extLst>
                </p:cNvPr>
                <p:cNvCxnSpPr>
                  <a:endCxn id="17" idx="3"/>
                </p:cNvCxnSpPr>
                <p:nvPr/>
              </p:nvCxnSpPr>
              <p:spPr>
                <a:xfrm>
                  <a:off x="6562583" y="5684213"/>
                  <a:ext cx="2306606" cy="0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線接點 22">
                  <a:extLst>
                    <a:ext uri="{FF2B5EF4-FFF2-40B4-BE49-F238E27FC236}">
                      <a16:creationId xmlns="" xmlns:a16="http://schemas.microsoft.com/office/drawing/2014/main" id="{FF5CF89E-928B-4B0A-86B9-516D79459F06}"/>
                    </a:ext>
                  </a:extLst>
                </p:cNvPr>
                <p:cNvCxnSpPr/>
                <p:nvPr/>
              </p:nvCxnSpPr>
              <p:spPr>
                <a:xfrm>
                  <a:off x="7548445" y="5684213"/>
                  <a:ext cx="0" cy="840705"/>
                </a:xfrm>
                <a:prstGeom prst="line">
                  <a:avLst/>
                </a:prstGeom>
                <a:ln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圓角矩形 26">
                  <a:extLst>
                    <a:ext uri="{FF2B5EF4-FFF2-40B4-BE49-F238E27FC236}">
                      <a16:creationId xmlns="" xmlns:a16="http://schemas.microsoft.com/office/drawing/2014/main" id="{EE015A91-C2A6-47D0-8851-6777BEC309EC}"/>
                    </a:ext>
                  </a:extLst>
                </p:cNvPr>
                <p:cNvSpPr/>
                <p:nvPr/>
              </p:nvSpPr>
              <p:spPr>
                <a:xfrm>
                  <a:off x="179513" y="5183868"/>
                  <a:ext cx="1729172" cy="895602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kumimoji="0" lang="en-US" altLang="zh-TW" sz="2800" b="1" dirty="0">
                      <a:solidFill>
                        <a:srgbClr val="000099"/>
                      </a:solidFill>
                      <a:latin typeface="標楷體" pitchFamily="65" charset="-120"/>
                      <a:ea typeface="標楷體" pitchFamily="65" charset="-120"/>
                    </a:rPr>
                    <a:t>103</a:t>
                  </a:r>
                  <a:br>
                    <a:rPr kumimoji="0" lang="en-US" altLang="zh-TW" sz="2800" b="1" dirty="0">
                      <a:solidFill>
                        <a:srgbClr val="000099"/>
                      </a:solidFill>
                      <a:latin typeface="標楷體" pitchFamily="65" charset="-120"/>
                      <a:ea typeface="標楷體" pitchFamily="65" charset="-120"/>
                    </a:rPr>
                  </a:br>
                  <a:r>
                    <a:rPr kumimoji="0" lang="zh-TW" altLang="en-US" sz="2800" b="1" dirty="0">
                      <a:solidFill>
                        <a:srgbClr val="000099"/>
                      </a:solidFill>
                      <a:latin typeface="標楷體" pitchFamily="65" charset="-120"/>
                      <a:ea typeface="標楷體" pitchFamily="65" charset="-120"/>
                    </a:rPr>
                    <a:t>學年度起</a:t>
                  </a:r>
                </a:p>
              </p:txBody>
            </p:sp>
            <p:sp>
              <p:nvSpPr>
                <p:cNvPr id="28" name="圓角矩形 27">
                  <a:extLst>
                    <a:ext uri="{FF2B5EF4-FFF2-40B4-BE49-F238E27FC236}">
                      <a16:creationId xmlns="" xmlns:a16="http://schemas.microsoft.com/office/drawing/2014/main" id="{D86845DE-A2F4-449B-9663-A16F779434EC}"/>
                    </a:ext>
                  </a:extLst>
                </p:cNvPr>
                <p:cNvSpPr/>
                <p:nvPr/>
              </p:nvSpPr>
              <p:spPr>
                <a:xfrm>
                  <a:off x="179513" y="2997408"/>
                  <a:ext cx="8766353" cy="3743960"/>
                </a:xfrm>
                <a:prstGeom prst="roundRect">
                  <a:avLst/>
                </a:prstGeom>
                <a:noFill/>
                <a:ln w="22225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zh-TW" altLang="en-US"/>
                </a:p>
              </p:txBody>
            </p:sp>
          </p:grpSp>
          <p:sp>
            <p:nvSpPr>
              <p:cNvPr id="20" name="圓角矩形 19">
                <a:extLst>
                  <a:ext uri="{FF2B5EF4-FFF2-40B4-BE49-F238E27FC236}">
                    <a16:creationId xmlns="" xmlns:a16="http://schemas.microsoft.com/office/drawing/2014/main" id="{005E49CF-51DD-4D8C-BBF5-D5E20070E58A}"/>
                  </a:ext>
                </a:extLst>
              </p:cNvPr>
              <p:cNvSpPr/>
              <p:nvPr/>
            </p:nvSpPr>
            <p:spPr>
              <a:xfrm>
                <a:off x="6425824" y="4816125"/>
                <a:ext cx="2306606" cy="889327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2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標楷體" pitchFamily="65" charset="-120"/>
                    <a:ea typeface="標楷體" pitchFamily="65" charset="-120"/>
                  </a:rPr>
                  <a:t>特色招生</a:t>
                </a:r>
                <a:endParaRPr kumimoji="0" lang="en-US" altLang="zh-TW" sz="2000" b="1" dirty="0">
                  <a:solidFill>
                    <a:srgbClr val="FF0000"/>
                  </a:solidFill>
                  <a:latin typeface="標楷體" pitchFamily="65" charset="-120"/>
                  <a:ea typeface="標楷體" pitchFamily="65" charset="-120"/>
                </a:endParaRPr>
              </a:p>
            </p:txBody>
          </p:sp>
        </p:grpSp>
      </p:grpSp>
      <p:sp>
        <p:nvSpPr>
          <p:cNvPr id="16388" name="Line 25">
            <a:extLst>
              <a:ext uri="{FF2B5EF4-FFF2-40B4-BE49-F238E27FC236}">
                <a16:creationId xmlns="" xmlns:a16="http://schemas.microsoft.com/office/drawing/2014/main" id="{86F94AEC-6361-4780-89E0-1CAF9B156F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17941" y="2510188"/>
            <a:ext cx="7546611" cy="1119419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6389" name="Line 26">
            <a:extLst>
              <a:ext uri="{FF2B5EF4-FFF2-40B4-BE49-F238E27FC236}">
                <a16:creationId xmlns="" xmlns:a16="http://schemas.microsoft.com/office/drawing/2014/main" id="{5D3E73D4-D600-47C7-8933-DC04B867ABA3}"/>
              </a:ext>
            </a:extLst>
          </p:cNvPr>
          <p:cNvSpPr>
            <a:spLocks noChangeShapeType="1"/>
          </p:cNvSpPr>
          <p:nvPr/>
        </p:nvSpPr>
        <p:spPr bwMode="auto">
          <a:xfrm>
            <a:off x="3386824" y="2619882"/>
            <a:ext cx="7813485" cy="101293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37274" name="Rectangle 26">
            <a:extLst>
              <a:ext uri="{FF2B5EF4-FFF2-40B4-BE49-F238E27FC236}">
                <a16:creationId xmlns="" xmlns:a16="http://schemas.microsoft.com/office/drawing/2014/main" id="{3809B631-3A01-4244-A6DD-179CED62F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9638" y="3246443"/>
            <a:ext cx="595035" cy="58477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/>
              <a:t>：</a:t>
            </a: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FA2E0490-0984-4902-B1B3-0D66AD1F60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1153"/>
            <a:ext cx="121920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9499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投影片編號版面配置區 3">
            <a:extLst>
              <a:ext uri="{FF2B5EF4-FFF2-40B4-BE49-F238E27FC236}">
                <a16:creationId xmlns="" xmlns:a16="http://schemas.microsoft.com/office/drawing/2014/main" id="{7A8B927D-DFA9-4A7F-A7FC-FF5B957E82CD}"/>
              </a:ext>
            </a:extLst>
          </p:cNvPr>
          <p:cNvSpPr txBox="1">
            <a:spLocks noGrp="1"/>
          </p:cNvSpPr>
          <p:nvPr/>
        </p:nvSpPr>
        <p:spPr bwMode="auto">
          <a:xfrm>
            <a:off x="8066088" y="6356371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9B7F946D-33DB-403C-ABB8-EF26BAE8F088}" type="slidenum">
              <a:rPr kumimoji="0" lang="zh-TW" altLang="en-US" sz="1200">
                <a:solidFill>
                  <a:srgbClr val="898989"/>
                </a:solidFill>
                <a:ea typeface="微軟正黑體" panose="020B0604030504040204" pitchFamily="34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93</a:t>
            </a:fld>
            <a:endParaRPr kumimoji="0" lang="en-US" altLang="zh-TW" sz="1200">
              <a:solidFill>
                <a:srgbClr val="898989"/>
              </a:solidFill>
              <a:ea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="" xmlns:a16="http://schemas.microsoft.com/office/drawing/2014/main" id="{782E8A93-BF2D-4403-AA0C-E9D6D51E2494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27448" y="4509120"/>
          <a:ext cx="4889264" cy="91440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8892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身心障礙適性輔導安置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="" xmlns:a16="http://schemas.microsoft.com/office/drawing/2014/main" id="{685CAC80-A29F-4123-991E-534F0221FB5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27449" y="1340768"/>
          <a:ext cx="4889266" cy="266404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815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076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66010"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免試入學</a:t>
                      </a:r>
                    </a:p>
                  </a:txBody>
                  <a:tcPr marL="7620" marR="7620" marT="7620" marB="0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校內直升入學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免試入學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技優生甄審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6601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單獨招生</a:t>
                      </a:r>
                      <a:r>
                        <a:rPr lang="en-US" altLang="zh-TW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含園區生</a:t>
                      </a:r>
                      <a:r>
                        <a:rPr lang="en-US" altLang="zh-TW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="" xmlns:a16="http://schemas.microsoft.com/office/drawing/2014/main" id="{9FE7D1FF-4BF0-4FB7-84F5-C1320121FF6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12038" y="1340768"/>
          <a:ext cx="3960441" cy="316773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8647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64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874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33546">
                <a:tc rowSpan="5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特色招生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甄選入學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藝才班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體育班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科學班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endParaRPr lang="zh-TW" altLang="en-US" sz="2800" b="1" kern="1200" dirty="0">
                        <a:solidFill>
                          <a:srgbClr val="0000FF"/>
                        </a:solidFill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專業群科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354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考試分發入學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標題 2">
            <a:extLst>
              <a:ext uri="{FF2B5EF4-FFF2-40B4-BE49-F238E27FC236}">
                <a16:creationId xmlns="" xmlns:a16="http://schemas.microsoft.com/office/drawing/2014/main" id="{677CFC95-3EAD-4DEF-9041-FD8533691B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25096" y="221396"/>
            <a:ext cx="8784901" cy="1143000"/>
          </a:xfrm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en-US" altLang="zh-TW" sz="4800" dirty="0">
                <a:ln>
                  <a:noFill/>
                </a:ln>
                <a:solidFill>
                  <a:srgbClr val="31859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zh-TW" sz="4800" dirty="0">
                <a:ln>
                  <a:noFill/>
                </a:ln>
                <a:solidFill>
                  <a:srgbClr val="31859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</a:t>
            </a:r>
            <a:r>
              <a:rPr lang="zh-TW" altLang="en-US" sz="4800" dirty="0">
                <a:ln>
                  <a:noFill/>
                </a:ln>
                <a:solidFill>
                  <a:srgbClr val="31859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桃連區</a:t>
            </a:r>
            <a:r>
              <a:rPr lang="zh-TW" altLang="zh-TW" sz="4800" dirty="0">
                <a:ln>
                  <a:noFill/>
                </a:ln>
                <a:solidFill>
                  <a:srgbClr val="31859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適性入學管道</a:t>
            </a:r>
            <a:endParaRPr lang="zh-TW" altLang="en-US" sz="4800" dirty="0">
              <a:ln>
                <a:noFill/>
              </a:ln>
              <a:solidFill>
                <a:srgbClr val="31859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8439" name="圖片 24">
            <a:extLst>
              <a:ext uri="{FF2B5EF4-FFF2-40B4-BE49-F238E27FC236}">
                <a16:creationId xmlns="" xmlns:a16="http://schemas.microsoft.com/office/drawing/2014/main" id="{3F1E47A2-E4B8-43D5-A6AF-2CAEBB7DF2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9" y="5733256"/>
            <a:ext cx="38877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表格 11">
            <a:extLst>
              <a:ext uri="{FF2B5EF4-FFF2-40B4-BE49-F238E27FC236}">
                <a16:creationId xmlns="" xmlns:a16="http://schemas.microsoft.com/office/drawing/2014/main" id="{6CA73E1A-A080-481A-95AB-EA8D029B5B2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311903" y="4649088"/>
          <a:ext cx="3960440" cy="1835852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5413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0630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58963"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其他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實用技能學程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89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建教合作班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89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體育績優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5896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軍校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資料庫圖表 2">
            <a:extLst>
              <a:ext uri="{FF2B5EF4-FFF2-40B4-BE49-F238E27FC236}">
                <a16:creationId xmlns="" xmlns:a16="http://schemas.microsoft.com/office/drawing/2014/main" id="{C6398D41-320F-42AF-AB63-87E5AEB4AC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8711646"/>
              </p:ext>
            </p:extLst>
          </p:nvPr>
        </p:nvGraphicFramePr>
        <p:xfrm>
          <a:off x="1271464" y="836712"/>
          <a:ext cx="9793088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5"/>
          <p:cNvSpPr>
            <a:spLocks noChangeArrowheads="1"/>
          </p:cNvSpPr>
          <p:nvPr/>
        </p:nvSpPr>
        <p:spPr bwMode="auto">
          <a:xfrm>
            <a:off x="2527265" y="289140"/>
            <a:ext cx="888922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zh-TW" alt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桃連區</a:t>
            </a:r>
            <a:r>
              <a:rPr lang="en-US" altLang="zh-TW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111</a:t>
            </a:r>
            <a:r>
              <a:rPr lang="zh-TW" altLang="en-US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年重要</a:t>
            </a:r>
            <a:r>
              <a:rPr lang="zh-TW" altLang="zh-TW" sz="4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日程表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教育部版</a:t>
            </a:r>
            <a:r>
              <a:rPr lang="en-US" altLang="zh-TW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)</a:t>
            </a:r>
            <a:endParaRPr lang="zh-TW" altLang="zh-TW" sz="2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defRPr/>
            </a:pPr>
            <a:endParaRPr lang="en-US" altLang="zh-TW" sz="4000" b="1" dirty="0">
              <a:solidFill>
                <a:srgbClr val="3319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defRPr/>
            </a:pPr>
            <a:r>
              <a:rPr lang="en-US" altLang="zh-TW" sz="2800" b="1" dirty="0">
                <a:solidFill>
                  <a:srgbClr val="3319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                                </a:t>
            </a:r>
            <a:endParaRPr lang="zh-TW" altLang="zh-TW" sz="2000" b="1" dirty="0">
              <a:solidFill>
                <a:srgbClr val="3319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4" name="圓角矩形 23"/>
          <p:cNvSpPr/>
          <p:nvPr/>
        </p:nvSpPr>
        <p:spPr>
          <a:xfrm>
            <a:off x="1343486" y="2085155"/>
            <a:ext cx="3467735" cy="738315"/>
          </a:xfrm>
          <a:prstGeom prst="roundRect">
            <a:avLst/>
          </a:prstGeom>
          <a:solidFill>
            <a:srgbClr val="80D31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特招專業群科報名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3/13~3/17)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向下箭號 24"/>
          <p:cNvSpPr/>
          <p:nvPr/>
        </p:nvSpPr>
        <p:spPr>
          <a:xfrm>
            <a:off x="3214702" y="1694653"/>
            <a:ext cx="504825" cy="36036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26" name="圓角矩形 25"/>
          <p:cNvSpPr/>
          <p:nvPr/>
        </p:nvSpPr>
        <p:spPr>
          <a:xfrm>
            <a:off x="1343472" y="941997"/>
            <a:ext cx="3490829" cy="71010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科學班報名</a:t>
            </a:r>
            <a:r>
              <a:rPr lang="en-US" altLang="zh-TW" sz="16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16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2/16~3/2)</a:t>
            </a:r>
            <a:endParaRPr lang="en-US" altLang="zh-TW" sz="16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科學班檢定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3/11)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7" name="向下箭號 26"/>
          <p:cNvSpPr/>
          <p:nvPr/>
        </p:nvSpPr>
        <p:spPr>
          <a:xfrm>
            <a:off x="3190375" y="2866633"/>
            <a:ext cx="504825" cy="42227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28" name="圓角矩形 27"/>
          <p:cNvSpPr/>
          <p:nvPr/>
        </p:nvSpPr>
        <p:spPr>
          <a:xfrm>
            <a:off x="1343473" y="3307202"/>
            <a:ext cx="3455291" cy="680039"/>
          </a:xfrm>
          <a:prstGeom prst="roundRect">
            <a:avLst/>
          </a:prstGeom>
          <a:solidFill>
            <a:srgbClr val="80D31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特招群科術科測驗</a:t>
            </a:r>
            <a:endParaRPr lang="en-US" altLang="zh-TW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defRPr/>
            </a:pP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4/22</a:t>
            </a:r>
            <a:r>
              <a:rPr lang="zh-TW" altLang="en-US" sz="24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4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4/23)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9" name="向下箭號 28"/>
          <p:cNvSpPr/>
          <p:nvPr/>
        </p:nvSpPr>
        <p:spPr>
          <a:xfrm>
            <a:off x="3200848" y="4034104"/>
            <a:ext cx="504825" cy="43815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30" name="圓角矩形 29"/>
          <p:cNvSpPr/>
          <p:nvPr/>
        </p:nvSpPr>
        <p:spPr>
          <a:xfrm>
            <a:off x="7477937" y="976210"/>
            <a:ext cx="2736851" cy="73822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會考成績公告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6/9)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1" name="向下箭號 30"/>
          <p:cNvSpPr/>
          <p:nvPr/>
        </p:nvSpPr>
        <p:spPr>
          <a:xfrm>
            <a:off x="8549688" y="1701655"/>
            <a:ext cx="503237" cy="34607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32" name="圓角矩形 31"/>
          <p:cNvSpPr/>
          <p:nvPr/>
        </p:nvSpPr>
        <p:spPr>
          <a:xfrm>
            <a:off x="7471505" y="2051992"/>
            <a:ext cx="2963243" cy="865188"/>
          </a:xfrm>
          <a:prstGeom prst="roundRect">
            <a:avLst/>
          </a:prstGeom>
          <a:solidFill>
            <a:srgbClr val="80D31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特招高職放榜</a:t>
            </a:r>
            <a:r>
              <a:rPr lang="en-US" altLang="zh-TW" sz="20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0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6/14)</a:t>
            </a:r>
            <a:endParaRPr lang="en-US" altLang="zh-TW" sz="20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報到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6/15)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" name="向下箭號 32"/>
          <p:cNvSpPr/>
          <p:nvPr/>
        </p:nvSpPr>
        <p:spPr>
          <a:xfrm>
            <a:off x="8576000" y="2905671"/>
            <a:ext cx="503237" cy="3302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35" name="圓角矩形 1"/>
          <p:cNvSpPr>
            <a:spLocks noChangeArrowheads="1"/>
          </p:cNvSpPr>
          <p:nvPr/>
        </p:nvSpPr>
        <p:spPr bwMode="auto">
          <a:xfrm>
            <a:off x="4926833" y="4829446"/>
            <a:ext cx="2551107" cy="1417781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桃園市辦理</a:t>
            </a:r>
            <a:endPara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高中職博覽會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24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2400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3/</a:t>
            </a:r>
            <a:r>
              <a:rPr lang="zh-TW" altLang="en-US" sz="2400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月中旬</a:t>
            </a:r>
            <a:r>
              <a:rPr lang="en-US" altLang="zh-TW" sz="2400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400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6" name="圓角矩形 35"/>
          <p:cNvSpPr/>
          <p:nvPr/>
        </p:nvSpPr>
        <p:spPr>
          <a:xfrm>
            <a:off x="1343472" y="4484845"/>
            <a:ext cx="3490829" cy="71669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國中教育會考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5/20~5/21)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8" name="向下箭號 37"/>
          <p:cNvSpPr/>
          <p:nvPr/>
        </p:nvSpPr>
        <p:spPr>
          <a:xfrm>
            <a:off x="8575996" y="4197454"/>
            <a:ext cx="503237" cy="3302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39" name="圓角矩形 38"/>
          <p:cNvSpPr/>
          <p:nvPr/>
        </p:nvSpPr>
        <p:spPr>
          <a:xfrm>
            <a:off x="7471517" y="4558235"/>
            <a:ext cx="2916593" cy="70315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免試、特招考試、藝才班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放榜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7/11)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0" name="向下箭號 39"/>
          <p:cNvSpPr/>
          <p:nvPr/>
        </p:nvSpPr>
        <p:spPr>
          <a:xfrm>
            <a:off x="3204237" y="5235228"/>
            <a:ext cx="503239" cy="184943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41" name="圓角矩形 1"/>
          <p:cNvSpPr>
            <a:spLocks noChangeArrowheads="1"/>
          </p:cNvSpPr>
          <p:nvPr/>
        </p:nvSpPr>
        <p:spPr bwMode="auto">
          <a:xfrm>
            <a:off x="1343472" y="5420171"/>
            <a:ext cx="3490829" cy="1016263"/>
          </a:xfrm>
          <a:prstGeom prst="roundRect">
            <a:avLst>
              <a:gd name="adj" fmla="val 13932"/>
            </a:avLst>
          </a:prstGeom>
          <a:solidFill>
            <a:srgbClr val="00B050"/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zh-TW" altLang="en-US" sz="20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實用技能、高職技優</a:t>
            </a:r>
            <a:endParaRPr lang="en-US" altLang="zh-TW" sz="2000" dirty="0">
              <a:solidFill>
                <a:srgbClr val="FFFF00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0" hangingPunct="0"/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報名</a:t>
            </a:r>
            <a:r>
              <a:rPr lang="en-US" altLang="zh-TW" sz="1600" dirty="0" smtClean="0">
                <a:latin typeface="標楷體" pitchFamily="65" charset="-120"/>
                <a:ea typeface="標楷體" pitchFamily="65" charset="-120"/>
              </a:rPr>
              <a:t>5/25</a:t>
            </a:r>
            <a:r>
              <a:rPr lang="zh-TW" altLang="en-US" sz="1600" dirty="0" smtClean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1600" dirty="0" smtClean="0">
                <a:latin typeface="標楷體" pitchFamily="65" charset="-120"/>
                <a:ea typeface="標楷體" pitchFamily="65" charset="-120"/>
              </a:rPr>
              <a:t>5/26</a:t>
            </a:r>
            <a:endParaRPr lang="en-US" altLang="zh-TW" sz="1600" dirty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16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實技</a:t>
            </a:r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放榜</a:t>
            </a:r>
            <a:r>
              <a:rPr lang="en-US" altLang="zh-TW" sz="1600" dirty="0" smtClean="0">
                <a:latin typeface="標楷體" pitchFamily="65" charset="-120"/>
                <a:ea typeface="標楷體" pitchFamily="65" charset="-120"/>
              </a:rPr>
              <a:t>6/12</a:t>
            </a:r>
            <a:r>
              <a:rPr lang="zh-TW" altLang="en-US" sz="1600" dirty="0" smtClean="0">
                <a:latin typeface="標楷體" pitchFamily="65" charset="-120"/>
                <a:ea typeface="標楷體" pitchFamily="65" charset="-120"/>
              </a:rPr>
              <a:t>，</a:t>
            </a:r>
            <a:r>
              <a:rPr lang="zh-TW" altLang="en-US" sz="1600" dirty="0">
                <a:solidFill>
                  <a:srgbClr val="FFFF00"/>
                </a:solidFill>
                <a:latin typeface="標楷體" pitchFamily="65" charset="-120"/>
                <a:ea typeface="標楷體" pitchFamily="65" charset="-120"/>
              </a:rPr>
              <a:t>技優</a:t>
            </a:r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放榜</a:t>
            </a:r>
            <a:r>
              <a:rPr lang="en-US" altLang="zh-TW" sz="1600" dirty="0" smtClean="0">
                <a:latin typeface="標楷體" pitchFamily="65" charset="-120"/>
                <a:ea typeface="標楷體" pitchFamily="65" charset="-120"/>
              </a:rPr>
              <a:t>6/14</a:t>
            </a:r>
            <a:endParaRPr lang="en-US" altLang="zh-TW" sz="1600" dirty="0"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1600" dirty="0">
                <a:latin typeface="標楷體" pitchFamily="65" charset="-120"/>
                <a:ea typeface="標楷體" pitchFamily="65" charset="-120"/>
              </a:rPr>
              <a:t>報到</a:t>
            </a:r>
            <a:r>
              <a:rPr lang="en-US" altLang="zh-TW" sz="1600" dirty="0" smtClean="0">
                <a:latin typeface="標楷體" pitchFamily="65" charset="-120"/>
                <a:ea typeface="標楷體" pitchFamily="65" charset="-120"/>
              </a:rPr>
              <a:t>6/15</a:t>
            </a:r>
            <a:endParaRPr lang="zh-TW" altLang="en-US" sz="1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4" name="圓角矩形 43"/>
          <p:cNvSpPr/>
          <p:nvPr/>
        </p:nvSpPr>
        <p:spPr>
          <a:xfrm>
            <a:off x="7471517" y="3278190"/>
            <a:ext cx="2927705" cy="95073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免試入學填志願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含特招考試分發</a:t>
            </a:r>
            <a:r>
              <a:rPr lang="en-US" altLang="zh-TW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6/21</a:t>
            </a:r>
            <a:r>
              <a:rPr lang="zh-TW" altLang="en-US" sz="24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起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五角星形 1"/>
          <p:cNvSpPr/>
          <p:nvPr/>
        </p:nvSpPr>
        <p:spPr bwMode="auto">
          <a:xfrm rot="1635059">
            <a:off x="10128791" y="2886809"/>
            <a:ext cx="1109296" cy="1048144"/>
          </a:xfrm>
          <a:prstGeom prst="star5">
            <a:avLst>
              <a:gd name="adj" fmla="val 32307"/>
              <a:gd name="hf" fmla="val 105146"/>
              <a:gd name="vf" fmla="val 110557"/>
            </a:avLst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TW" altLang="en-US" sz="2000" b="1" dirty="0">
                <a:solidFill>
                  <a:srgbClr val="3D25F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注意返校</a:t>
            </a:r>
          </a:p>
        </p:txBody>
      </p:sp>
      <p:sp>
        <p:nvSpPr>
          <p:cNvPr id="37" name="向下箭號 36"/>
          <p:cNvSpPr/>
          <p:nvPr/>
        </p:nvSpPr>
        <p:spPr>
          <a:xfrm>
            <a:off x="8594744" y="5310034"/>
            <a:ext cx="503237" cy="3302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TW" altLang="en-US"/>
          </a:p>
        </p:txBody>
      </p:sp>
      <p:sp>
        <p:nvSpPr>
          <p:cNvPr id="43" name="圓角矩形 42"/>
          <p:cNvSpPr/>
          <p:nvPr/>
        </p:nvSpPr>
        <p:spPr>
          <a:xfrm>
            <a:off x="7477950" y="5688875"/>
            <a:ext cx="2916593" cy="70315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 sz="1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免試、特招考試、藝才班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報到</a:t>
            </a:r>
            <a:r>
              <a:rPr lang="en-US" altLang="zh-TW" sz="2400" dirty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4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7/14</a:t>
            </a:r>
            <a:r>
              <a:rPr lang="zh-TW" altLang="en-US" sz="24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2400" dirty="0" smtClean="0">
                <a:solidFill>
                  <a:srgbClr val="3319F5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12)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5" name="圓角矩形 1"/>
          <p:cNvSpPr>
            <a:spLocks noChangeArrowheads="1"/>
          </p:cNvSpPr>
          <p:nvPr/>
        </p:nvSpPr>
        <p:spPr bwMode="auto">
          <a:xfrm>
            <a:off x="4926844" y="978681"/>
            <a:ext cx="2452145" cy="3753922"/>
          </a:xfrm>
          <a:prstGeom prst="roundRect">
            <a:avLst>
              <a:gd name="adj" fmla="val 16667"/>
            </a:avLst>
          </a:prstGeom>
          <a:solidFill>
            <a:schemeClr val="accent3">
              <a:lumMod val="40000"/>
              <a:lumOff val="60000"/>
            </a:schemeClr>
          </a:solidFill>
          <a:ln w="25400" algn="ctr">
            <a:solidFill>
              <a:srgbClr val="385D8A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endPara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0" hangingPunct="0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桃園市辦理試模擬測驗</a:t>
            </a:r>
            <a:r>
              <a:rPr lang="en-US" altLang="zh-TW" sz="24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2400" dirty="0" smtClean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12/20</a:t>
            </a:r>
            <a:r>
              <a:rPr lang="zh-TW" altLang="en-US" sz="2400" dirty="0" smtClean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400" dirty="0" smtClean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21)</a:t>
            </a:r>
            <a:endParaRPr lang="en-US" altLang="zh-TW" sz="2400" dirty="0">
              <a:solidFill>
                <a:srgbClr val="3D25F6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0" hangingPunct="0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試模擬</a:t>
            </a:r>
            <a:endParaRPr lang="en-US" altLang="zh-TW" sz="2400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0" hangingPunct="0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選填志願</a:t>
            </a:r>
            <a:r>
              <a:rPr lang="en-US" altLang="zh-TW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en-US" altLang="zh-TW" sz="2400" dirty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2400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1/6-1/12)</a:t>
            </a:r>
            <a:endParaRPr lang="en-US" altLang="zh-TW" sz="2400" dirty="0">
              <a:solidFill>
                <a:srgbClr val="0000FF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r>
              <a:rPr lang="zh-TW" altLang="en-US" sz="24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試模擬分發放榜</a:t>
            </a:r>
            <a:r>
              <a:rPr lang="en-US" altLang="zh-TW" sz="2400" dirty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en-US" altLang="zh-TW" sz="2400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400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月中</a:t>
            </a:r>
            <a:r>
              <a:rPr lang="en-US" altLang="zh-TW" sz="2400" dirty="0" smtClean="0">
                <a:solidFill>
                  <a:srgbClr val="3D25F6"/>
                </a:solidFill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2400" dirty="0">
              <a:solidFill>
                <a:srgbClr val="3D25F6"/>
              </a:solidFill>
              <a:latin typeface="標楷體" pitchFamily="65" charset="-120"/>
              <a:ea typeface="標楷體" pitchFamily="65" charset="-120"/>
            </a:endParaRPr>
          </a:p>
          <a:p>
            <a:pPr algn="ctr" eaLnBrk="0" hangingPunct="0"/>
            <a:endParaRPr lang="zh-TW" altLang="en-US" sz="1800" dirty="0">
              <a:solidFill>
                <a:srgbClr val="3D25F6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3" name="五角星形 22"/>
          <p:cNvSpPr/>
          <p:nvPr/>
        </p:nvSpPr>
        <p:spPr bwMode="auto">
          <a:xfrm rot="1638504">
            <a:off x="4397868" y="1788087"/>
            <a:ext cx="539552" cy="445060"/>
          </a:xfrm>
          <a:prstGeom prst="star5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  <p:sp>
        <p:nvSpPr>
          <p:cNvPr id="34" name="圓角矩形 33"/>
          <p:cNvSpPr/>
          <p:nvPr/>
        </p:nvSpPr>
        <p:spPr>
          <a:xfrm>
            <a:off x="1511881" y="6428172"/>
            <a:ext cx="6660231" cy="39596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0" hangingPunct="0">
              <a:defRPr/>
            </a:pP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桃連區實施日期以桃園市政府教育局公告為主</a:t>
            </a:r>
            <a:endParaRPr lang="zh-TW" altLang="en-US" sz="2400" dirty="0">
              <a:solidFill>
                <a:srgbClr val="3319F5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06009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字方塊 3">
            <a:extLst>
              <a:ext uri="{FF2B5EF4-FFF2-40B4-BE49-F238E27FC236}">
                <a16:creationId xmlns="" xmlns:a16="http://schemas.microsoft.com/office/drawing/2014/main" id="{777F29A0-0CAF-4FA9-BE6A-ABF1EE8DF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48" y="692168"/>
            <a:ext cx="105851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桃連區的特色招生</a:t>
            </a:r>
            <a:r>
              <a:rPr lang="en-US" altLang="zh-TW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甄選入學</a:t>
            </a:r>
            <a:r>
              <a:rPr lang="en-US" altLang="zh-TW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藝才班、體育班</a:t>
            </a:r>
            <a:r>
              <a:rPr lang="en-US" altLang="zh-TW" sz="36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sp>
        <p:nvSpPr>
          <p:cNvPr id="21507" name="文字方塊 1">
            <a:extLst>
              <a:ext uri="{FF2B5EF4-FFF2-40B4-BE49-F238E27FC236}">
                <a16:creationId xmlns="" xmlns:a16="http://schemas.microsoft.com/office/drawing/2014/main" id="{501B912D-3DED-4CA4-B470-6F4B6EEB0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365" y="1484784"/>
            <a:ext cx="9829279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武陵高中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科學班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班、音樂班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班、舞蹈班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中大壢中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音樂班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內壢高中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美術班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陽明高中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美術班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南崁高中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班、音樂班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班、美術班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永豐高中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平鎮高中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(3)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班、美術班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大園高中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    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楊梅高中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大溪高中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    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觀音高中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北科附工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    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新屋高中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壽山高中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(2)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    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懷恩高中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(1)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體育班</a:t>
            </a:r>
            <a:r>
              <a:rPr lang="en-US" altLang="zh-TW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TW" sz="28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E13EE37E-3C7A-44F3-9F39-D580EA11322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703391" y="1714521"/>
            <a:ext cx="8964612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zh-TW" altLang="en-US" sz="6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專業群科甄選</a:t>
            </a:r>
            <a:r>
              <a:rPr lang="en-US" altLang="zh-TW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特色招生</a:t>
            </a:r>
            <a:r>
              <a:rPr lang="en-US" altLang="zh-TW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8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2531" name="群組 4">
            <a:extLst>
              <a:ext uri="{FF2B5EF4-FFF2-40B4-BE49-F238E27FC236}">
                <a16:creationId xmlns="" xmlns:a16="http://schemas.microsoft.com/office/drawing/2014/main" id="{D452935B-B10C-4673-8187-2AFE8B408328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822" y="4221088"/>
            <a:ext cx="1829751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34" name="Group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53722"/>
              </p:ext>
            </p:extLst>
          </p:nvPr>
        </p:nvGraphicFramePr>
        <p:xfrm>
          <a:off x="551398" y="605144"/>
          <a:ext cx="10945215" cy="6065520"/>
        </p:xfrm>
        <a:graphic>
          <a:graphicData uri="http://schemas.openxmlformats.org/drawingml/2006/table">
            <a:tbl>
              <a:tblPr/>
              <a:tblGrid>
                <a:gridCol w="174713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358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46223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3399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zh-TW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各校術科考試類型歸類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參考，以簡章為準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0" lang="zh-TW" altLang="zh-TW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26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考試類型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科數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學校科別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229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面試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41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大興電機、大興餐管、大興資訊、大興時尚造型、六和機電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六和應日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育達資訊、育達資處、育達廣設、育達時尚、育達幼保、育達餐管、方曙飛修、方曙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照服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、方曙資訊、方曙餐飲、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啟英動力機械、啟英資訊、啟英資處、啟英電商、啟英應日、啟英時尚造型、啟英廣設、啟英表藝、永平資處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、永平汽車、永平餐管（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國際餐飲廚藝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）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永平餐管（烘焙）、永平餐管（鐵板燒）、永平餐管（日本料理）、永平表演藝術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、成功機械、成功流通、成功幼保、成功資訊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成功餐管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異國料理</a:t>
                      </a: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、至善家具木工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57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書審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光啟資訊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北科附工汽車、清華餐飲管理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清華軌道車輛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清華汽車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5143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面試</a:t>
                      </a:r>
                      <a:r>
                        <a:rPr kumimoji="0" lang="en-US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書審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25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北科附工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農業群特色班、大興飛修、新興機械、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新興汽車、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新興飛修、新興資訊、新興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電子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、新興資處、新興國貿、新興應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、新興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應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英、新興多媒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體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設計、新興觀光事業、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振聲多媒體設計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振聲觀光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振聲資訊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振聲電子商務、振聲應英</a:t>
                      </a:r>
                      <a:r>
                        <a:rPr kumimoji="0" lang="zh-TW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、治平資訊、治平資處、治平應英、治平應日、治平電機、治平時尚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39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合計</a:t>
                      </a: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71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 </a:t>
                      </a:r>
                      <a:endParaRPr kumimoji="0" lang="zh-TW" altLang="zh-TW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2812" marR="528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8749" name="標題 1"/>
          <p:cNvSpPr txBox="1">
            <a:spLocks/>
          </p:cNvSpPr>
          <p:nvPr/>
        </p:nvSpPr>
        <p:spPr bwMode="auto">
          <a:xfrm>
            <a:off x="2207569" y="28901"/>
            <a:ext cx="799147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buFont typeface="Arial" pitchFamily="34" charset="0"/>
              <a:buNone/>
            </a:pPr>
            <a:r>
              <a:rPr kumimoji="0" lang="zh-TW" altLang="en-US" sz="3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特色招生甄選入學辦理概況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988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191344" y="1043814"/>
            <a:ext cx="2808312" cy="576262"/>
          </a:xfrm>
          <a:solidFill>
            <a:srgbClr val="FF0000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tlCol="0">
            <a:noAutofit/>
          </a:bodyPr>
          <a:lstStyle/>
          <a:p>
            <a:pPr>
              <a:defRPr/>
            </a:pPr>
            <a:r>
              <a:rPr lang="zh-TW" altLang="en-US" sz="24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術科考試舉隅</a:t>
            </a:r>
            <a:r>
              <a:rPr lang="en-US" altLang="zh-TW" sz="24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(</a:t>
            </a:r>
            <a:r>
              <a:rPr lang="zh-TW" altLang="en-US" sz="24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一</a:t>
            </a:r>
            <a:r>
              <a:rPr lang="en-US" altLang="zh-TW" sz="2400" kern="1200" dirty="0">
                <a:ln w="19050">
                  <a:solidFill>
                    <a:schemeClr val="bg1"/>
                  </a:solidFill>
                </a:ln>
                <a:solidFill>
                  <a:srgbClr val="FF0000"/>
                </a:solidFill>
                <a:latin typeface="微軟正黑體" pitchFamily="34" charset="-120"/>
                <a:cs typeface="Tahoma" pitchFamily="34" charset="0"/>
              </a:rPr>
              <a:t>)</a:t>
            </a:r>
            <a:endParaRPr lang="zh-TW" altLang="en-US" sz="2400" kern="120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latin typeface="微軟正黑體" pitchFamily="34" charset="-120"/>
              <a:cs typeface="Tahoma" pitchFamily="34" charset="0"/>
            </a:endParaRPr>
          </a:p>
        </p:txBody>
      </p:sp>
      <p:graphicFrame>
        <p:nvGraphicFramePr>
          <p:cNvPr id="4" name="表格 3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603565"/>
              </p:ext>
            </p:extLst>
          </p:nvPr>
        </p:nvGraphicFramePr>
        <p:xfrm>
          <a:off x="1271464" y="1773238"/>
          <a:ext cx="10081120" cy="4896118"/>
        </p:xfrm>
        <a:graphic>
          <a:graphicData uri="http://schemas.openxmlformats.org/drawingml/2006/table">
            <a:tbl>
              <a:tblPr/>
              <a:tblGrid>
                <a:gridCol w="25896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915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437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職</a:t>
                      </a: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群</a:t>
                      </a: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各校術科測驗舉隅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248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機械群</a:t>
                      </a: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機械能力測驗、空間概念三視圖及立體圖繪製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248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鉛筆素描、製圖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248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平面圖繪製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248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動力機械群</a:t>
                      </a: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基本手工具使用與辨識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7248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汽車修護基礎工具認識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7248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汽車修護相關手工具使用、歐姆定律量測電路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72487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電機與電子群</a:t>
                      </a:r>
                    </a:p>
                  </a:txBody>
                  <a:tcPr marL="15239" marR="15239" marT="9524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樂高機器人組裝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7248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簡易電路焊接製作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7248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碰碰車組裝與控制設計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7248" name="標題 1"/>
          <p:cNvSpPr txBox="1">
            <a:spLocks/>
          </p:cNvSpPr>
          <p:nvPr/>
        </p:nvSpPr>
        <p:spPr bwMode="auto">
          <a:xfrm>
            <a:off x="2279656" y="476271"/>
            <a:ext cx="799306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buFont typeface="Arial" pitchFamily="34" charset="0"/>
              <a:buNone/>
            </a:pPr>
            <a:r>
              <a:rPr kumimoji="0" lang="zh-TW" altLang="en-US" sz="4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特色招生甄選入學辦理概況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151023"/>
              </p:ext>
            </p:extLst>
          </p:nvPr>
        </p:nvGraphicFramePr>
        <p:xfrm>
          <a:off x="1631504" y="1196752"/>
          <a:ext cx="9361040" cy="5486400"/>
        </p:xfrm>
        <a:graphic>
          <a:graphicData uri="http://schemas.openxmlformats.org/drawingml/2006/table">
            <a:tbl>
              <a:tblPr/>
              <a:tblGrid>
                <a:gridCol w="21697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912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1203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土木與建築群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素描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設計圖草圖繪製、立體模型製作、設計理念說明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模型製作與測量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203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商業與管理群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商業理財規劃實作、商品創意行銷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邏輯推理測驗、中英文輸入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個人理財規劃、商品創意行銷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203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外語群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文章朗讀、生活英語口語問答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英文口試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口語表達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203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素描、插畫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素描、立體造型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設計繪畫術科測驗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1203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農業群</a:t>
                      </a:r>
                    </a:p>
                  </a:txBody>
                  <a:tcPr marL="15239" marR="15239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農藝作物識別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園藝作物與資材識別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12035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經濟動物與寵物種類識別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38282" name="標題 1"/>
          <p:cNvSpPr txBox="1">
            <a:spLocks/>
          </p:cNvSpPr>
          <p:nvPr/>
        </p:nvSpPr>
        <p:spPr bwMode="auto">
          <a:xfrm>
            <a:off x="2771595" y="569500"/>
            <a:ext cx="7467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buFont typeface="Arial" pitchFamily="34" charset="0"/>
              <a:buNone/>
            </a:pPr>
            <a:r>
              <a:rPr kumimoji="0" lang="zh-TW" altLang="en-US" sz="4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特色招生甄選入學辦理概況</a:t>
            </a:r>
          </a:p>
        </p:txBody>
      </p:sp>
      <p:sp>
        <p:nvSpPr>
          <p:cNvPr id="6" name="標題 1">
            <a:extLst/>
          </p:cNvPr>
          <p:cNvSpPr txBox="1">
            <a:spLocks/>
          </p:cNvSpPr>
          <p:nvPr/>
        </p:nvSpPr>
        <p:spPr>
          <a:xfrm>
            <a:off x="119336" y="594719"/>
            <a:ext cx="2664296" cy="504825"/>
          </a:xfrm>
          <a:prstGeom prst="rect">
            <a:avLst/>
          </a:prstGeom>
          <a:solidFill>
            <a:srgbClr val="FF0000"/>
          </a:solidFill>
        </p:spPr>
        <p:txBody>
          <a:bodyPr anchor="ctr">
            <a:noAutofit/>
          </a:bodyPr>
          <a:lstStyle/>
          <a:p>
            <a:pPr algn="ctr">
              <a:defRPr/>
            </a:pPr>
            <a:r>
              <a:rPr kumimoji="0" lang="zh-TW" altLang="en-US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術科考試舉隅</a:t>
            </a:r>
            <a:r>
              <a:rPr kumimoji="0" lang="en-US" altLang="zh-TW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(</a:t>
            </a:r>
            <a:r>
              <a:rPr kumimoji="0" lang="zh-TW" altLang="en-US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二</a:t>
            </a:r>
            <a:r>
              <a:rPr kumimoji="0" lang="en-US" altLang="zh-TW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)</a:t>
            </a:r>
            <a:endParaRPr kumimoji="0" lang="zh-TW" altLang="en-US" sz="2400" dirty="0">
              <a:ln w="19050">
                <a:solidFill>
                  <a:srgbClr val="FFFFFF"/>
                </a:solidFill>
              </a:ln>
              <a:solidFill>
                <a:srgbClr val="FF0000"/>
              </a:solidFill>
              <a:latin typeface="微軟正黑體" pitchFamily="34" charset="-120"/>
              <a:ea typeface="新細明體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900329"/>
              </p:ext>
            </p:extLst>
          </p:nvPr>
        </p:nvGraphicFramePr>
        <p:xfrm>
          <a:off x="983433" y="1844824"/>
          <a:ext cx="10081122" cy="4693920"/>
        </p:xfrm>
        <a:graphic>
          <a:graphicData uri="http://schemas.openxmlformats.org/drawingml/2006/table">
            <a:tbl>
              <a:tblPr/>
              <a:tblGrid>
                <a:gridCol w="19450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1360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9501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家政群</a:t>
                      </a:r>
                    </a:p>
                  </a:txBody>
                  <a:tcPr marL="15241" marR="15241" marT="9523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創意繪圖（設計理念文字說明）、基礎設計手縫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501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眼部化粧設計圖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501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說故事、帶動唱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5013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餐旅群</a:t>
                      </a:r>
                    </a:p>
                  </a:txBody>
                  <a:tcPr marL="15241" marR="15241" marT="9523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由個人自選特殊才藝表現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501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廚藝刀工、創意盤飾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9501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麵包包餡技巧、辨識基本食材及調味料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9736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藝術群</a:t>
                      </a:r>
                    </a:p>
                  </a:txBody>
                  <a:tcPr marL="15241" marR="15241" marT="9523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自選才藝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0966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任選器樂</a:t>
                      </a:r>
                      <a:r>
                        <a:rPr kumimoji="0" lang="en-US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國樂、西樂擇一</a:t>
                      </a:r>
                      <a:r>
                        <a:rPr kumimoji="0" lang="en-US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自選曲一首、任選肢體</a:t>
                      </a:r>
                      <a:r>
                        <a:rPr kumimoji="0" lang="en-US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拳擊、舞蹈擇一</a:t>
                      </a:r>
                      <a:r>
                        <a:rPr kumimoji="0" lang="en-US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zh-TW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創意表演、現場音感測驗、體能潛力測驗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9501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 </a:t>
                      </a: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才藝專長與口語表達</a:t>
                      </a:r>
                      <a:endParaRPr kumimoji="0" lang="zh-TW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39292" name="標題 1"/>
          <p:cNvSpPr txBox="1">
            <a:spLocks/>
          </p:cNvSpPr>
          <p:nvPr/>
        </p:nvSpPr>
        <p:spPr bwMode="auto">
          <a:xfrm>
            <a:off x="2362200" y="683081"/>
            <a:ext cx="74676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lnSpc>
                <a:spcPct val="80000"/>
              </a:lnSpc>
              <a:buFont typeface="Arial" pitchFamily="34" charset="0"/>
              <a:buNone/>
            </a:pPr>
            <a:r>
              <a:rPr kumimoji="0" lang="zh-TW" altLang="en-US" sz="4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特色招生甄選入學辦理概況</a:t>
            </a:r>
          </a:p>
        </p:txBody>
      </p:sp>
      <p:sp>
        <p:nvSpPr>
          <p:cNvPr id="11" name="標題 1">
            <a:extLst/>
          </p:cNvPr>
          <p:cNvSpPr txBox="1">
            <a:spLocks/>
          </p:cNvSpPr>
          <p:nvPr/>
        </p:nvSpPr>
        <p:spPr>
          <a:xfrm>
            <a:off x="407368" y="1187923"/>
            <a:ext cx="2664296" cy="504825"/>
          </a:xfrm>
          <a:prstGeom prst="rect">
            <a:avLst/>
          </a:prstGeom>
          <a:solidFill>
            <a:srgbClr val="FF0000"/>
          </a:solidFill>
        </p:spPr>
        <p:txBody>
          <a:bodyPr anchor="ctr">
            <a:noAutofit/>
          </a:bodyPr>
          <a:lstStyle/>
          <a:p>
            <a:pPr algn="ctr">
              <a:defRPr/>
            </a:pPr>
            <a:r>
              <a:rPr kumimoji="0" lang="zh-TW" altLang="en-US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術科考試舉隅</a:t>
            </a:r>
            <a:r>
              <a:rPr kumimoji="0" lang="en-US" altLang="zh-TW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(</a:t>
            </a:r>
            <a:r>
              <a:rPr kumimoji="0" lang="zh-TW" altLang="en-US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三</a:t>
            </a:r>
            <a:r>
              <a:rPr kumimoji="0" lang="en-US" altLang="zh-TW" sz="2400" dirty="0">
                <a:ln w="19050">
                  <a:solidFill>
                    <a:srgbClr val="FFFFFF"/>
                  </a:solidFill>
                </a:ln>
                <a:solidFill>
                  <a:srgbClr val="FF0000"/>
                </a:solidFill>
                <a:latin typeface="微軟正黑體" pitchFamily="34" charset="-120"/>
                <a:ea typeface="新細明體"/>
                <a:cs typeface="Tahoma" pitchFamily="34" charset="0"/>
              </a:rPr>
              <a:t>)</a:t>
            </a:r>
            <a:endParaRPr kumimoji="0" lang="zh-TW" altLang="en-US" sz="2400" dirty="0">
              <a:ln w="19050">
                <a:solidFill>
                  <a:srgbClr val="FFFFFF"/>
                </a:solidFill>
              </a:ln>
              <a:solidFill>
                <a:srgbClr val="FF0000"/>
              </a:solidFill>
              <a:latin typeface="微軟正黑體" pitchFamily="34" charset="-120"/>
              <a:ea typeface="新細明體"/>
              <a:cs typeface="Tahoma" pitchFamily="34" charset="0"/>
            </a:endParaRPr>
          </a:p>
        </p:txBody>
      </p:sp>
    </p:spTree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="" xmlns:a16="http://schemas.microsoft.com/office/drawing/2014/main" id="{BA019657-AA9A-4872-90FB-687A669D6A3D}"/>
              </a:ext>
            </a:extLst>
          </p:cNvPr>
          <p:cNvSpPr txBox="1">
            <a:spLocks/>
          </p:cNvSpPr>
          <p:nvPr/>
        </p:nvSpPr>
        <p:spPr>
          <a:xfrm>
            <a:off x="1613695" y="1878033"/>
            <a:ext cx="8964612" cy="14700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ln w="19050">
                  <a:solidFill>
                    <a:schemeClr val="bg1"/>
                  </a:solidFill>
                </a:ln>
                <a:solidFill>
                  <a:srgbClr val="00133A"/>
                </a:solidFill>
                <a:latin typeface="+mj-lt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考試分發入學</a:t>
            </a:r>
            <a:r>
              <a:rPr lang="en-US" altLang="zh-TW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(</a:t>
            </a:r>
            <a:r>
              <a:rPr lang="zh-TW" altLang="en-US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特色招生</a:t>
            </a:r>
            <a:r>
              <a:rPr lang="en-US" altLang="zh-TW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)</a:t>
            </a:r>
            <a:endParaRPr lang="zh-TW" altLang="en-US" sz="60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pic>
        <p:nvPicPr>
          <p:cNvPr id="5" name="群組 4">
            <a:extLst>
              <a:ext uri="{FF2B5EF4-FFF2-40B4-BE49-F238E27FC236}">
                <a16:creationId xmlns="" xmlns:a16="http://schemas.microsoft.com/office/drawing/2014/main" id="{567576FA-4BBF-4D8F-8A6A-493DC641684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6822" y="4221088"/>
            <a:ext cx="1829751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字方塊 3">
            <a:extLst>
              <a:ext uri="{FF2B5EF4-FFF2-40B4-BE49-F238E27FC236}">
                <a16:creationId xmlns="" xmlns:a16="http://schemas.microsoft.com/office/drawing/2014/main" id="{036BE0FD-3CBB-41FE-AC48-79123B8DA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472" y="550431"/>
            <a:ext cx="957706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桃連區的特色招生</a:t>
            </a:r>
            <a:endParaRPr lang="en-US" altLang="zh-TW" sz="3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考試分發入學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600" b="1" dirty="0">
                <a:latin typeface="Arial" panose="020B0604020202020204" pitchFamily="34" charset="0"/>
                <a:ea typeface="標楷體" panose="03000509000000000000" pitchFamily="65" charset="-120"/>
              </a:rPr>
              <a:t>大園國際高中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國際文憑</a:t>
            </a:r>
            <a:r>
              <a:rPr lang="en-US" altLang="zh-TW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IB</a:t>
            </a:r>
            <a:r>
              <a:rPr lang="zh-TW" altLang="en-US" sz="36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r>
              <a:rPr lang="en-US" altLang="zh-TW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  <p:sp>
        <p:nvSpPr>
          <p:cNvPr id="4" name="內容版面配置區 2">
            <a:extLst>
              <a:ext uri="{FF2B5EF4-FFF2-40B4-BE49-F238E27FC236}">
                <a16:creationId xmlns="" xmlns:a16="http://schemas.microsoft.com/office/drawing/2014/main" id="{39DBE3DF-BD04-4593-BDE3-1B986E9CFC55}"/>
              </a:ext>
            </a:extLst>
          </p:cNvPr>
          <p:cNvSpPr txBox="1">
            <a:spLocks/>
          </p:cNvSpPr>
          <p:nvPr/>
        </p:nvSpPr>
        <p:spPr>
          <a:xfrm>
            <a:off x="1127448" y="2085092"/>
            <a:ext cx="10515600" cy="4656276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特色招生</a:t>
            </a:r>
            <a:r>
              <a:rPr kumimoji="0" lang="en-US" altLang="zh-TW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en-US" altLang="zh-TW" sz="3600" kern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2A3B</a:t>
            </a:r>
            <a:r>
              <a:rPr kumimoji="0" lang="zh-TW" altLang="en-US" sz="3600" kern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門檻</a:t>
            </a:r>
            <a:r>
              <a:rPr kumimoji="0" lang="en-US" altLang="zh-TW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，考英文閱讀與寫作</a:t>
            </a:r>
            <a:endParaRPr kumimoji="0" lang="en-US" altLang="zh-TW" sz="3600" kern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名額：</a:t>
            </a:r>
            <a:r>
              <a:rPr kumimoji="0" lang="en-US" altLang="zh-TW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50 </a:t>
            </a: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名</a:t>
            </a:r>
            <a:endParaRPr kumimoji="0" lang="en-US" altLang="zh-TW" sz="3600" kern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kumimoji="0" lang="zh-TW" altLang="en-US" sz="3600" kern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全英文授課</a:t>
            </a:r>
            <a:endParaRPr kumimoji="0" lang="en-US" altLang="zh-TW" sz="3600" kern="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畢業要寫論文，</a:t>
            </a:r>
            <a:r>
              <a:rPr kumimoji="0" lang="en-US" altLang="zh-TW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APA</a:t>
            </a: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格式、外部審查</a:t>
            </a:r>
            <a:endParaRPr kumimoji="0" lang="en-US" altLang="zh-TW" sz="3600" kern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kumimoji="0" lang="en-US" altLang="zh-TW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月考全球大會考</a:t>
            </a:r>
            <a:endParaRPr kumimoji="0" lang="en-US" altLang="zh-TW" sz="3600" kern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不用考托福、雅思</a:t>
            </a:r>
            <a:endParaRPr kumimoji="0" lang="en-US" altLang="zh-TW" sz="3600" kern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kumimoji="0" lang="zh-TW" altLang="en-US" sz="3600" kern="0" dirty="0">
                <a:latin typeface="標楷體" panose="03000509000000000000" pitchFamily="65" charset="-120"/>
                <a:ea typeface="標楷體" panose="03000509000000000000" pitchFamily="65" charset="-120"/>
              </a:rPr>
              <a:t>升學：國內外大學都可以</a:t>
            </a:r>
            <a:endParaRPr kumimoji="0" lang="en-US" altLang="zh-TW" sz="3600" kern="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742950" indent="-742950">
              <a:buFont typeface="+mj-lt"/>
              <a:buAutoNum type="arabicPeriod"/>
            </a:pPr>
            <a:r>
              <a:rPr kumimoji="0" lang="zh-TW" altLang="en-US" sz="3600" kern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學費：每學期</a:t>
            </a:r>
            <a:r>
              <a:rPr kumimoji="0" lang="en-US" altLang="zh-TW" sz="3600" kern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45000</a:t>
            </a:r>
            <a:r>
              <a:rPr kumimoji="0" lang="zh-TW" altLang="en-US" sz="3600" kern="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endParaRPr kumimoji="0" lang="en-US" altLang="zh-TW" sz="3600" kern="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="" xmlns:a16="http://schemas.microsoft.com/office/drawing/2014/main" id="{3EA23F4B-C65B-4DD4-A62D-1EAB67736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6C224598-3B1A-4161-9E0F-7744F74605B9}"/>
              </a:ext>
            </a:extLst>
          </p:cNvPr>
          <p:cNvSpPr txBox="1">
            <a:spLocks/>
          </p:cNvSpPr>
          <p:nvPr/>
        </p:nvSpPr>
        <p:spPr>
          <a:xfrm>
            <a:off x="1271464" y="1556799"/>
            <a:ext cx="9793088" cy="37832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ln w="19050">
                  <a:solidFill>
                    <a:schemeClr val="bg1"/>
                  </a:solidFill>
                </a:ln>
                <a:solidFill>
                  <a:srgbClr val="00133A"/>
                </a:solidFill>
                <a:latin typeface="+mj-lt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zh-TW" altLang="en-US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桃園市公私立高中</a:t>
            </a:r>
            <a:endParaRPr lang="en-US" altLang="zh-TW" sz="60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eaLnBrk="1" hangingPunct="1">
              <a:defRPr/>
            </a:pPr>
            <a:r>
              <a:rPr lang="zh-TW" altLang="en-US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雙聯學位</a:t>
            </a:r>
            <a:endParaRPr lang="en-US" altLang="zh-TW" sz="60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  <a:p>
            <a:pPr eaLnBrk="1" hangingPunct="1">
              <a:defRPr/>
            </a:pPr>
            <a:r>
              <a:rPr lang="en-US" altLang="zh-TW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(</a:t>
            </a:r>
            <a:r>
              <a:rPr lang="zh-TW" altLang="en-US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同時取得美、加的高中學位</a:t>
            </a:r>
            <a:r>
              <a:rPr lang="en-US" altLang="zh-TW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+mj-cs"/>
              </a:rPr>
              <a:t>)</a:t>
            </a:r>
            <a:endParaRPr lang="zh-TW" altLang="en-US" sz="60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384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="" xmlns:a16="http://schemas.microsoft.com/office/drawing/2014/main" id="{4970790E-B3E5-4FA9-A3C3-99DE37FC3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0066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美國緬因州中央中學</a:t>
            </a:r>
          </a:p>
        </p:txBody>
      </p:sp>
      <p:sp>
        <p:nvSpPr>
          <p:cNvPr id="5" name="內容版面配置區 4">
            <a:extLst>
              <a:ext uri="{FF2B5EF4-FFF2-40B4-BE49-F238E27FC236}">
                <a16:creationId xmlns="" xmlns:a16="http://schemas.microsoft.com/office/drawing/2014/main" id="{D2254AE5-3830-4477-8AF9-29326A3109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00150" lvl="1" indent="-742950">
              <a:buFont typeface="+mj-lt"/>
              <a:buAutoNum type="arabicPeriod"/>
            </a:pPr>
            <a:r>
              <a:rPr lang="zh-TW" altLang="en-US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合作學校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：武陵高中、桃園高中、陽明高中、內壢高中、大園國際高中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200150" lvl="1" indent="-742950">
              <a:buFont typeface="+mj-lt"/>
              <a:buAutoNum type="arabicPeriod"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國內學分必須全部及格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200150" lvl="1" indent="-742950">
              <a:buFont typeface="+mj-lt"/>
              <a:buAutoNum type="arabicPeriod"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每年修一門美國課程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時間：晚間、假日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1200150" lvl="1" indent="-742950">
              <a:buFont typeface="+mj-lt"/>
              <a:buAutoNum type="arabicPeriod"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其中一個暑假到美國上課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200150" lvl="1" indent="-742950">
              <a:buFont typeface="+mj-lt"/>
              <a:buAutoNum type="arabicPeriod"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學費約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18000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美金</a:t>
            </a:r>
          </a:p>
          <a:p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="" xmlns:a16="http://schemas.microsoft.com/office/drawing/2014/main" id="{2CDDAF55-743F-462A-8F65-B87921005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2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="" xmlns:a16="http://schemas.microsoft.com/office/drawing/2014/main" id="{4D2A5174-7E77-4CFF-975B-C4EAB331F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0066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加拿大薩省</a:t>
            </a:r>
            <a:r>
              <a:rPr lang="en-US" altLang="zh-TW" dirty="0">
                <a:solidFill>
                  <a:srgbClr val="0066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GSCS</a:t>
            </a:r>
            <a:r>
              <a:rPr lang="zh-TW" altLang="en-US" dirty="0">
                <a:solidFill>
                  <a:srgbClr val="0066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、卑詩省第</a:t>
            </a:r>
            <a:r>
              <a:rPr lang="en-US" altLang="zh-TW" dirty="0">
                <a:solidFill>
                  <a:srgbClr val="0066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73</a:t>
            </a:r>
            <a:r>
              <a:rPr lang="zh-TW" altLang="en-US" dirty="0">
                <a:solidFill>
                  <a:srgbClr val="0066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學區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="" xmlns:a16="http://schemas.microsoft.com/office/drawing/2014/main" id="{C8409308-9706-4063-B18D-81AD05797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1600202"/>
            <a:ext cx="11103024" cy="5121275"/>
          </a:xfrm>
        </p:spPr>
        <p:txBody>
          <a:bodyPr/>
          <a:lstStyle/>
          <a:p>
            <a:pPr marL="1200150" lvl="1" indent="-742950">
              <a:buFont typeface="+mj-lt"/>
              <a:buAutoNum type="arabicPeriod"/>
            </a:pPr>
            <a:r>
              <a:rPr lang="zh-TW" altLang="en-US" sz="40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合作學校：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扣除前述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所學校之外的本市其他高中，合計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36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所學校。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200150" lvl="1" indent="-742950">
              <a:buFont typeface="+mj-lt"/>
              <a:buAutoNum type="arabicPeriod"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要參加加拿大的測驗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200150" lvl="1" indent="-742950">
              <a:buFont typeface="+mj-lt"/>
              <a:buAutoNum type="arabicPeriod"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每年修一門加拿大課程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時間：晚間、假日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1200150" lvl="1" indent="-742950">
              <a:buFont typeface="+mj-lt"/>
              <a:buAutoNum type="arabicPeriod"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卑詩省其中一暑假到加拿大學校、薩省要到加拿大一年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200150" lvl="1" indent="-742950">
              <a:buFont typeface="+mj-lt"/>
              <a:buAutoNum type="arabicPeriod"/>
            </a:pP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學費約</a:t>
            </a:r>
            <a:r>
              <a:rPr lang="en-US" altLang="zh-TW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20000</a:t>
            </a:r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美金</a:t>
            </a:r>
            <a:endParaRPr lang="en-US" altLang="zh-TW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="" xmlns:a16="http://schemas.microsoft.com/office/drawing/2014/main" id="{33AA7990-2FA5-4BE4-96F3-B71B5C2E0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101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向右箭號 13"/>
          <p:cNvSpPr>
            <a:spLocks noChangeArrowheads="1"/>
          </p:cNvSpPr>
          <p:nvPr/>
        </p:nvSpPr>
        <p:spPr bwMode="auto">
          <a:xfrm>
            <a:off x="1524004" y="2208213"/>
            <a:ext cx="7019925" cy="876300"/>
          </a:xfrm>
          <a:prstGeom prst="rightArrow">
            <a:avLst>
              <a:gd name="adj1" fmla="val 75148"/>
              <a:gd name="adj2" fmla="val 82111"/>
            </a:avLst>
          </a:prstGeom>
          <a:solidFill>
            <a:srgbClr val="CCFFCC"/>
          </a:solidFill>
          <a:ln w="25400" algn="ctr">
            <a:solidFill>
              <a:srgbClr val="00B0F0"/>
            </a:solidFill>
            <a:round/>
            <a:headEnd/>
            <a:tailEnd/>
          </a:ln>
        </p:spPr>
        <p:txBody>
          <a:bodyPr anchor="ctr"/>
          <a:lstStyle/>
          <a:p>
            <a:pPr eaLnBrk="1" hangingPunct="1"/>
            <a:r>
              <a:rPr lang="zh-TW" altLang="en-US" b="1">
                <a:latin typeface="微軟正黑體" pitchFamily="34" charset="-120"/>
                <a:ea typeface="微軟正黑體" pitchFamily="34" charset="-120"/>
              </a:rPr>
              <a:t>一、</a:t>
            </a:r>
            <a:r>
              <a:rPr lang="zh-TW" altLang="zh-TW" b="1">
                <a:latin typeface="微軟正黑體" pitchFamily="34" charset="-120"/>
                <a:ea typeface="微軟正黑體" pitchFamily="34" charset="-120"/>
              </a:rPr>
              <a:t>報名人數</a:t>
            </a:r>
            <a:r>
              <a:rPr lang="zh-TW" altLang="zh-TW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未超過</a:t>
            </a:r>
            <a:r>
              <a:rPr lang="zh-TW" altLang="zh-TW" b="1">
                <a:latin typeface="微軟正黑體" pitchFamily="34" charset="-120"/>
                <a:ea typeface="微軟正黑體" pitchFamily="34" charset="-120"/>
              </a:rPr>
              <a:t>學校招生名額</a:t>
            </a:r>
            <a:endParaRPr lang="zh-TW" altLang="en-US" b="1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5" name="八角星形 14">
            <a:extLst/>
          </p:cNvPr>
          <p:cNvSpPr/>
          <p:nvPr/>
        </p:nvSpPr>
        <p:spPr bwMode="auto">
          <a:xfrm>
            <a:off x="8359789" y="1652609"/>
            <a:ext cx="1839913" cy="1271587"/>
          </a:xfrm>
          <a:prstGeom prst="star8">
            <a:avLst/>
          </a:prstGeom>
          <a:solidFill>
            <a:srgbClr val="FFFFCC"/>
          </a:solidFill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zh-TW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全額</a:t>
            </a:r>
            <a:endParaRPr lang="en-US" altLang="zh-TW" sz="280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zh-TW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錄取</a:t>
            </a:r>
            <a:endParaRPr lang="zh-TW" altLang="en-US" sz="280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6" name="向右箭號 15"/>
          <p:cNvSpPr>
            <a:spLocks noChangeArrowheads="1"/>
          </p:cNvSpPr>
          <p:nvPr/>
        </p:nvSpPr>
        <p:spPr bwMode="auto">
          <a:xfrm>
            <a:off x="1524004" y="3227389"/>
            <a:ext cx="7135813" cy="777875"/>
          </a:xfrm>
          <a:prstGeom prst="rightArrow">
            <a:avLst>
              <a:gd name="adj1" fmla="val 75148"/>
              <a:gd name="adj2" fmla="val 76318"/>
            </a:avLst>
          </a:prstGeom>
          <a:solidFill>
            <a:srgbClr val="FFCC99"/>
          </a:solidFill>
          <a:ln w="28575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eaLnBrk="1" hangingPunct="1"/>
            <a:r>
              <a:rPr lang="zh-TW" altLang="en-US" b="1">
                <a:latin typeface="微軟正黑體" pitchFamily="34" charset="-120"/>
                <a:ea typeface="微軟正黑體" pitchFamily="34" charset="-120"/>
              </a:rPr>
              <a:t>二、</a:t>
            </a:r>
            <a:r>
              <a:rPr lang="zh-TW" altLang="zh-TW" b="1">
                <a:latin typeface="微軟正黑體" pitchFamily="34" charset="-120"/>
                <a:ea typeface="微軟正黑體" pitchFamily="34" charset="-120"/>
              </a:rPr>
              <a:t>報名人數</a:t>
            </a:r>
            <a:r>
              <a:rPr lang="zh-TW" altLang="zh-TW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超過</a:t>
            </a:r>
            <a:r>
              <a:rPr lang="zh-TW" altLang="zh-TW" b="1">
                <a:latin typeface="微軟正黑體" pitchFamily="34" charset="-120"/>
                <a:ea typeface="微軟正黑體" pitchFamily="34" charset="-120"/>
              </a:rPr>
              <a:t>學校招生名額</a:t>
            </a:r>
            <a:endParaRPr lang="zh-TW" altLang="en-US" b="1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7" name="八角星形 16">
            <a:extLst/>
          </p:cNvPr>
          <p:cNvSpPr/>
          <p:nvPr/>
        </p:nvSpPr>
        <p:spPr bwMode="auto">
          <a:xfrm>
            <a:off x="8594739" y="2825750"/>
            <a:ext cx="2009775" cy="1333500"/>
          </a:xfrm>
          <a:prstGeom prst="star8">
            <a:avLst/>
          </a:prstGeom>
          <a:solidFill>
            <a:srgbClr val="CCFF99"/>
          </a:solidFill>
          <a:ln>
            <a:solidFill>
              <a:srgbClr val="006600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TW" altLang="en-US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超額</a:t>
            </a:r>
            <a:endParaRPr lang="en-US" altLang="zh-TW" sz="2800" b="1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 eaLnBrk="1" hangingPunct="1">
              <a:defRPr/>
            </a:pPr>
            <a:r>
              <a:rPr lang="zh-TW" altLang="en-US" sz="28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比序</a:t>
            </a:r>
          </a:p>
        </p:txBody>
      </p:sp>
      <p:sp>
        <p:nvSpPr>
          <p:cNvPr id="145414" name="矩形 31"/>
          <p:cNvSpPr>
            <a:spLocks noChangeArrowheads="1"/>
          </p:cNvSpPr>
          <p:nvPr/>
        </p:nvSpPr>
        <p:spPr bwMode="auto">
          <a:xfrm>
            <a:off x="1493852" y="658817"/>
            <a:ext cx="9144001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/>
          <a:p>
            <a:pPr marL="165100" indent="-165100" algn="just" eaLnBrk="1" hangingPunct="1"/>
            <a:r>
              <a:rPr lang="zh-TW" altLang="en-US" sz="3600" b="1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</a:t>
            </a:r>
            <a:r>
              <a:rPr lang="zh-TW" altLang="en-US" sz="3600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適性入學方式</a:t>
            </a:r>
            <a:r>
              <a:rPr lang="en-US" altLang="zh-TW" sz="3600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-</a:t>
            </a:r>
            <a:r>
              <a:rPr lang="zh-TW" altLang="en-US" sz="3600" b="1" dirty="0">
                <a:latin typeface="微軟正黑體" pitchFamily="34" charset="-120"/>
                <a:ea typeface="微軟正黑體" pitchFamily="34" charset="-120"/>
                <a:sym typeface="Wingdings" pitchFamily="2" charset="2"/>
              </a:rPr>
              <a:t>免試入學</a:t>
            </a:r>
            <a:endParaRPr lang="zh-TW" altLang="zh-TW" sz="3600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文字方塊 2">
            <a:extLst/>
          </p:cNvPr>
          <p:cNvSpPr txBox="1"/>
          <p:nvPr/>
        </p:nvSpPr>
        <p:spPr>
          <a:xfrm>
            <a:off x="1493841" y="4205300"/>
            <a:ext cx="9174163" cy="230832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110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年全國約有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20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萬名國中畢業生</a:t>
            </a:r>
          </a:p>
          <a:p>
            <a:pPr eaLnBrk="1" hangingPunct="1">
              <a:defRPr/>
            </a:pP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高中、高職及五專總招生名額約有</a:t>
            </a:r>
            <a:r>
              <a:rPr lang="en-US" altLang="zh-TW" dirty="0">
                <a:latin typeface="微軟正黑體" pitchFamily="34" charset="-120"/>
                <a:ea typeface="微軟正黑體" pitchFamily="34" charset="-120"/>
              </a:rPr>
              <a:t>30</a:t>
            </a:r>
            <a:r>
              <a:rPr lang="zh-TW" altLang="zh-TW" dirty="0">
                <a:latin typeface="微軟正黑體" pitchFamily="34" charset="-120"/>
                <a:ea typeface="微軟正黑體" pitchFamily="34" charset="-120"/>
              </a:rPr>
              <a:t>萬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高中職五專招生名額 ＞</a:t>
            </a:r>
            <a:r>
              <a:rPr lang="en-US" altLang="zh-TW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zh-TW" altLang="en-US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國中畢業生人數</a:t>
            </a:r>
            <a:endParaRPr lang="zh-TW" altLang="zh-TW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eaLnBrk="1" hangingPunct="1">
              <a:defRPr/>
            </a:pP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資料來源</a:t>
            </a:r>
            <a:r>
              <a:rPr lang="en-US" altLang="zh-TW" sz="2400" dirty="0">
                <a:latin typeface="微軟正黑體" pitchFamily="34" charset="-120"/>
                <a:ea typeface="微軟正黑體" pitchFamily="34" charset="-120"/>
              </a:rPr>
              <a:t>:</a:t>
            </a:r>
            <a:r>
              <a:rPr lang="zh-TW" altLang="zh-TW" sz="2400" dirty="0">
                <a:latin typeface="微軟正黑體" pitchFamily="34" charset="-120"/>
                <a:ea typeface="微軟正黑體" pitchFamily="34" charset="-120"/>
              </a:rPr>
              <a:t>十二年國民基本教育資訊網 </a:t>
            </a:r>
            <a:r>
              <a:rPr lang="en-US" altLang="zh-TW" sz="2400" u="sng" dirty="0">
                <a:latin typeface="微軟正黑體" pitchFamily="34" charset="-120"/>
                <a:ea typeface="微軟正黑體" pitchFamily="34" charset="-120"/>
                <a:hlinkClick r:id="rId3"/>
              </a:rPr>
              <a:t>http://12basic.edu.tw/Detail.php?LevelNo=229</a:t>
            </a:r>
            <a:endParaRPr lang="zh-TW" altLang="en-US" sz="2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1" name="流程圖: 替代處理程序 10"/>
          <p:cNvSpPr>
            <a:spLocks noChangeArrowheads="1"/>
          </p:cNvSpPr>
          <p:nvPr/>
        </p:nvSpPr>
        <p:spPr bwMode="auto">
          <a:xfrm>
            <a:off x="1524014" y="1516063"/>
            <a:ext cx="6640513" cy="652462"/>
          </a:xfrm>
          <a:prstGeom prst="flowChartAlternateProcess">
            <a:avLst/>
          </a:prstGeom>
          <a:solidFill>
            <a:srgbClr val="FFFF99"/>
          </a:solidFill>
          <a:ln w="25400" algn="ctr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sz="36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免試入學</a:t>
            </a:r>
            <a:r>
              <a:rPr lang="en-US" altLang="zh-TW" sz="3600">
                <a:latin typeface="微軟正黑體" pitchFamily="34" charset="-120"/>
                <a:ea typeface="微軟正黑體" pitchFamily="34" charset="-120"/>
              </a:rPr>
              <a:t>－</a:t>
            </a:r>
            <a:r>
              <a:rPr lang="zh-TW" altLang="en-US" sz="3600">
                <a:latin typeface="微軟正黑體" pitchFamily="34" charset="-120"/>
                <a:ea typeface="微軟正黑體" pitchFamily="34" charset="-120"/>
              </a:rPr>
              <a:t>無入學門檻或條件</a:t>
            </a:r>
            <a:endParaRPr lang="en-US" altLang="zh-TW" sz="360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45417" name="圖片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480565" y="5149850"/>
            <a:ext cx="1044575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58" name="群組 5"/>
          <p:cNvGrpSpPr>
            <a:grpSpLocks/>
          </p:cNvGrpSpPr>
          <p:nvPr/>
        </p:nvGrpSpPr>
        <p:grpSpPr bwMode="auto">
          <a:xfrm>
            <a:off x="2400826" y="847060"/>
            <a:ext cx="7179495" cy="5558369"/>
            <a:chOff x="2099453" y="847684"/>
            <a:chExt cx="7405859" cy="5556352"/>
          </a:xfrm>
        </p:grpSpPr>
        <p:sp>
          <p:nvSpPr>
            <p:cNvPr id="9" name="文字方塊 8">
              <a:extLst/>
            </p:cNvPr>
            <p:cNvSpPr txBox="1"/>
            <p:nvPr/>
          </p:nvSpPr>
          <p:spPr>
            <a:xfrm>
              <a:off x="6084871" y="847684"/>
              <a:ext cx="3168352" cy="1815223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1.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畢業資格：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6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分</a:t>
              </a:r>
              <a:endParaRPr kumimoji="0" lang="en-US" altLang="zh-TW" sz="2800" b="1" dirty="0">
                <a:solidFill>
                  <a:srgbClr val="000090"/>
                </a:solidFill>
                <a:latin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2.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生涯規劃：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21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分</a:t>
              </a:r>
              <a:endParaRPr kumimoji="0" lang="en-US" altLang="zh-TW" sz="2800" b="1" dirty="0">
                <a:solidFill>
                  <a:srgbClr val="000090"/>
                </a:solidFill>
                <a:latin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【</a:t>
              </a:r>
              <a:r>
                <a:rPr kumimoji="0" lang="zh-TW" altLang="en-US" sz="2800" b="1" dirty="0">
                  <a:solidFill>
                    <a:srgbClr val="FF0000"/>
                  </a:solidFill>
                  <a:latin typeface="微軟正黑體" pitchFamily="34" charset="-120"/>
                </a:rPr>
                <a:t>變動式積分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】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3.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就近入學：</a:t>
              </a:r>
              <a:r>
                <a:rPr kumimoji="0" lang="en-US" altLang="zh-TW" sz="2800" b="1" dirty="0">
                  <a:solidFill>
                    <a:srgbClr val="000090"/>
                  </a:solidFill>
                  <a:latin typeface="微軟正黑體" pitchFamily="34" charset="-120"/>
                </a:rPr>
                <a:t>5</a:t>
              </a:r>
              <a:r>
                <a:rPr kumimoji="0" lang="zh-TW" altLang="en-US" sz="2800" b="1" dirty="0">
                  <a:solidFill>
                    <a:srgbClr val="000090"/>
                  </a:solidFill>
                  <a:latin typeface="微軟正黑體" pitchFamily="34" charset="-120"/>
                </a:rPr>
                <a:t>分</a:t>
              </a:r>
            </a:p>
          </p:txBody>
        </p:sp>
        <p:graphicFrame>
          <p:nvGraphicFramePr>
            <p:cNvPr id="11" name="資料庫圖表 10">
              <a:extLst/>
            </p:cNvPr>
            <p:cNvGraphicFramePr/>
            <p:nvPr/>
          </p:nvGraphicFramePr>
          <p:xfrm>
            <a:off x="2099453" y="847684"/>
            <a:ext cx="3948905" cy="555635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2" name="文字方塊 11">
              <a:extLst/>
            </p:cNvPr>
            <p:cNvSpPr txBox="1"/>
            <p:nvPr/>
          </p:nvSpPr>
          <p:spPr>
            <a:xfrm>
              <a:off x="6084871" y="2677099"/>
              <a:ext cx="3168352" cy="2492085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華康儷特圓" charset="0"/>
                  <a:cs typeface="華康儷特圓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均衡學習：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9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2.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品德表現：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10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3.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服務表現：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10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4.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才藝表現：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5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5.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體適能：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6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6.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本土語言認證</a:t>
              </a:r>
              <a:r>
                <a:rPr lang="en-US" altLang="zh-TW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:2</a:t>
              </a:r>
              <a:r>
                <a:rPr lang="zh-TW" altLang="en-US" sz="2600" b="1" dirty="0">
                  <a:ln w="1905"/>
                  <a:solidFill>
                    <a:srgbClr val="00009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lang="en-US" altLang="zh-TW" sz="2600" b="1" dirty="0">
                <a:ln w="1905"/>
                <a:solidFill>
                  <a:srgbClr val="00009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3" name="文字方塊 12">
              <a:extLst/>
            </p:cNvPr>
            <p:cNvSpPr txBox="1"/>
            <p:nvPr/>
          </p:nvSpPr>
          <p:spPr>
            <a:xfrm>
              <a:off x="6048358" y="5255850"/>
              <a:ext cx="3456954" cy="1101779"/>
            </a:xfrm>
            <a:prstGeom prst="rect">
              <a:avLst/>
            </a:prstGeom>
            <a:ln/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90000" tIns="180000" rIns="0" bIns="180000" anchor="ctr">
              <a:spAutoFit/>
            </a:bodyPr>
            <a:lstStyle/>
            <a:p>
              <a:pPr eaLnBrk="1" hangingPunct="1">
                <a:defRPr/>
              </a:pP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1.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會考成績：</a:t>
              </a: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30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kumimoji="0" lang="en-US" altLang="zh-TW" sz="2400" b="1">
                <a:solidFill>
                  <a:srgbClr val="000090"/>
                </a:solidFill>
                <a:latin typeface="微軟正黑體" pitchFamily="34" charset="-120"/>
                <a:ea typeface="微軟正黑體" pitchFamily="34" charset="-120"/>
              </a:endParaRPr>
            </a:p>
            <a:p>
              <a:pPr eaLnBrk="1" hangingPunct="1">
                <a:defRPr/>
              </a:pP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2.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寫作測驗成績：</a:t>
              </a:r>
              <a:r>
                <a:rPr kumimoji="0" lang="en-US" altLang="zh-TW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3</a:t>
              </a:r>
              <a:r>
                <a:rPr kumimoji="0" lang="zh-TW" altLang="en-US" sz="2400" b="1">
                  <a:solidFill>
                    <a:srgbClr val="000090"/>
                  </a:solidFill>
                  <a:latin typeface="微軟正黑體" pitchFamily="34" charset="-120"/>
                  <a:ea typeface="微軟正黑體" pitchFamily="34" charset="-120"/>
                </a:rPr>
                <a:t>分</a:t>
              </a:r>
              <a:endParaRPr kumimoji="0" lang="en-US" altLang="zh-TW" sz="2400" b="1">
                <a:solidFill>
                  <a:srgbClr val="000090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295362" name="Rectangle 2">
            <a:extLst/>
          </p:cNvPr>
          <p:cNvSpPr>
            <a:spLocks noChangeArrowheads="1"/>
          </p:cNvSpPr>
          <p:nvPr/>
        </p:nvSpPr>
        <p:spPr bwMode="auto">
          <a:xfrm>
            <a:off x="2205838" y="-1902"/>
            <a:ext cx="84621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桃連區入學方式─</a:t>
            </a:r>
            <a:r>
              <a:rPr kumimoji="0" lang="zh-TW" altLang="en-US" sz="28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標楷體" charset="0"/>
                <a:cs typeface="標楷體" charset="0"/>
              </a:rPr>
              <a:t>免試比序說明</a:t>
            </a:r>
            <a:endParaRPr kumimoji="0" lang="en-US" altLang="zh-TW" sz="28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ea typeface="標楷體" charset="0"/>
              <a:cs typeface="標楷體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ext Box 9"/>
          <p:cNvSpPr txBox="1">
            <a:spLocks noChangeArrowheads="1"/>
          </p:cNvSpPr>
          <p:nvPr/>
        </p:nvSpPr>
        <p:spPr bwMode="auto">
          <a:xfrm>
            <a:off x="2208213" y="1557356"/>
            <a:ext cx="7777163" cy="58695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>
                <a:latin typeface="Arial" pitchFamily="34" charset="0"/>
                <a:ea typeface="標楷體" pitchFamily="65" charset="-120"/>
              </a:rPr>
              <a:t>符合國民中學成績評量準則畢業資格者。</a:t>
            </a:r>
          </a:p>
        </p:txBody>
      </p:sp>
      <p:sp>
        <p:nvSpPr>
          <p:cNvPr id="148483" name="AutoShape 11"/>
          <p:cNvSpPr>
            <a:spLocks noChangeArrowheads="1"/>
          </p:cNvSpPr>
          <p:nvPr/>
        </p:nvSpPr>
        <p:spPr bwMode="auto">
          <a:xfrm>
            <a:off x="2208219" y="2276475"/>
            <a:ext cx="8135937" cy="4465638"/>
          </a:xfrm>
          <a:prstGeom prst="roundRect">
            <a:avLst>
              <a:gd name="adj" fmla="val 7542"/>
            </a:avLst>
          </a:prstGeom>
          <a:solidFill>
            <a:srgbClr val="E8E558"/>
          </a:solidFill>
          <a:ln w="9525" algn="ctr">
            <a:noFill/>
            <a:round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tIns="180000"/>
          <a:lstStyle/>
          <a:p>
            <a:pPr eaLnBrk="1" hangingPunct="1"/>
            <a:r>
              <a:rPr lang="zh-TW" altLang="en-US" sz="2800">
                <a:latin typeface="Arial" pitchFamily="34" charset="0"/>
                <a:ea typeface="標楷體" pitchFamily="65" charset="-120"/>
                <a:cs typeface="新細明體" pitchFamily="18" charset="-120"/>
              </a:rPr>
              <a:t>一、</a:t>
            </a:r>
            <a:r>
              <a:rPr lang="en-US" altLang="zh-TW" sz="2800">
                <a:ea typeface="微軟正黑體" pitchFamily="34" charset="-120"/>
                <a:cs typeface="新細明體" pitchFamily="18" charset="-120"/>
              </a:rPr>
              <a:t> 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學生實際出席日數（不含公、喪、病假），須達六學期總出席日數之三分之二以上。 </a:t>
            </a:r>
          </a:p>
          <a:p>
            <a:pPr eaLnBrk="1" hangingPunct="1"/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二、學生日常生活表現六學期成績依教師輔導與管教學生之相關規定，辦理功過相抵、獎懲實施、懲罰存記及改過銷過等事項，且依規定程序審核通過註銷後，其記錄未達三大過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三小過等同一大過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者。</a:t>
            </a:r>
            <a:r>
              <a:rPr lang="zh-TW" altLang="en-US" sz="2800">
                <a:ea typeface="微軟正黑體" pitchFamily="34" charset="-120"/>
                <a:cs typeface="新細明體" pitchFamily="18" charset="-120"/>
              </a:rPr>
              <a:t> </a:t>
            </a:r>
          </a:p>
          <a:p>
            <a:pPr eaLnBrk="1" hangingPunct="1"/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三、學生學習領域畢業成績至少四大領域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含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成績達丙等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(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六十分</a:t>
            </a:r>
            <a:r>
              <a:rPr lang="en-US" altLang="zh-TW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)</a:t>
            </a:r>
            <a:r>
              <a:rPr lang="zh-TW" altLang="en-US" sz="2800">
                <a:latin typeface="標楷體" pitchFamily="65" charset="-120"/>
                <a:ea typeface="標楷體" pitchFamily="65" charset="-120"/>
                <a:cs typeface="新細明體" pitchFamily="18" charset="-120"/>
              </a:rPr>
              <a:t>以上者。</a:t>
            </a:r>
            <a:endParaRPr lang="zh-TW" altLang="en-US" sz="2800">
              <a:latin typeface="Arial" pitchFamily="34" charset="0"/>
              <a:ea typeface="標楷體" pitchFamily="65" charset="-120"/>
              <a:cs typeface="新細明體" pitchFamily="18" charset="-120"/>
            </a:endParaRPr>
          </a:p>
        </p:txBody>
      </p:sp>
      <p:grpSp>
        <p:nvGrpSpPr>
          <p:cNvPr id="148484" name="群組 4"/>
          <p:cNvGrpSpPr>
            <a:grpSpLocks/>
          </p:cNvGrpSpPr>
          <p:nvPr/>
        </p:nvGrpSpPr>
        <p:grpSpPr bwMode="auto">
          <a:xfrm>
            <a:off x="1738326" y="500063"/>
            <a:ext cx="2786063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48485" name="群組 7"/>
          <p:cNvGrpSpPr>
            <a:grpSpLocks/>
          </p:cNvGrpSpPr>
          <p:nvPr/>
        </p:nvGrpSpPr>
        <p:grpSpPr bwMode="auto">
          <a:xfrm>
            <a:off x="4524390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6413475" y="228432"/>
            <a:ext cx="3571900" cy="1200329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畢業資格：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修業資格：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506" name="群組 4"/>
          <p:cNvGrpSpPr>
            <a:grpSpLocks/>
          </p:cNvGrpSpPr>
          <p:nvPr/>
        </p:nvGrpSpPr>
        <p:grpSpPr bwMode="auto">
          <a:xfrm>
            <a:off x="1738326" y="500063"/>
            <a:ext cx="2786063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49507" name="群組 7"/>
          <p:cNvGrpSpPr>
            <a:grpSpLocks/>
          </p:cNvGrpSpPr>
          <p:nvPr/>
        </p:nvGrpSpPr>
        <p:grpSpPr bwMode="auto">
          <a:xfrm>
            <a:off x="4524390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6381755" y="571498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生涯規劃：</a:t>
            </a:r>
            <a:r>
              <a:rPr kumimoji="0" lang="en-US" altLang="zh-TW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endParaRPr kumimoji="0" lang="en-US" altLang="zh-TW" sz="3600" b="1">
              <a:solidFill>
                <a:srgbClr val="00009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1">
            <a:extLst/>
          </p:cNvPr>
          <p:cNvSpPr>
            <a:spLocks noChangeArrowheads="1"/>
          </p:cNvSpPr>
          <p:nvPr/>
        </p:nvSpPr>
        <p:spPr bwMode="auto">
          <a:xfrm>
            <a:off x="1343472" y="1916835"/>
            <a:ext cx="950505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、 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3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志願序（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15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分）第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5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(12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7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8</a:t>
            </a:r>
            <a:r>
              <a:rPr kumimoji="0" lang="zh-TW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9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(9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10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11</a:t>
            </a:r>
            <a:r>
              <a:rPr kumimoji="0" lang="zh-TW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(6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 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13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</a:t>
            </a:r>
            <a:r>
              <a:rPr kumimoji="0"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、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5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(3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，第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16~30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志願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(1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kumimoji="0" lang="en-US" altLang="zh-TW" dirty="0"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kumimoji="0" lang="zh-TW" altLang="en-US" dirty="0">
                <a:ea typeface="標楷體" panose="03000509000000000000" pitchFamily="65" charset="-120"/>
                <a:cs typeface="新細明體" panose="02020500000000000000" pitchFamily="18" charset="-120"/>
              </a:rPr>
              <a:t> 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，可選填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30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個志願數</a:t>
            </a:r>
          </a:p>
          <a:p>
            <a:pPr eaLnBrk="1" hangingPunct="1">
              <a:buFontTx/>
              <a:buChar char="•"/>
              <a:defRPr/>
            </a:pPr>
            <a:r>
              <a:rPr lang="zh-TW" altLang="zh-TW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職業類科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同一職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群各科別連續選填為志願時，視為同一志願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序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計分</a:t>
            </a:r>
            <a:endParaRPr kumimoji="0" lang="en-US" altLang="zh-TW" dirty="0"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eaLnBrk="1" hangingPunct="1">
              <a:buFontTx/>
              <a:buChar char="•"/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當總積分完全相同需進行超額比序</a:t>
            </a:r>
            <a:r>
              <a:rPr kumimoji="0" lang="zh-TW" altLang="en-US" dirty="0">
                <a:ea typeface="標楷體" panose="03000509000000000000" pitchFamily="65" charset="-120"/>
                <a:cs typeface="新細明體" panose="02020500000000000000" pitchFamily="18" charset="-120"/>
              </a:rPr>
              <a:t>，比序至「志願序積分」項目時，</a:t>
            </a:r>
            <a:r>
              <a:rPr kumimoji="0" lang="zh-TW" altLang="en-US" dirty="0">
                <a:solidFill>
                  <a:srgbClr val="FF0000"/>
                </a:solidFill>
                <a:ea typeface="標楷體" panose="03000509000000000000" pitchFamily="65" charset="-120"/>
                <a:cs typeface="新細明體" panose="02020500000000000000" pitchFamily="18" charset="-120"/>
              </a:rPr>
              <a:t>志願序積分高者將優先錄取</a:t>
            </a:r>
            <a:r>
              <a:rPr kumimoji="0"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15413" y="332656"/>
            <a:ext cx="10972800" cy="1143000"/>
          </a:xfrm>
        </p:spPr>
        <p:txBody>
          <a:bodyPr/>
          <a:lstStyle/>
          <a:p>
            <a:r>
              <a:rPr lang="zh-TW" altLang="en-US" b="1" dirty="0">
                <a:solidFill>
                  <a:srgbClr val="FFFF00"/>
                </a:solidFill>
                <a:effectLst/>
                <a:latin typeface="文鼎中圓" panose="020B0609010101010101" pitchFamily="49" charset="-120"/>
                <a:ea typeface="文鼎中圓" panose="020B0609010101010101" pitchFamily="49" charset="-120"/>
              </a:rPr>
              <a:t>解讀志願</a:t>
            </a:r>
            <a:r>
              <a:rPr lang="zh-TW" altLang="en-US" b="1" dirty="0" smtClean="0">
                <a:solidFill>
                  <a:srgbClr val="FFFF00"/>
                </a:solidFill>
                <a:effectLst/>
                <a:latin typeface="文鼎中圓" panose="020B0609010101010101" pitchFamily="49" charset="-120"/>
                <a:ea typeface="文鼎中圓" panose="020B0609010101010101" pitchFamily="49" charset="-120"/>
              </a:rPr>
              <a:t>序</a:t>
            </a:r>
            <a:endParaRPr lang="zh-TW" altLang="en-US" dirty="0">
              <a:solidFill>
                <a:srgbClr val="FFFF00"/>
              </a:solidFill>
              <a:effectLst/>
              <a:latin typeface="文鼎中圓" panose="020B0609010101010101" pitchFamily="49" charset="-120"/>
              <a:ea typeface="文鼎中圓" panose="020B0609010101010101" pitchFamily="49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23395" y="1340768"/>
            <a:ext cx="9793088" cy="720080"/>
          </a:xfrm>
        </p:spPr>
        <p:txBody>
          <a:bodyPr/>
          <a:lstStyle/>
          <a:p>
            <a:r>
              <a:rPr lang="zh-TW" altLang="en-US" dirty="0">
                <a:latin typeface="文鼎中圓" panose="020B0609010101010101" pitchFamily="49" charset="-120"/>
                <a:ea typeface="文鼎中圓" panose="020B0609010101010101" pitchFamily="49" charset="-120"/>
              </a:rPr>
              <a:t>單科系選填</a:t>
            </a:r>
          </a:p>
          <a:p>
            <a:endParaRPr lang="zh-TW" altLang="en-US" b="1" dirty="0" smtClean="0">
              <a:latin typeface="文鼎中圓" panose="020B0609010101010101" pitchFamily="49" charset="-120"/>
              <a:ea typeface="文鼎中圓" panose="020B0609010101010101" pitchFamily="49" charset="-12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397871"/>
              </p:ext>
            </p:extLst>
          </p:nvPr>
        </p:nvGraphicFramePr>
        <p:xfrm>
          <a:off x="1487493" y="1916848"/>
          <a:ext cx="9313031" cy="32650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6387"/>
                <a:gridCol w="716387"/>
                <a:gridCol w="716387"/>
                <a:gridCol w="716387"/>
                <a:gridCol w="716387"/>
                <a:gridCol w="716387"/>
                <a:gridCol w="716387"/>
                <a:gridCol w="716387"/>
                <a:gridCol w="716387"/>
                <a:gridCol w="716387"/>
                <a:gridCol w="716387"/>
                <a:gridCol w="716387"/>
                <a:gridCol w="716387"/>
              </a:tblGrid>
              <a:tr h="126038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志願序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2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3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4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5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6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7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8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9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10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11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12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</a:tr>
              <a:tr h="200463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學校科系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武陵</a:t>
                      </a:r>
                      <a:endParaRPr lang="en-US" altLang="zh-TW" sz="2400" b="1" dirty="0" smtClean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普通科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壢中</a:t>
                      </a:r>
                      <a:endParaRPr lang="en-US" altLang="zh-TW" sz="2400" b="1" dirty="0" smtClean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普通科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桃高普通科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陽明普通科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內壢普通科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400" b="1" kern="1200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  <a:cs typeface="+mn-cs"/>
                        </a:rPr>
                        <a:t>育達普通科</a:t>
                      </a:r>
                      <a:endParaRPr lang="zh-TW" altLang="en-US" sz="2400" b="1" kern="1200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  <a:cs typeface="+mn-cs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復旦普 通科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新興普通科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平鎮普通科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壢商會計科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壢家家政科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啟英普通科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91805"/>
              </p:ext>
            </p:extLst>
          </p:nvPr>
        </p:nvGraphicFramePr>
        <p:xfrm>
          <a:off x="1487493" y="5301209"/>
          <a:ext cx="9313030" cy="8882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6387"/>
                <a:gridCol w="716387"/>
                <a:gridCol w="716387"/>
                <a:gridCol w="716387"/>
                <a:gridCol w="716387"/>
                <a:gridCol w="716387"/>
                <a:gridCol w="716387"/>
                <a:gridCol w="716387"/>
                <a:gridCol w="716387"/>
                <a:gridCol w="716387"/>
                <a:gridCol w="695845"/>
                <a:gridCol w="736928"/>
                <a:gridCol w="716387"/>
              </a:tblGrid>
              <a:tr h="8882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得分</a:t>
                      </a:r>
                      <a:endParaRPr lang="zh-TW" altLang="en-US" sz="24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12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12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12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9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9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9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6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6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4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6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026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53432" y="-99392"/>
            <a:ext cx="10368000" cy="1143000"/>
          </a:xfrm>
        </p:spPr>
        <p:txBody>
          <a:bodyPr/>
          <a:lstStyle/>
          <a:p>
            <a:r>
              <a:rPr lang="zh-TW" altLang="en-US" b="1" dirty="0">
                <a:solidFill>
                  <a:srgbClr val="FFFF00"/>
                </a:solidFill>
                <a:effectLst/>
              </a:rPr>
              <a:t>選填</a:t>
            </a:r>
            <a:r>
              <a:rPr lang="zh-TW" altLang="en-US" b="1" dirty="0" smtClean="0">
                <a:solidFill>
                  <a:srgbClr val="FFFF00"/>
                </a:solidFill>
                <a:effectLst/>
              </a:rPr>
              <a:t>志願序提醒</a:t>
            </a:r>
            <a:endParaRPr lang="zh-TW" altLang="en-US" dirty="0">
              <a:solidFill>
                <a:srgbClr val="FFFF00"/>
              </a:solidFill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32631" y="836722"/>
            <a:ext cx="10273141" cy="3240359"/>
          </a:xfrm>
        </p:spPr>
        <p:txBody>
          <a:bodyPr>
            <a:normAutofit/>
          </a:bodyPr>
          <a:lstStyle/>
          <a:p>
            <a:r>
              <a:rPr lang="zh-TW" altLang="en-US" dirty="0"/>
              <a:t>職業類</a:t>
            </a:r>
            <a:r>
              <a:rPr lang="zh-TW" altLang="en-US" dirty="0" smtClean="0"/>
              <a:t>科同一</a:t>
            </a:r>
            <a:r>
              <a:rPr lang="zh-TW" altLang="en-US" dirty="0"/>
              <a:t>職群、連續選填，視為同一志願序計分</a:t>
            </a:r>
            <a:endParaRPr lang="en-US" altLang="zh-TW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016054"/>
              </p:ext>
            </p:extLst>
          </p:nvPr>
        </p:nvGraphicFramePr>
        <p:xfrm>
          <a:off x="1218038" y="1903603"/>
          <a:ext cx="10273133" cy="33096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</a:tblGrid>
              <a:tr h="100733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志願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2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3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4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5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6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7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8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9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10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11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12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</a:tr>
              <a:tr h="23023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學校科系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壢商國貿科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壢商商經科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壢家資處科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solidFill>
                            <a:srgbClr val="FFCCFF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育達資處科</a:t>
                      </a:r>
                      <a:endParaRPr lang="zh-TW" altLang="en-US" sz="2800" b="1" dirty="0">
                        <a:solidFill>
                          <a:srgbClr val="FFCCFF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育達會計科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育達商經科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800" b="1" kern="1200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  <a:cs typeface="+mn-cs"/>
                        </a:rPr>
                        <a:t>壽山廣設科</a:t>
                      </a:r>
                      <a:endParaRPr lang="zh-TW" altLang="en-US" sz="2800" b="1" kern="1200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  <a:cs typeface="+mn-cs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800" b="1" kern="1200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  <a:cs typeface="+mn-cs"/>
                        </a:rPr>
                        <a:t>育達多媒體</a:t>
                      </a:r>
                      <a:endParaRPr lang="zh-TW" altLang="en-US" sz="2800" b="1" kern="1200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  <a:cs typeface="+mn-cs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育達幼保科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育達時尚科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壢家家政科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觀音化工科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604790"/>
              </p:ext>
            </p:extLst>
          </p:nvPr>
        </p:nvGraphicFramePr>
        <p:xfrm>
          <a:off x="1199481" y="5832704"/>
          <a:ext cx="10273133" cy="9086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</a:tblGrid>
              <a:tr h="90866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得分</a:t>
                      </a:r>
                      <a:endParaRPr lang="zh-TW" altLang="en-US" sz="1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12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1" name="手繪多邊形 10"/>
          <p:cNvSpPr/>
          <p:nvPr/>
        </p:nvSpPr>
        <p:spPr bwMode="auto">
          <a:xfrm>
            <a:off x="2570149" y="5268914"/>
            <a:ext cx="3762203" cy="190622"/>
          </a:xfrm>
          <a:custGeom>
            <a:avLst/>
            <a:gdLst>
              <a:gd name="connsiteX0" fmla="*/ 0 w 521971"/>
              <a:gd name="connsiteY0" fmla="*/ 26803 h 190622"/>
              <a:gd name="connsiteX1" fmla="*/ 286603 w 521971"/>
              <a:gd name="connsiteY1" fmla="*/ 190577 h 190622"/>
              <a:gd name="connsiteX2" fmla="*/ 504968 w 521971"/>
              <a:gd name="connsiteY2" fmla="*/ 13156 h 190622"/>
              <a:gd name="connsiteX3" fmla="*/ 491320 w 521971"/>
              <a:gd name="connsiteY3" fmla="*/ 26803 h 190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971" h="190622">
                <a:moveTo>
                  <a:pt x="0" y="26803"/>
                </a:moveTo>
                <a:cubicBezTo>
                  <a:pt x="101221" y="109827"/>
                  <a:pt x="202442" y="192852"/>
                  <a:pt x="286603" y="190577"/>
                </a:cubicBezTo>
                <a:cubicBezTo>
                  <a:pt x="370764" y="188302"/>
                  <a:pt x="470849" y="40452"/>
                  <a:pt x="504968" y="13156"/>
                </a:cubicBezTo>
                <a:cubicBezTo>
                  <a:pt x="539087" y="-14140"/>
                  <a:pt x="515203" y="6331"/>
                  <a:pt x="491320" y="26803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22" tIns="45661" rIns="91322" bIns="45661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kumimoji="0" lang="zh-TW" altLang="en-US" sz="1800">
              <a:solidFill>
                <a:prstClr val="white"/>
              </a:solidFill>
              <a:latin typeface="Arial" charset="0"/>
              <a:ea typeface="文鼎中圓"/>
            </a:endParaRPr>
          </a:p>
        </p:txBody>
      </p:sp>
      <p:sp>
        <p:nvSpPr>
          <p:cNvPr id="12" name="手繪多邊形 11"/>
          <p:cNvSpPr/>
          <p:nvPr/>
        </p:nvSpPr>
        <p:spPr bwMode="auto">
          <a:xfrm>
            <a:off x="7132680" y="5233823"/>
            <a:ext cx="929411" cy="140912"/>
          </a:xfrm>
          <a:custGeom>
            <a:avLst/>
            <a:gdLst>
              <a:gd name="connsiteX0" fmla="*/ 0 w 521971"/>
              <a:gd name="connsiteY0" fmla="*/ 26803 h 190622"/>
              <a:gd name="connsiteX1" fmla="*/ 286603 w 521971"/>
              <a:gd name="connsiteY1" fmla="*/ 190577 h 190622"/>
              <a:gd name="connsiteX2" fmla="*/ 504968 w 521971"/>
              <a:gd name="connsiteY2" fmla="*/ 13156 h 190622"/>
              <a:gd name="connsiteX3" fmla="*/ 491320 w 521971"/>
              <a:gd name="connsiteY3" fmla="*/ 26803 h 190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971" h="190622">
                <a:moveTo>
                  <a:pt x="0" y="26803"/>
                </a:moveTo>
                <a:cubicBezTo>
                  <a:pt x="101221" y="109827"/>
                  <a:pt x="202442" y="192852"/>
                  <a:pt x="286603" y="190577"/>
                </a:cubicBezTo>
                <a:cubicBezTo>
                  <a:pt x="370764" y="188302"/>
                  <a:pt x="470849" y="40452"/>
                  <a:pt x="504968" y="13156"/>
                </a:cubicBezTo>
                <a:cubicBezTo>
                  <a:pt x="539087" y="-14140"/>
                  <a:pt x="515203" y="6331"/>
                  <a:pt x="491320" y="26803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22" tIns="45661" rIns="91322" bIns="45661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kumimoji="0" lang="zh-TW" altLang="en-US" sz="1800">
              <a:solidFill>
                <a:prstClr val="white"/>
              </a:solidFill>
              <a:latin typeface="Arial" charset="0"/>
              <a:ea typeface="文鼎中圓"/>
            </a:endParaRPr>
          </a:p>
        </p:txBody>
      </p:sp>
      <p:sp>
        <p:nvSpPr>
          <p:cNvPr id="13" name="手繪多邊形 12"/>
          <p:cNvSpPr/>
          <p:nvPr/>
        </p:nvSpPr>
        <p:spPr bwMode="auto">
          <a:xfrm>
            <a:off x="8643665" y="5268906"/>
            <a:ext cx="1659648" cy="155545"/>
          </a:xfrm>
          <a:custGeom>
            <a:avLst/>
            <a:gdLst>
              <a:gd name="connsiteX0" fmla="*/ 0 w 521971"/>
              <a:gd name="connsiteY0" fmla="*/ 26803 h 190622"/>
              <a:gd name="connsiteX1" fmla="*/ 286603 w 521971"/>
              <a:gd name="connsiteY1" fmla="*/ 190577 h 190622"/>
              <a:gd name="connsiteX2" fmla="*/ 504968 w 521971"/>
              <a:gd name="connsiteY2" fmla="*/ 13156 h 190622"/>
              <a:gd name="connsiteX3" fmla="*/ 491320 w 521971"/>
              <a:gd name="connsiteY3" fmla="*/ 26803 h 190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971" h="190622">
                <a:moveTo>
                  <a:pt x="0" y="26803"/>
                </a:moveTo>
                <a:cubicBezTo>
                  <a:pt x="101221" y="109827"/>
                  <a:pt x="202442" y="192852"/>
                  <a:pt x="286603" y="190577"/>
                </a:cubicBezTo>
                <a:cubicBezTo>
                  <a:pt x="370764" y="188302"/>
                  <a:pt x="470849" y="40452"/>
                  <a:pt x="504968" y="13156"/>
                </a:cubicBezTo>
                <a:cubicBezTo>
                  <a:pt x="539087" y="-14140"/>
                  <a:pt x="515203" y="6331"/>
                  <a:pt x="491320" y="26803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22" tIns="45661" rIns="91322" bIns="45661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kumimoji="0" lang="zh-TW" altLang="en-US" sz="1800">
              <a:solidFill>
                <a:prstClr val="white"/>
              </a:solidFill>
              <a:latin typeface="Arial" charset="0"/>
              <a:ea typeface="文鼎中圓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4234095" y="5415608"/>
            <a:ext cx="325492" cy="461546"/>
          </a:xfrm>
          <a:prstGeom prst="rect">
            <a:avLst/>
          </a:prstGeom>
          <a:noFill/>
        </p:spPr>
        <p:txBody>
          <a:bodyPr wrap="none" lIns="91322" tIns="45661" rIns="91322" bIns="45661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400" b="1" dirty="0">
                <a:solidFill>
                  <a:srgbClr val="FFFF00"/>
                </a:solidFill>
                <a:latin typeface="Arial Narrow"/>
                <a:ea typeface="文鼎中圓"/>
              </a:rPr>
              <a:t>1</a:t>
            </a:r>
            <a:endParaRPr kumimoji="0" lang="zh-TW" altLang="en-US" sz="2400" b="1" dirty="0">
              <a:solidFill>
                <a:srgbClr val="FFFF00"/>
              </a:solidFill>
              <a:latin typeface="Arial Narrow"/>
              <a:ea typeface="文鼎中圓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7380231" y="5329149"/>
            <a:ext cx="325492" cy="461546"/>
          </a:xfrm>
          <a:prstGeom prst="rect">
            <a:avLst/>
          </a:prstGeom>
          <a:noFill/>
        </p:spPr>
        <p:txBody>
          <a:bodyPr wrap="none" lIns="91322" tIns="45661" rIns="91322" bIns="45661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400" b="1" dirty="0">
                <a:solidFill>
                  <a:srgbClr val="FFFF00"/>
                </a:solidFill>
                <a:latin typeface="Arial Narrow"/>
                <a:ea typeface="文鼎中圓"/>
              </a:rPr>
              <a:t>2</a:t>
            </a:r>
            <a:endParaRPr kumimoji="0" lang="zh-TW" altLang="en-US" sz="2400" b="1" dirty="0">
              <a:solidFill>
                <a:srgbClr val="FFFF00"/>
              </a:solidFill>
              <a:latin typeface="Arial Narrow"/>
              <a:ea typeface="文鼎中圓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9256336" y="5343600"/>
            <a:ext cx="325492" cy="461546"/>
          </a:xfrm>
          <a:prstGeom prst="rect">
            <a:avLst/>
          </a:prstGeom>
          <a:noFill/>
        </p:spPr>
        <p:txBody>
          <a:bodyPr wrap="none" lIns="91322" tIns="45661" rIns="91322" bIns="45661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400" b="1" dirty="0">
                <a:solidFill>
                  <a:srgbClr val="FFFF00"/>
                </a:solidFill>
                <a:latin typeface="Arial Narrow"/>
                <a:ea typeface="文鼎中圓"/>
              </a:rPr>
              <a:t>3</a:t>
            </a:r>
            <a:endParaRPr kumimoji="0" lang="zh-TW" altLang="en-US" sz="2400" b="1" dirty="0">
              <a:solidFill>
                <a:srgbClr val="FFFF00"/>
              </a:solidFill>
              <a:latin typeface="Arial Narrow"/>
              <a:ea typeface="文鼎中圓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0859254" y="5329149"/>
            <a:ext cx="325492" cy="461546"/>
          </a:xfrm>
          <a:prstGeom prst="rect">
            <a:avLst/>
          </a:prstGeom>
          <a:noFill/>
        </p:spPr>
        <p:txBody>
          <a:bodyPr wrap="none" lIns="91322" tIns="45661" rIns="91322" bIns="45661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400" b="1" dirty="0">
                <a:solidFill>
                  <a:srgbClr val="FFFF00"/>
                </a:solidFill>
                <a:latin typeface="Arial Narrow"/>
                <a:ea typeface="文鼎中圓"/>
              </a:rPr>
              <a:t>4</a:t>
            </a:r>
            <a:endParaRPr kumimoji="0" lang="zh-TW" altLang="en-US" sz="2400" b="1" dirty="0">
              <a:solidFill>
                <a:srgbClr val="FFFF00"/>
              </a:solidFill>
              <a:latin typeface="Arial Narrow"/>
              <a:ea typeface="文鼎中圓"/>
            </a:endParaRPr>
          </a:p>
        </p:txBody>
      </p:sp>
      <p:sp>
        <p:nvSpPr>
          <p:cNvPr id="30" name="Rectangle 79"/>
          <p:cNvSpPr>
            <a:spLocks noChangeArrowheads="1"/>
          </p:cNvSpPr>
          <p:nvPr/>
        </p:nvSpPr>
        <p:spPr bwMode="auto">
          <a:xfrm>
            <a:off x="2063553" y="2924961"/>
            <a:ext cx="4704523" cy="2253697"/>
          </a:xfrm>
          <a:prstGeom prst="rect">
            <a:avLst/>
          </a:prstGeom>
          <a:noFill/>
          <a:ln w="635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22" tIns="45661" rIns="91322" bIns="45661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</a:pPr>
            <a:endParaRPr lang="zh-TW" altLang="en-US" sz="1800">
              <a:solidFill>
                <a:prstClr val="white"/>
              </a:solidFill>
              <a:ea typeface="標楷體" pitchFamily="65" charset="-120"/>
            </a:endParaRPr>
          </a:p>
        </p:txBody>
      </p:sp>
      <p:sp>
        <p:nvSpPr>
          <p:cNvPr id="31" name="Rectangle 79"/>
          <p:cNvSpPr>
            <a:spLocks noChangeArrowheads="1"/>
          </p:cNvSpPr>
          <p:nvPr/>
        </p:nvSpPr>
        <p:spPr bwMode="auto">
          <a:xfrm>
            <a:off x="6763695" y="2924961"/>
            <a:ext cx="1580407" cy="2253697"/>
          </a:xfrm>
          <a:prstGeom prst="rect">
            <a:avLst/>
          </a:prstGeom>
          <a:noFill/>
          <a:ln w="635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22" tIns="45661" rIns="91322" bIns="45661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</a:pPr>
            <a:endParaRPr lang="zh-TW" altLang="en-US" sz="1800">
              <a:solidFill>
                <a:prstClr val="white"/>
              </a:solidFill>
              <a:ea typeface="標楷體" pitchFamily="65" charset="-120"/>
            </a:endParaRPr>
          </a:p>
        </p:txBody>
      </p:sp>
      <p:sp>
        <p:nvSpPr>
          <p:cNvPr id="32" name="Rectangle 79"/>
          <p:cNvSpPr>
            <a:spLocks noChangeArrowheads="1"/>
          </p:cNvSpPr>
          <p:nvPr/>
        </p:nvSpPr>
        <p:spPr bwMode="auto">
          <a:xfrm>
            <a:off x="8344088" y="2924959"/>
            <a:ext cx="2326649" cy="2253697"/>
          </a:xfrm>
          <a:prstGeom prst="rect">
            <a:avLst/>
          </a:prstGeom>
          <a:noFill/>
          <a:ln w="635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22" tIns="45661" rIns="91322" bIns="45661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</a:pPr>
            <a:endParaRPr lang="zh-TW" altLang="en-US" sz="1800">
              <a:solidFill>
                <a:prstClr val="white"/>
              </a:solidFill>
              <a:ea typeface="標楷體" pitchFamily="65" charset="-120"/>
            </a:endParaRPr>
          </a:p>
        </p:txBody>
      </p:sp>
      <p:sp>
        <p:nvSpPr>
          <p:cNvPr id="33" name="Rectangle 79"/>
          <p:cNvSpPr>
            <a:spLocks noChangeArrowheads="1"/>
          </p:cNvSpPr>
          <p:nvPr/>
        </p:nvSpPr>
        <p:spPr bwMode="auto">
          <a:xfrm>
            <a:off x="10670740" y="2924959"/>
            <a:ext cx="811357" cy="2253699"/>
          </a:xfrm>
          <a:prstGeom prst="rect">
            <a:avLst/>
          </a:prstGeom>
          <a:noFill/>
          <a:ln w="635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22" tIns="45661" rIns="91322" bIns="45661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</a:pPr>
            <a:endParaRPr lang="zh-TW" altLang="en-US" sz="1800">
              <a:solidFill>
                <a:prstClr val="white"/>
              </a:solidFill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6847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6" grpId="0"/>
      <p:bldP spid="20" grpId="0"/>
      <p:bldP spid="21" grpId="0"/>
      <p:bldP spid="22" grpId="0"/>
      <p:bldP spid="30" grpId="0" animBg="1"/>
      <p:bldP spid="31" grpId="0" animBg="1"/>
      <p:bldP spid="32" grpId="0" animBg="1"/>
      <p:bldP spid="33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53432" y="-99392"/>
            <a:ext cx="10368000" cy="1143000"/>
          </a:xfrm>
        </p:spPr>
        <p:txBody>
          <a:bodyPr/>
          <a:lstStyle/>
          <a:p>
            <a:r>
              <a:rPr lang="zh-TW" altLang="en-US" b="1" dirty="0">
                <a:solidFill>
                  <a:srgbClr val="FFFF00"/>
                </a:solidFill>
                <a:effectLst/>
              </a:rPr>
              <a:t>選填</a:t>
            </a:r>
            <a:r>
              <a:rPr lang="zh-TW" altLang="en-US" b="1" dirty="0" smtClean="0">
                <a:solidFill>
                  <a:srgbClr val="FFFF00"/>
                </a:solidFill>
                <a:effectLst/>
              </a:rPr>
              <a:t>志願序提醒</a:t>
            </a:r>
            <a:endParaRPr lang="zh-TW" altLang="en-US" dirty="0">
              <a:solidFill>
                <a:srgbClr val="FFFF00"/>
              </a:solidFill>
              <a:effectLst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32631" y="836722"/>
            <a:ext cx="10273141" cy="3240359"/>
          </a:xfrm>
        </p:spPr>
        <p:txBody>
          <a:bodyPr>
            <a:normAutofit/>
          </a:bodyPr>
          <a:lstStyle/>
          <a:p>
            <a:r>
              <a:rPr lang="zh-TW" altLang="en-US" dirty="0"/>
              <a:t>職業類</a:t>
            </a:r>
            <a:r>
              <a:rPr lang="zh-TW" altLang="en-US" dirty="0" smtClean="0"/>
              <a:t>科同一</a:t>
            </a:r>
            <a:r>
              <a:rPr lang="zh-TW" altLang="en-US" dirty="0"/>
              <a:t>職群、連續選填，視為同一志願序計分</a:t>
            </a:r>
            <a:endParaRPr lang="en-US" altLang="zh-TW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280119"/>
              </p:ext>
            </p:extLst>
          </p:nvPr>
        </p:nvGraphicFramePr>
        <p:xfrm>
          <a:off x="1218038" y="1903603"/>
          <a:ext cx="10273133" cy="33096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</a:tblGrid>
              <a:tr h="100733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志願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2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3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4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5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6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7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8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9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10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11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12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</a:tr>
              <a:tr h="23023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學校科系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壢商國貿科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壢商商經科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壢家資處科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solidFill>
                            <a:srgbClr val="FFFF00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育達資訊科</a:t>
                      </a:r>
                      <a:endParaRPr lang="zh-TW" altLang="en-US" sz="2800" b="1" dirty="0">
                        <a:solidFill>
                          <a:srgbClr val="FFFF00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育達會計科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育達商經科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800" b="1" kern="1200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  <a:cs typeface="+mn-cs"/>
                        </a:rPr>
                        <a:t>育達廣設科</a:t>
                      </a:r>
                      <a:endParaRPr lang="zh-TW" altLang="en-US" sz="2800" b="1" kern="1200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  <a:cs typeface="+mn-cs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TW" altLang="en-US" sz="2800" b="1" kern="1200" dirty="0" smtClean="0">
                          <a:solidFill>
                            <a:schemeClr val="tx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  <a:cs typeface="+mn-cs"/>
                        </a:rPr>
                        <a:t>育達多媒體</a:t>
                      </a:r>
                      <a:endParaRPr lang="zh-TW" altLang="en-US" sz="2800" b="1" kern="1200" dirty="0">
                        <a:solidFill>
                          <a:schemeClr val="tx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  <a:cs typeface="+mn-cs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育達幼保科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育達時尚科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壢家家政科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觀音化工科</a:t>
                      </a:r>
                      <a:endParaRPr lang="zh-TW" altLang="en-US" sz="2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364134"/>
              </p:ext>
            </p:extLst>
          </p:nvPr>
        </p:nvGraphicFramePr>
        <p:xfrm>
          <a:off x="1199481" y="5832704"/>
          <a:ext cx="10273133" cy="9086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  <a:gridCol w="790241"/>
              </a:tblGrid>
              <a:tr h="90866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 smtClean="0"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得分</a:t>
                      </a:r>
                      <a:endParaRPr lang="zh-TW" altLang="en-US" sz="1800" b="1" dirty="0"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15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12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12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12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12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12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3200" b="1" dirty="0" smtClean="0">
                          <a:solidFill>
                            <a:schemeClr val="bg1"/>
                          </a:solidFill>
                          <a:latin typeface="文鼎中圓" panose="020B0609010101010101" pitchFamily="49" charset="-120"/>
                          <a:ea typeface="文鼎中圓" panose="020B0609010101010101" pitchFamily="49" charset="-120"/>
                        </a:rPr>
                        <a:t>12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latin typeface="文鼎中圓" panose="020B0609010101010101" pitchFamily="49" charset="-120"/>
                        <a:ea typeface="文鼎中圓" panose="020B0609010101010101" pitchFamily="49" charset="-120"/>
                      </a:endParaRPr>
                    </a:p>
                  </a:txBody>
                  <a:tcPr marL="96000" marR="96000" marT="72000" marB="7200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1" name="手繪多邊形 10"/>
          <p:cNvSpPr/>
          <p:nvPr/>
        </p:nvSpPr>
        <p:spPr bwMode="auto">
          <a:xfrm>
            <a:off x="2032008" y="5304296"/>
            <a:ext cx="2202096" cy="120165"/>
          </a:xfrm>
          <a:custGeom>
            <a:avLst/>
            <a:gdLst>
              <a:gd name="connsiteX0" fmla="*/ 0 w 521971"/>
              <a:gd name="connsiteY0" fmla="*/ 26803 h 190622"/>
              <a:gd name="connsiteX1" fmla="*/ 286603 w 521971"/>
              <a:gd name="connsiteY1" fmla="*/ 190577 h 190622"/>
              <a:gd name="connsiteX2" fmla="*/ 504968 w 521971"/>
              <a:gd name="connsiteY2" fmla="*/ 13156 h 190622"/>
              <a:gd name="connsiteX3" fmla="*/ 491320 w 521971"/>
              <a:gd name="connsiteY3" fmla="*/ 26803 h 190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971" h="190622">
                <a:moveTo>
                  <a:pt x="0" y="26803"/>
                </a:moveTo>
                <a:cubicBezTo>
                  <a:pt x="101221" y="109827"/>
                  <a:pt x="202442" y="192852"/>
                  <a:pt x="286603" y="190577"/>
                </a:cubicBezTo>
                <a:cubicBezTo>
                  <a:pt x="370764" y="188302"/>
                  <a:pt x="470849" y="40452"/>
                  <a:pt x="504968" y="13156"/>
                </a:cubicBezTo>
                <a:cubicBezTo>
                  <a:pt x="539087" y="-14140"/>
                  <a:pt x="515203" y="6331"/>
                  <a:pt x="491320" y="26803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22" tIns="45661" rIns="91322" bIns="45661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kumimoji="0" lang="zh-TW" altLang="en-US" sz="1800">
              <a:solidFill>
                <a:prstClr val="white"/>
              </a:solidFill>
              <a:latin typeface="Arial" charset="0"/>
              <a:ea typeface="文鼎中圓"/>
            </a:endParaRPr>
          </a:p>
        </p:txBody>
      </p:sp>
      <p:sp>
        <p:nvSpPr>
          <p:cNvPr id="12" name="手繪多邊形 11"/>
          <p:cNvSpPr/>
          <p:nvPr/>
        </p:nvSpPr>
        <p:spPr bwMode="auto">
          <a:xfrm>
            <a:off x="7132680" y="5233823"/>
            <a:ext cx="929411" cy="140912"/>
          </a:xfrm>
          <a:custGeom>
            <a:avLst/>
            <a:gdLst>
              <a:gd name="connsiteX0" fmla="*/ 0 w 521971"/>
              <a:gd name="connsiteY0" fmla="*/ 26803 h 190622"/>
              <a:gd name="connsiteX1" fmla="*/ 286603 w 521971"/>
              <a:gd name="connsiteY1" fmla="*/ 190577 h 190622"/>
              <a:gd name="connsiteX2" fmla="*/ 504968 w 521971"/>
              <a:gd name="connsiteY2" fmla="*/ 13156 h 190622"/>
              <a:gd name="connsiteX3" fmla="*/ 491320 w 521971"/>
              <a:gd name="connsiteY3" fmla="*/ 26803 h 190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971" h="190622">
                <a:moveTo>
                  <a:pt x="0" y="26803"/>
                </a:moveTo>
                <a:cubicBezTo>
                  <a:pt x="101221" y="109827"/>
                  <a:pt x="202442" y="192852"/>
                  <a:pt x="286603" y="190577"/>
                </a:cubicBezTo>
                <a:cubicBezTo>
                  <a:pt x="370764" y="188302"/>
                  <a:pt x="470849" y="40452"/>
                  <a:pt x="504968" y="13156"/>
                </a:cubicBezTo>
                <a:cubicBezTo>
                  <a:pt x="539087" y="-14140"/>
                  <a:pt x="515203" y="6331"/>
                  <a:pt x="491320" y="26803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22" tIns="45661" rIns="91322" bIns="45661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kumimoji="0" lang="zh-TW" altLang="en-US" sz="1800">
              <a:solidFill>
                <a:prstClr val="white"/>
              </a:solidFill>
              <a:latin typeface="Arial" charset="0"/>
              <a:ea typeface="文鼎中圓"/>
            </a:endParaRPr>
          </a:p>
        </p:txBody>
      </p:sp>
      <p:sp>
        <p:nvSpPr>
          <p:cNvPr id="13" name="手繪多邊形 12"/>
          <p:cNvSpPr/>
          <p:nvPr/>
        </p:nvSpPr>
        <p:spPr bwMode="auto">
          <a:xfrm>
            <a:off x="8643665" y="5268906"/>
            <a:ext cx="1659648" cy="155545"/>
          </a:xfrm>
          <a:custGeom>
            <a:avLst/>
            <a:gdLst>
              <a:gd name="connsiteX0" fmla="*/ 0 w 521971"/>
              <a:gd name="connsiteY0" fmla="*/ 26803 h 190622"/>
              <a:gd name="connsiteX1" fmla="*/ 286603 w 521971"/>
              <a:gd name="connsiteY1" fmla="*/ 190577 h 190622"/>
              <a:gd name="connsiteX2" fmla="*/ 504968 w 521971"/>
              <a:gd name="connsiteY2" fmla="*/ 13156 h 190622"/>
              <a:gd name="connsiteX3" fmla="*/ 491320 w 521971"/>
              <a:gd name="connsiteY3" fmla="*/ 26803 h 190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971" h="190622">
                <a:moveTo>
                  <a:pt x="0" y="26803"/>
                </a:moveTo>
                <a:cubicBezTo>
                  <a:pt x="101221" y="109827"/>
                  <a:pt x="202442" y="192852"/>
                  <a:pt x="286603" y="190577"/>
                </a:cubicBezTo>
                <a:cubicBezTo>
                  <a:pt x="370764" y="188302"/>
                  <a:pt x="470849" y="40452"/>
                  <a:pt x="504968" y="13156"/>
                </a:cubicBezTo>
                <a:cubicBezTo>
                  <a:pt x="539087" y="-14140"/>
                  <a:pt x="515203" y="6331"/>
                  <a:pt x="491320" y="26803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22" tIns="45661" rIns="91322" bIns="45661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kumimoji="0" lang="zh-TW" altLang="en-US" sz="1800">
              <a:solidFill>
                <a:prstClr val="white"/>
              </a:solidFill>
              <a:latin typeface="Arial" charset="0"/>
              <a:ea typeface="文鼎中圓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2946399" y="5334015"/>
            <a:ext cx="325492" cy="461546"/>
          </a:xfrm>
          <a:prstGeom prst="rect">
            <a:avLst/>
          </a:prstGeom>
          <a:noFill/>
        </p:spPr>
        <p:txBody>
          <a:bodyPr wrap="none" lIns="91322" tIns="45661" rIns="91322" bIns="45661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400" b="1" dirty="0">
                <a:solidFill>
                  <a:srgbClr val="FFFF00"/>
                </a:solidFill>
                <a:latin typeface="Arial Narrow"/>
                <a:ea typeface="文鼎中圓"/>
              </a:rPr>
              <a:t>1</a:t>
            </a:r>
            <a:endParaRPr kumimoji="0" lang="zh-TW" altLang="en-US" sz="2400" b="1" dirty="0">
              <a:solidFill>
                <a:srgbClr val="FFFF00"/>
              </a:solidFill>
              <a:latin typeface="Arial Narrow"/>
              <a:ea typeface="文鼎中圓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4572000" y="5304701"/>
            <a:ext cx="325492" cy="461546"/>
          </a:xfrm>
          <a:prstGeom prst="rect">
            <a:avLst/>
          </a:prstGeom>
          <a:noFill/>
        </p:spPr>
        <p:txBody>
          <a:bodyPr wrap="none" lIns="91322" tIns="45661" rIns="91322" bIns="45661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400" b="1" dirty="0">
                <a:solidFill>
                  <a:srgbClr val="FFFF00"/>
                </a:solidFill>
                <a:latin typeface="Arial Narrow"/>
                <a:ea typeface="文鼎中圓"/>
              </a:rPr>
              <a:t>2</a:t>
            </a:r>
            <a:endParaRPr kumimoji="0" lang="zh-TW" altLang="en-US" sz="2400" b="1" dirty="0">
              <a:solidFill>
                <a:srgbClr val="FFFF00"/>
              </a:solidFill>
              <a:latin typeface="Arial Narrow"/>
              <a:ea typeface="文鼎中圓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5756316" y="5329566"/>
            <a:ext cx="325492" cy="461546"/>
          </a:xfrm>
          <a:prstGeom prst="rect">
            <a:avLst/>
          </a:prstGeom>
          <a:noFill/>
        </p:spPr>
        <p:txBody>
          <a:bodyPr wrap="none" lIns="91322" tIns="45661" rIns="91322" bIns="45661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400" b="1" dirty="0">
                <a:solidFill>
                  <a:srgbClr val="FFFF00"/>
                </a:solidFill>
                <a:latin typeface="Arial Narrow"/>
                <a:ea typeface="文鼎中圓"/>
              </a:rPr>
              <a:t>3</a:t>
            </a:r>
            <a:endParaRPr kumimoji="0" lang="zh-TW" altLang="en-US" sz="2400" b="1" dirty="0">
              <a:solidFill>
                <a:srgbClr val="FFFF00"/>
              </a:solidFill>
              <a:latin typeface="Arial Narrow"/>
              <a:ea typeface="文鼎中圓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7315200" y="5334015"/>
            <a:ext cx="325492" cy="461546"/>
          </a:xfrm>
          <a:prstGeom prst="rect">
            <a:avLst/>
          </a:prstGeom>
          <a:noFill/>
        </p:spPr>
        <p:txBody>
          <a:bodyPr wrap="none" lIns="91322" tIns="45661" rIns="91322" bIns="45661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400" b="1" dirty="0">
                <a:solidFill>
                  <a:srgbClr val="FFFF00"/>
                </a:solidFill>
                <a:latin typeface="Arial Narrow"/>
                <a:ea typeface="文鼎中圓"/>
              </a:rPr>
              <a:t>4</a:t>
            </a:r>
            <a:endParaRPr kumimoji="0" lang="zh-TW" altLang="en-US" sz="2400" b="1" dirty="0">
              <a:solidFill>
                <a:srgbClr val="FFFF00"/>
              </a:solidFill>
              <a:latin typeface="Arial Narrow"/>
              <a:ea typeface="文鼎中圓"/>
            </a:endParaRPr>
          </a:p>
        </p:txBody>
      </p:sp>
      <p:sp>
        <p:nvSpPr>
          <p:cNvPr id="30" name="Rectangle 79"/>
          <p:cNvSpPr>
            <a:spLocks noChangeArrowheads="1"/>
          </p:cNvSpPr>
          <p:nvPr/>
        </p:nvSpPr>
        <p:spPr bwMode="auto">
          <a:xfrm>
            <a:off x="2032007" y="2924961"/>
            <a:ext cx="2352261" cy="2253697"/>
          </a:xfrm>
          <a:prstGeom prst="rect">
            <a:avLst/>
          </a:prstGeom>
          <a:noFill/>
          <a:ln w="635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22" tIns="45661" rIns="91322" bIns="45661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</a:pPr>
            <a:endParaRPr lang="zh-TW" altLang="en-US" sz="1800">
              <a:solidFill>
                <a:prstClr val="white"/>
              </a:solidFill>
              <a:ea typeface="標楷體" pitchFamily="65" charset="-120"/>
            </a:endParaRPr>
          </a:p>
        </p:txBody>
      </p:sp>
      <p:sp>
        <p:nvSpPr>
          <p:cNvPr id="31" name="Rectangle 79"/>
          <p:cNvSpPr>
            <a:spLocks noChangeArrowheads="1"/>
          </p:cNvSpPr>
          <p:nvPr/>
        </p:nvSpPr>
        <p:spPr bwMode="auto">
          <a:xfrm>
            <a:off x="6763695" y="2924961"/>
            <a:ext cx="1580407" cy="2253697"/>
          </a:xfrm>
          <a:prstGeom prst="rect">
            <a:avLst/>
          </a:prstGeom>
          <a:noFill/>
          <a:ln w="635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22" tIns="45661" rIns="91322" bIns="45661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</a:pPr>
            <a:endParaRPr lang="zh-TW" altLang="en-US" sz="1800">
              <a:solidFill>
                <a:prstClr val="white"/>
              </a:solidFill>
              <a:ea typeface="標楷體" pitchFamily="65" charset="-120"/>
            </a:endParaRPr>
          </a:p>
        </p:txBody>
      </p:sp>
      <p:sp>
        <p:nvSpPr>
          <p:cNvPr id="32" name="Rectangle 79"/>
          <p:cNvSpPr>
            <a:spLocks noChangeArrowheads="1"/>
          </p:cNvSpPr>
          <p:nvPr/>
        </p:nvSpPr>
        <p:spPr bwMode="auto">
          <a:xfrm>
            <a:off x="8344088" y="2924959"/>
            <a:ext cx="2326649" cy="2253697"/>
          </a:xfrm>
          <a:prstGeom prst="rect">
            <a:avLst/>
          </a:prstGeom>
          <a:noFill/>
          <a:ln w="635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22" tIns="45661" rIns="91322" bIns="45661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</a:pPr>
            <a:endParaRPr lang="zh-TW" altLang="en-US" sz="1800">
              <a:solidFill>
                <a:prstClr val="white"/>
              </a:solidFill>
              <a:ea typeface="標楷體" pitchFamily="65" charset="-120"/>
            </a:endParaRPr>
          </a:p>
        </p:txBody>
      </p:sp>
      <p:sp>
        <p:nvSpPr>
          <p:cNvPr id="33" name="Rectangle 79"/>
          <p:cNvSpPr>
            <a:spLocks noChangeArrowheads="1"/>
          </p:cNvSpPr>
          <p:nvPr/>
        </p:nvSpPr>
        <p:spPr bwMode="auto">
          <a:xfrm>
            <a:off x="10670740" y="2924959"/>
            <a:ext cx="811357" cy="2253699"/>
          </a:xfrm>
          <a:prstGeom prst="rect">
            <a:avLst/>
          </a:prstGeom>
          <a:noFill/>
          <a:ln w="635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22" tIns="45661" rIns="91322" bIns="45661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</a:pPr>
            <a:endParaRPr lang="zh-TW" altLang="en-US" sz="1800">
              <a:solidFill>
                <a:prstClr val="white"/>
              </a:solidFill>
              <a:ea typeface="標楷體" pitchFamily="65" charset="-120"/>
            </a:endParaRPr>
          </a:p>
        </p:txBody>
      </p:sp>
      <p:sp>
        <p:nvSpPr>
          <p:cNvPr id="17" name="Rectangle 79"/>
          <p:cNvSpPr>
            <a:spLocks noChangeArrowheads="1"/>
          </p:cNvSpPr>
          <p:nvPr/>
        </p:nvSpPr>
        <p:spPr bwMode="auto">
          <a:xfrm>
            <a:off x="5183289" y="2924961"/>
            <a:ext cx="1580407" cy="2253697"/>
          </a:xfrm>
          <a:prstGeom prst="rect">
            <a:avLst/>
          </a:prstGeom>
          <a:noFill/>
          <a:ln w="635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22" tIns="45661" rIns="91322" bIns="45661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</a:pPr>
            <a:endParaRPr lang="zh-TW" altLang="en-US" sz="1800">
              <a:solidFill>
                <a:prstClr val="white"/>
              </a:solidFill>
              <a:ea typeface="標楷體" pitchFamily="65" charset="-120"/>
            </a:endParaRPr>
          </a:p>
        </p:txBody>
      </p:sp>
      <p:sp>
        <p:nvSpPr>
          <p:cNvPr id="18" name="手繪多邊形 17"/>
          <p:cNvSpPr/>
          <p:nvPr/>
        </p:nvSpPr>
        <p:spPr bwMode="auto">
          <a:xfrm>
            <a:off x="5384800" y="5268907"/>
            <a:ext cx="1219200" cy="105836"/>
          </a:xfrm>
          <a:custGeom>
            <a:avLst/>
            <a:gdLst>
              <a:gd name="connsiteX0" fmla="*/ 0 w 521971"/>
              <a:gd name="connsiteY0" fmla="*/ 26803 h 190622"/>
              <a:gd name="connsiteX1" fmla="*/ 286603 w 521971"/>
              <a:gd name="connsiteY1" fmla="*/ 190577 h 190622"/>
              <a:gd name="connsiteX2" fmla="*/ 504968 w 521971"/>
              <a:gd name="connsiteY2" fmla="*/ 13156 h 190622"/>
              <a:gd name="connsiteX3" fmla="*/ 491320 w 521971"/>
              <a:gd name="connsiteY3" fmla="*/ 26803 h 190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1971" h="190622">
                <a:moveTo>
                  <a:pt x="0" y="26803"/>
                </a:moveTo>
                <a:cubicBezTo>
                  <a:pt x="101221" y="109827"/>
                  <a:pt x="202442" y="192852"/>
                  <a:pt x="286603" y="190577"/>
                </a:cubicBezTo>
                <a:cubicBezTo>
                  <a:pt x="370764" y="188302"/>
                  <a:pt x="470849" y="40452"/>
                  <a:pt x="504968" y="13156"/>
                </a:cubicBezTo>
                <a:cubicBezTo>
                  <a:pt x="539087" y="-14140"/>
                  <a:pt x="515203" y="6331"/>
                  <a:pt x="491320" y="26803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22" tIns="45661" rIns="91322" bIns="45661" numCol="1" rtlCol="0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kumimoji="0" lang="zh-TW" altLang="en-US" sz="1800">
              <a:solidFill>
                <a:prstClr val="white"/>
              </a:solidFill>
              <a:latin typeface="Arial" charset="0"/>
              <a:ea typeface="文鼎中圓"/>
            </a:endParaRPr>
          </a:p>
        </p:txBody>
      </p:sp>
      <p:sp>
        <p:nvSpPr>
          <p:cNvPr id="19" name="Rectangle 79"/>
          <p:cNvSpPr>
            <a:spLocks noChangeArrowheads="1"/>
          </p:cNvSpPr>
          <p:nvPr/>
        </p:nvSpPr>
        <p:spPr bwMode="auto">
          <a:xfrm>
            <a:off x="4415815" y="2924957"/>
            <a:ext cx="767453" cy="2253699"/>
          </a:xfrm>
          <a:prstGeom prst="rect">
            <a:avLst/>
          </a:prstGeom>
          <a:noFill/>
          <a:ln w="635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322" tIns="45661" rIns="91322" bIns="45661" anchor="ctr"/>
          <a:lstStyle>
            <a:lvl1pPr algn="l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l"/>
              <a:defRPr kumimoji="1" sz="32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l"/>
              <a:defRPr kumimoji="1" sz="28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l"/>
              <a:defRPr kumimoji="1" sz="24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kumimoji="1" sz="2000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</a:pPr>
            <a:endParaRPr lang="zh-TW" altLang="en-US" sz="1800">
              <a:solidFill>
                <a:prstClr val="white"/>
              </a:solidFill>
              <a:ea typeface="標楷體" pitchFamily="65" charset="-12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9290251" y="5334015"/>
            <a:ext cx="325492" cy="461546"/>
          </a:xfrm>
          <a:prstGeom prst="rect">
            <a:avLst/>
          </a:prstGeom>
          <a:noFill/>
        </p:spPr>
        <p:txBody>
          <a:bodyPr wrap="none" lIns="91322" tIns="45661" rIns="91322" bIns="45661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400" b="1" dirty="0">
                <a:solidFill>
                  <a:srgbClr val="FFFF00"/>
                </a:solidFill>
                <a:latin typeface="Arial Narrow"/>
                <a:ea typeface="文鼎中圓"/>
              </a:rPr>
              <a:t>5</a:t>
            </a:r>
            <a:endParaRPr kumimoji="0" lang="zh-TW" altLang="en-US" sz="2400" b="1" dirty="0">
              <a:solidFill>
                <a:srgbClr val="FFFF00"/>
              </a:solidFill>
              <a:latin typeface="Arial Narrow"/>
              <a:ea typeface="文鼎中圓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10859254" y="5334015"/>
            <a:ext cx="325492" cy="461546"/>
          </a:xfrm>
          <a:prstGeom prst="rect">
            <a:avLst/>
          </a:prstGeom>
          <a:noFill/>
        </p:spPr>
        <p:txBody>
          <a:bodyPr wrap="none" lIns="91322" tIns="45661" rIns="91322" bIns="45661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en-US" altLang="zh-TW" sz="2400" b="1" dirty="0">
                <a:solidFill>
                  <a:srgbClr val="FFFF00"/>
                </a:solidFill>
                <a:latin typeface="Arial Narrow"/>
                <a:ea typeface="文鼎中圓"/>
              </a:rPr>
              <a:t>6</a:t>
            </a:r>
            <a:endParaRPr kumimoji="0" lang="zh-TW" altLang="en-US" sz="2400" b="1" dirty="0">
              <a:solidFill>
                <a:srgbClr val="FFFF00"/>
              </a:solidFill>
              <a:latin typeface="Arial Narrow"/>
              <a:ea typeface="文鼎中圓"/>
            </a:endParaRPr>
          </a:p>
        </p:txBody>
      </p:sp>
    </p:spTree>
    <p:extLst>
      <p:ext uri="{BB962C8B-B14F-4D97-AF65-F5344CB8AC3E}">
        <p14:creationId xmlns:p14="http://schemas.microsoft.com/office/powerpoint/2010/main" val="217895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6" grpId="0"/>
      <p:bldP spid="20" grpId="0"/>
      <p:bldP spid="21" grpId="0"/>
      <p:bldP spid="22" grpId="0"/>
      <p:bldP spid="30" grpId="0" animBg="1"/>
      <p:bldP spid="31" grpId="0" animBg="1"/>
      <p:bldP spid="32" grpId="0" animBg="1"/>
      <p:bldP spid="33" grpId="0" animBg="1"/>
      <p:bldP spid="17" grpId="0" animBg="1"/>
      <p:bldP spid="18" grpId="0" animBg="1"/>
      <p:bldP spid="19" grpId="0" animBg="1"/>
      <p:bldP spid="23" grpId="0"/>
      <p:bldP spid="24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志願序計分方式</a:t>
            </a:r>
          </a:p>
        </p:txBody>
      </p:sp>
      <p:sp>
        <p:nvSpPr>
          <p:cNvPr id="150531" name="內容版面配置區 2"/>
          <p:cNvSpPr>
            <a:spLocks noGrp="1"/>
          </p:cNvSpPr>
          <p:nvPr>
            <p:ph idx="4294967295"/>
          </p:nvPr>
        </p:nvSpPr>
        <p:spPr>
          <a:xfrm>
            <a:off x="551384" y="1325584"/>
            <a:ext cx="11017224" cy="2535237"/>
          </a:xfrm>
        </p:spPr>
        <p:txBody>
          <a:bodyPr/>
          <a:lstStyle/>
          <a:p>
            <a:pPr marL="228600" indent="-22860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志願序別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分，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分，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…16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30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 marL="228600" indent="-228600"/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總積分完全相同，需進行超額比序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低收入→適性輔導→多元學習→會考總積分→志願序積分→教育會考成績標示總點數→教育會考成績標示</a:t>
            </a:r>
            <a:r>
              <a:rPr lang="en-US" altLang="zh-TW" sz="28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，比序至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「志願序積分」</a:t>
            </a:r>
            <a:r>
              <a:rPr lang="zh-TW" altLang="en-US" sz="2800" dirty="0">
                <a:latin typeface="標楷體" pitchFamily="65" charset="-120"/>
                <a:ea typeface="標楷體" pitchFamily="65" charset="-120"/>
              </a:rPr>
              <a:t>項目時，</a:t>
            </a:r>
            <a:r>
              <a:rPr lang="zh-TW" altLang="en-US" sz="2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志願序積分高者將優先錄取。</a:t>
            </a:r>
          </a:p>
          <a:p>
            <a:pPr marL="228600" indent="-228600"/>
            <a:endParaRPr lang="zh-TW" altLang="en-US" sz="2600" dirty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582703" name="Group 47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708755"/>
              </p:ext>
            </p:extLst>
          </p:nvPr>
        </p:nvGraphicFramePr>
        <p:xfrm>
          <a:off x="1127457" y="3717032"/>
          <a:ext cx="10009114" cy="2808312"/>
        </p:xfrm>
        <a:graphic>
          <a:graphicData uri="http://schemas.openxmlformats.org/drawingml/2006/table">
            <a:tbl>
              <a:tblPr/>
              <a:tblGrid>
                <a:gridCol w="14224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715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605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490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5090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5275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5090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250908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7616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志願順序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7</a:t>
                      </a:r>
                      <a:endParaRPr kumimoji="0" lang="zh-TW" alt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8509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校、科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A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B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C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D</a:t>
                      </a: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D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應外科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E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  <a:endParaRPr kumimoji="0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應外科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F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616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志願積分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+mn-cs"/>
                        </a:rPr>
                        <a:t>12</a:t>
                      </a:r>
                      <a:endParaRPr kumimoji="0" lang="zh-TW" altLang="en-US" sz="2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+mn-cs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標題 1"/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/>
          <a:lstStyle/>
          <a:p>
            <a:r>
              <a:rPr lang="zh-TW" altLang="en-US">
                <a:ea typeface="標楷體" pitchFamily="65" charset="-120"/>
              </a:rPr>
              <a:t>同群科志願跨校連續選填</a:t>
            </a:r>
          </a:p>
        </p:txBody>
      </p:sp>
      <p:sp>
        <p:nvSpPr>
          <p:cNvPr id="151555" name="內容版面配置區 2"/>
          <p:cNvSpPr>
            <a:spLocks noGrp="1"/>
          </p:cNvSpPr>
          <p:nvPr>
            <p:ph idx="4294967295"/>
          </p:nvPr>
        </p:nvSpPr>
        <p:spPr>
          <a:xfrm>
            <a:off x="1199456" y="1268416"/>
            <a:ext cx="10153128" cy="5453063"/>
          </a:xfrm>
        </p:spPr>
        <p:txBody>
          <a:bodyPr/>
          <a:lstStyle/>
          <a:p>
            <a:pPr marL="228600" indent="-228600"/>
            <a:r>
              <a:rPr lang="zh-TW" altLang="en-US" dirty="0">
                <a:ea typeface="標楷體" pitchFamily="65" charset="-120"/>
              </a:rPr>
              <a:t>舉例：</a:t>
            </a:r>
          </a:p>
          <a:p>
            <a:pPr marL="228600" indent="-228600"/>
            <a:r>
              <a:rPr lang="zh-TW" altLang="en-US" dirty="0">
                <a:ea typeface="標楷體" pitchFamily="65" charset="-120"/>
              </a:rPr>
              <a:t>甲生</a:t>
            </a:r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r>
              <a:rPr lang="zh-TW" altLang="en-US" dirty="0">
                <a:ea typeface="標楷體" pitchFamily="65" charset="-120"/>
              </a:rPr>
              <a:t>乙生</a:t>
            </a:r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zh-TW" altLang="en-US" dirty="0">
              <a:ea typeface="標楷體" pitchFamily="65" charset="-120"/>
            </a:endParaRPr>
          </a:p>
        </p:txBody>
      </p:sp>
      <p:sp>
        <p:nvSpPr>
          <p:cNvPr id="151556" name="投影片編號版面配置區 3"/>
          <p:cNvSpPr txBox="1">
            <a:spLocks noGrp="1"/>
          </p:cNvSpPr>
          <p:nvPr/>
        </p:nvSpPr>
        <p:spPr bwMode="auto">
          <a:xfrm>
            <a:off x="7981951" y="6356371"/>
            <a:ext cx="2057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1BF4EF2E-EA40-43E6-B6E6-FAA1152817DF}" type="slidenum">
              <a:rPr kumimoji="0" lang="en-US" altLang="zh-TW" sz="1200">
                <a:solidFill>
                  <a:srgbClr val="898989"/>
                </a:solidFill>
              </a:rPr>
              <a:pPr algn="r" eaLnBrk="1" hangingPunct="1"/>
              <a:t>115</a:t>
            </a:fld>
            <a:endParaRPr kumimoji="0" lang="en-US" altLang="zh-TW" sz="1200">
              <a:solidFill>
                <a:srgbClr val="898989"/>
              </a:solidFill>
            </a:endParaRPr>
          </a:p>
        </p:txBody>
      </p:sp>
      <p:graphicFrame>
        <p:nvGraphicFramePr>
          <p:cNvPr id="583771" name="Group 91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7566069"/>
              </p:ext>
            </p:extLst>
          </p:nvPr>
        </p:nvGraphicFramePr>
        <p:xfrm>
          <a:off x="2639616" y="1920895"/>
          <a:ext cx="8856984" cy="2049465"/>
        </p:xfrm>
        <a:graphic>
          <a:graphicData uri="http://schemas.openxmlformats.org/drawingml/2006/table">
            <a:tbl>
              <a:tblPr/>
              <a:tblGrid>
                <a:gridCol w="12192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944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170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9889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0797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0570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0797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105703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59907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志願順序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2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3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4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5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6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7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5132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校、科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A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C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園藝科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D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造園科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E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園藝科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F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G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907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志願積分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83769" name="Group 89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35969"/>
              </p:ext>
            </p:extLst>
          </p:nvPr>
        </p:nvGraphicFramePr>
        <p:xfrm>
          <a:off x="2639617" y="4783137"/>
          <a:ext cx="8856986" cy="1493520"/>
        </p:xfrm>
        <a:graphic>
          <a:graphicData uri="http://schemas.openxmlformats.org/drawingml/2006/table">
            <a:tbl>
              <a:tblPr/>
              <a:tblGrid>
                <a:gridCol w="12065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886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325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69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6339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441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2639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04828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志願順序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2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3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4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5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6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7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校、科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A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國貿科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國貿科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商經科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資處科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C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資處科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D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普通科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E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普通科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志願積分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框架 2">
            <a:extLst/>
          </p:cNvPr>
          <p:cNvSpPr/>
          <p:nvPr/>
        </p:nvSpPr>
        <p:spPr>
          <a:xfrm>
            <a:off x="4031011" y="3353300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8" name="框架 7">
            <a:extLst/>
          </p:cNvPr>
          <p:cNvSpPr/>
          <p:nvPr/>
        </p:nvSpPr>
        <p:spPr>
          <a:xfrm>
            <a:off x="5087939" y="3357563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9" name="框架 8">
            <a:extLst/>
          </p:cNvPr>
          <p:cNvSpPr/>
          <p:nvPr/>
        </p:nvSpPr>
        <p:spPr>
          <a:xfrm>
            <a:off x="9452695" y="3384313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1" name="框架 10">
            <a:extLst/>
          </p:cNvPr>
          <p:cNvSpPr/>
          <p:nvPr/>
        </p:nvSpPr>
        <p:spPr>
          <a:xfrm>
            <a:off x="6170493" y="3369320"/>
            <a:ext cx="3021851" cy="461786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2" name="框架 11">
            <a:extLst/>
          </p:cNvPr>
          <p:cNvSpPr/>
          <p:nvPr/>
        </p:nvSpPr>
        <p:spPr>
          <a:xfrm>
            <a:off x="3863036" y="5805507"/>
            <a:ext cx="5329311" cy="576263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3" name="框架 12">
            <a:extLst/>
          </p:cNvPr>
          <p:cNvSpPr/>
          <p:nvPr/>
        </p:nvSpPr>
        <p:spPr>
          <a:xfrm>
            <a:off x="9547943" y="5860227"/>
            <a:ext cx="649288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4" name="框架 13">
            <a:extLst/>
          </p:cNvPr>
          <p:cNvSpPr/>
          <p:nvPr/>
        </p:nvSpPr>
        <p:spPr>
          <a:xfrm>
            <a:off x="10668695" y="5860227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5" name="框架 14">
            <a:extLst>
              <a:ext uri="{FF2B5EF4-FFF2-40B4-BE49-F238E27FC236}">
                <a16:creationId xmlns="" xmlns:a16="http://schemas.microsoft.com/office/drawing/2014/main" id="{32451139-6046-4450-BE81-72C15C288263}"/>
              </a:ext>
            </a:extLst>
          </p:cNvPr>
          <p:cNvSpPr/>
          <p:nvPr/>
        </p:nvSpPr>
        <p:spPr>
          <a:xfrm>
            <a:off x="10585651" y="3362487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1"/>
          <p:cNvSpPr>
            <a:spLocks noChangeArrowheads="1"/>
          </p:cNvSpPr>
          <p:nvPr/>
        </p:nvSpPr>
        <p:spPr bwMode="auto">
          <a:xfrm>
            <a:off x="1817691" y="1943109"/>
            <a:ext cx="6119812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技巧一：</a:t>
            </a:r>
            <a:r>
              <a:rPr kumimoji="0"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同群連續填</a:t>
            </a:r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同分</a:t>
            </a:r>
          </a:p>
        </p:txBody>
      </p:sp>
      <p:graphicFrame>
        <p:nvGraphicFramePr>
          <p:cNvPr id="326660" name="Group 4"/>
          <p:cNvGraphicFramePr>
            <a:graphicFrameLocks noGrp="1"/>
          </p:cNvGraphicFramePr>
          <p:nvPr/>
        </p:nvGraphicFramePr>
        <p:xfrm>
          <a:off x="1919296" y="3789363"/>
          <a:ext cx="8424862" cy="1828800"/>
        </p:xfrm>
        <a:graphic>
          <a:graphicData uri="http://schemas.openxmlformats.org/drawingml/2006/table">
            <a:tbl>
              <a:tblPr/>
              <a:tblGrid>
                <a:gridCol w="15732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141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141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4141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4141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6046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志願序</a:t>
                      </a:r>
                      <a:b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</a:b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校科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資料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電商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商經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國貿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□</a:t>
                      </a:r>
                      <a:endParaRPr kumimoji="1" lang="en-US" altLang="zh-TW" sz="3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商經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2606" name="Oval 86"/>
          <p:cNvSpPr>
            <a:spLocks noChangeArrowheads="1"/>
          </p:cNvSpPr>
          <p:nvPr/>
        </p:nvSpPr>
        <p:spPr bwMode="auto">
          <a:xfrm>
            <a:off x="3359153" y="3860800"/>
            <a:ext cx="6913563" cy="17272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</p:spPr>
        <p:txBody>
          <a:bodyPr wrap="none" anchor="ctr"/>
          <a:lstStyle/>
          <a:p>
            <a:pPr eaLnBrk="1" hangingPunct="1"/>
            <a:endParaRPr lang="zh-TW" altLang="zh-TW" b="1"/>
          </a:p>
        </p:txBody>
      </p:sp>
      <p:sp>
        <p:nvSpPr>
          <p:cNvPr id="131160" name="Text Box 88">
            <a:extLst/>
          </p:cNvPr>
          <p:cNvSpPr txBox="1">
            <a:spLocks noChangeArrowheads="1"/>
          </p:cNvSpPr>
          <p:nvPr/>
        </p:nvSpPr>
        <p:spPr bwMode="auto">
          <a:xfrm>
            <a:off x="3884615" y="6100774"/>
            <a:ext cx="48244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kumimoji="0" lang="zh-TW" altLang="en-US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微軟正黑體" panose="020B0604030504040204" pitchFamily="34" charset="-120"/>
              </a:rPr>
              <a:t>同群連續填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cs typeface="微軟正黑體" panose="020B0604030504040204" pitchFamily="34" charset="-120"/>
              </a:rPr>
              <a:t>同志願分</a:t>
            </a:r>
          </a:p>
        </p:txBody>
      </p:sp>
      <p:sp>
        <p:nvSpPr>
          <p:cNvPr id="131161" name="Text Box 89">
            <a:extLst/>
          </p:cNvPr>
          <p:cNvSpPr txBox="1">
            <a:spLocks noChangeArrowheads="1"/>
          </p:cNvSpPr>
          <p:nvPr/>
        </p:nvSpPr>
        <p:spPr bwMode="auto">
          <a:xfrm>
            <a:off x="6383353" y="5661034"/>
            <a:ext cx="10810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kumimoji="0" lang="en-US" altLang="zh-TW">
                <a:latin typeface="標楷體" pitchFamily="65" charset="-120"/>
                <a:ea typeface="標楷體" pitchFamily="65" charset="-120"/>
              </a:rPr>
              <a:t>15</a:t>
            </a:r>
            <a:r>
              <a:rPr kumimoji="0" lang="zh-TW" altLang="en-US">
                <a:latin typeface="標楷體" pitchFamily="65" charset="-120"/>
                <a:ea typeface="標楷體" pitchFamily="65" charset="-120"/>
                <a:cs typeface="微軟正黑體" pitchFamily="34" charset="-120"/>
              </a:rPr>
              <a:t>分</a:t>
            </a:r>
          </a:p>
        </p:txBody>
      </p:sp>
      <p:sp>
        <p:nvSpPr>
          <p:cNvPr id="152609" name="Rectangle 11"/>
          <p:cNvSpPr>
            <a:spLocks noChangeArrowheads="1"/>
          </p:cNvSpPr>
          <p:nvPr/>
        </p:nvSpPr>
        <p:spPr bwMode="auto">
          <a:xfrm>
            <a:off x="1817691" y="2565400"/>
            <a:ext cx="6119812" cy="5794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技巧二：志願</a:t>
            </a:r>
            <a:r>
              <a:rPr kumimoji="0"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前填</a:t>
            </a:r>
          </a:p>
        </p:txBody>
      </p:sp>
      <p:sp>
        <p:nvSpPr>
          <p:cNvPr id="152610" name="Rectangle 11"/>
          <p:cNvSpPr>
            <a:spLocks noChangeArrowheads="1"/>
          </p:cNvSpPr>
          <p:nvPr/>
        </p:nvSpPr>
        <p:spPr bwMode="auto">
          <a:xfrm>
            <a:off x="1847852" y="3141666"/>
            <a:ext cx="6119813" cy="5794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5C7A00"/>
            </a:prstShdw>
          </a:effectLst>
        </p:spPr>
        <p:txBody>
          <a:bodyPr>
            <a:spAutoFit/>
          </a:bodyPr>
          <a:lstStyle/>
          <a:p>
            <a:pPr eaLnBrk="1" hangingPunct="1"/>
            <a:r>
              <a:rPr kumimoji="0" lang="zh-TW" altLang="en-US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技巧三：志願</a:t>
            </a:r>
            <a:r>
              <a:rPr kumimoji="0" lang="zh-TW" altLang="en-US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多填</a:t>
            </a:r>
          </a:p>
        </p:txBody>
      </p:sp>
      <p:sp>
        <p:nvSpPr>
          <p:cNvPr id="2" name="Rectangle 11">
            <a:extLst/>
          </p:cNvPr>
          <p:cNvSpPr>
            <a:spLocks noChangeArrowheads="1"/>
          </p:cNvSpPr>
          <p:nvPr/>
        </p:nvSpPr>
        <p:spPr bwMode="auto">
          <a:xfrm>
            <a:off x="1524004" y="1146178"/>
            <a:ext cx="921226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4000">
                <a:latin typeface="標楷體" pitchFamily="65" charset="-120"/>
                <a:ea typeface="標楷體" pitchFamily="65" charset="-120"/>
              </a:rPr>
              <a:t>免試入學</a:t>
            </a:r>
            <a:r>
              <a:rPr kumimoji="0" lang="zh-TW" altLang="en-US" sz="4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技巧填志願 </a:t>
            </a:r>
            <a:r>
              <a:rPr kumimoji="0" lang="zh-TW" altLang="en-US" sz="4000">
                <a:solidFill>
                  <a:srgbClr val="008000"/>
                </a:solidFill>
                <a:latin typeface="標楷體" pitchFamily="65" charset="-120"/>
                <a:ea typeface="標楷體" pitchFamily="65" charset="-120"/>
              </a:rPr>
              <a:t>幫助學生得高分</a:t>
            </a:r>
            <a:r>
              <a:rPr kumimoji="0" lang="en-US" altLang="zh-TW" sz="4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!!</a:t>
            </a:r>
            <a:endParaRPr kumimoji="0" lang="en-US" altLang="zh-TW" sz="40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Rectangle 11">
            <a:extLst/>
          </p:cNvPr>
          <p:cNvSpPr>
            <a:spLocks noChangeArrowheads="1"/>
          </p:cNvSpPr>
          <p:nvPr/>
        </p:nvSpPr>
        <p:spPr bwMode="auto">
          <a:xfrm>
            <a:off x="3250841" y="334346"/>
            <a:ext cx="626499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48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桃連區填志願小叮嚀</a:t>
            </a:r>
          </a:p>
        </p:txBody>
      </p:sp>
      <p:sp>
        <p:nvSpPr>
          <p:cNvPr id="152613" name="矩形 3"/>
          <p:cNvSpPr>
            <a:spLocks noChangeArrowheads="1"/>
          </p:cNvSpPr>
          <p:nvPr/>
        </p:nvSpPr>
        <p:spPr bwMode="auto">
          <a:xfrm>
            <a:off x="3899685" y="4540252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4" name="矩形 14"/>
          <p:cNvSpPr>
            <a:spLocks noChangeArrowheads="1"/>
          </p:cNvSpPr>
          <p:nvPr/>
        </p:nvSpPr>
        <p:spPr bwMode="auto">
          <a:xfrm>
            <a:off x="5045857" y="4554538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5" name="矩形 15"/>
          <p:cNvSpPr>
            <a:spLocks noChangeArrowheads="1"/>
          </p:cNvSpPr>
          <p:nvPr/>
        </p:nvSpPr>
        <p:spPr bwMode="auto">
          <a:xfrm>
            <a:off x="6163460" y="455771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6" name="矩形 16"/>
          <p:cNvSpPr>
            <a:spLocks noChangeArrowheads="1"/>
          </p:cNvSpPr>
          <p:nvPr/>
        </p:nvSpPr>
        <p:spPr bwMode="auto">
          <a:xfrm>
            <a:off x="7319153" y="455771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A</a:t>
            </a:r>
          </a:p>
        </p:txBody>
      </p:sp>
      <p:sp>
        <p:nvSpPr>
          <p:cNvPr id="152617" name="矩形 17"/>
          <p:cNvSpPr>
            <a:spLocks noChangeArrowheads="1"/>
          </p:cNvSpPr>
          <p:nvPr/>
        </p:nvSpPr>
        <p:spPr bwMode="auto">
          <a:xfrm>
            <a:off x="8484385" y="455771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B</a:t>
            </a:r>
          </a:p>
        </p:txBody>
      </p:sp>
      <p:sp>
        <p:nvSpPr>
          <p:cNvPr id="152618" name="矩形 18"/>
          <p:cNvSpPr>
            <a:spLocks noChangeArrowheads="1"/>
          </p:cNvSpPr>
          <p:nvPr/>
        </p:nvSpPr>
        <p:spPr bwMode="auto">
          <a:xfrm>
            <a:off x="9605153" y="4557713"/>
            <a:ext cx="300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fontAlgn="ctr" hangingPunct="1"/>
            <a:r>
              <a:rPr lang="en-US" altLang="zh-TW" sz="1800">
                <a:latin typeface="標楷體" pitchFamily="65" charset="-120"/>
                <a:ea typeface="標楷體" pitchFamily="65" charset="-120"/>
              </a:rPr>
              <a:t>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626" name="群組 4"/>
          <p:cNvGrpSpPr>
            <a:grpSpLocks/>
          </p:cNvGrpSpPr>
          <p:nvPr/>
        </p:nvGrpSpPr>
        <p:grpSpPr bwMode="auto">
          <a:xfrm>
            <a:off x="1738326" y="500063"/>
            <a:ext cx="2786063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54627" name="群組 7"/>
          <p:cNvGrpSpPr>
            <a:grpSpLocks/>
          </p:cNvGrpSpPr>
          <p:nvPr/>
        </p:nvGrpSpPr>
        <p:grpSpPr bwMode="auto">
          <a:xfrm>
            <a:off x="4524390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6381755" y="571498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生涯規劃：</a:t>
            </a:r>
            <a:r>
              <a:rPr kumimoji="0" lang="en-US" altLang="zh-TW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kumimoji="0" lang="zh-TW" altLang="en-US" sz="3600" b="1">
                <a:solidFill>
                  <a:srgbClr val="00009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endParaRPr kumimoji="0" lang="en-US" altLang="zh-TW" sz="3600" b="1">
              <a:solidFill>
                <a:srgbClr val="00009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" name="Rectangle 11">
            <a:extLst/>
          </p:cNvPr>
          <p:cNvSpPr>
            <a:spLocks noChangeArrowheads="1"/>
          </p:cNvSpPr>
          <p:nvPr/>
        </p:nvSpPr>
        <p:spPr bwMode="auto">
          <a:xfrm>
            <a:off x="1919288" y="1571646"/>
            <a:ext cx="82804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報名校、科與生涯規劃建議</a:t>
            </a:r>
          </a:p>
          <a:p>
            <a:pPr lvl="1" eaLnBrk="1" hangingPunct="1"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與「家長意見」相符者得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  <a:p>
            <a:pPr lvl="1" eaLnBrk="1" hangingPunct="1"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與「導師意見」相符者得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  <a:p>
            <a:pPr lvl="1" eaLnBrk="1" hangingPunct="1">
              <a:defRPr/>
            </a:pP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與「輔導教師意見」相符者得</a:t>
            </a:r>
            <a:r>
              <a:rPr kumimoji="0"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2</a:t>
            </a:r>
            <a:r>
              <a:rPr kumimoji="0"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</p:txBody>
      </p:sp>
      <p:grpSp>
        <p:nvGrpSpPr>
          <p:cNvPr id="154633" name="群組 4"/>
          <p:cNvGrpSpPr>
            <a:grpSpLocks/>
          </p:cNvGrpSpPr>
          <p:nvPr/>
        </p:nvGrpSpPr>
        <p:grpSpPr bwMode="auto">
          <a:xfrm>
            <a:off x="1738326" y="4000500"/>
            <a:ext cx="2786063" cy="857250"/>
            <a:chOff x="2389" y="1239"/>
            <a:chExt cx="2315099" cy="1266281"/>
          </a:xfrm>
        </p:grpSpPr>
        <p:sp>
          <p:nvSpPr>
            <p:cNvPr id="14" name="圓角矩形 13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圓角矩形 4">
              <a:extLst/>
            </p:cNvPr>
            <p:cNvSpPr/>
            <p:nvPr/>
          </p:nvSpPr>
          <p:spPr>
            <a:xfrm>
              <a:off x="64388" y="62208"/>
              <a:ext cx="2191100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適性輔導</a:t>
              </a:r>
            </a:p>
          </p:txBody>
        </p:sp>
      </p:grpSp>
      <p:grpSp>
        <p:nvGrpSpPr>
          <p:cNvPr id="154634" name="群組 7"/>
          <p:cNvGrpSpPr>
            <a:grpSpLocks/>
          </p:cNvGrpSpPr>
          <p:nvPr/>
        </p:nvGrpSpPr>
        <p:grpSpPr bwMode="auto">
          <a:xfrm>
            <a:off x="4524390" y="3857646"/>
            <a:ext cx="1857375" cy="1071563"/>
            <a:chOff x="2103175" y="-428010"/>
            <a:chExt cx="2040083" cy="1267522"/>
          </a:xfrm>
        </p:grpSpPr>
        <p:sp>
          <p:nvSpPr>
            <p:cNvPr id="17" name="向右箭號 16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向右箭號 4">
              <a:extLst/>
            </p:cNvPr>
            <p:cNvSpPr/>
            <p:nvPr/>
          </p:nvSpPr>
          <p:spPr>
            <a:xfrm>
              <a:off x="2103175" y="-174505"/>
              <a:ext cx="1757610" cy="78492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anchor="ctr"/>
            <a:lstStyle>
              <a:lvl1pPr marL="342900" indent="-3429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2286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 defTabSz="1066800" eaLnBrk="0" hangingPunct="0"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defTabSz="1066800" eaLnBrk="0" fontAlgn="base" hangingPunct="0">
                <a:spcBef>
                  <a:spcPct val="0"/>
                </a:spcBef>
                <a:spcAft>
                  <a:spcPct val="0"/>
                </a:spcAft>
                <a:defRPr kumimoji="1" sz="32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lvl="1" algn="ctr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32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分</a:t>
              </a:r>
            </a:p>
          </p:txBody>
        </p:sp>
      </p:grpSp>
      <p:sp>
        <p:nvSpPr>
          <p:cNvPr id="19" name="文字方塊 18">
            <a:extLst/>
          </p:cNvPr>
          <p:cNvSpPr txBox="1"/>
          <p:nvPr/>
        </p:nvSpPr>
        <p:spPr>
          <a:xfrm>
            <a:off x="6381723" y="4071949"/>
            <a:ext cx="3571900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就近入學：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5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4638" name="Text Box 12"/>
          <p:cNvSpPr txBox="1">
            <a:spLocks noChangeArrowheads="1"/>
          </p:cNvSpPr>
          <p:nvPr/>
        </p:nvSpPr>
        <p:spPr bwMode="auto">
          <a:xfrm>
            <a:off x="2595564" y="5175262"/>
            <a:ext cx="6624637" cy="13256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桃園區學生符合就近入學得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zh-TW" altLang="en-US">
                <a:latin typeface="標楷體" pitchFamily="65" charset="-120"/>
                <a:ea typeface="標楷體" pitchFamily="65" charset="-120"/>
              </a:rPr>
              <a:t>共同就學區學生得</a:t>
            </a:r>
            <a:r>
              <a:rPr lang="en-US" altLang="zh-TW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>
                <a:latin typeface="標楷體" pitchFamily="65" charset="-120"/>
                <a:ea typeface="標楷體" pitchFamily="65" charset="-120"/>
              </a:rPr>
              <a:t>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650" name="群組 4"/>
          <p:cNvGrpSpPr>
            <a:grpSpLocks/>
          </p:cNvGrpSpPr>
          <p:nvPr/>
        </p:nvGrpSpPr>
        <p:grpSpPr bwMode="auto">
          <a:xfrm>
            <a:off x="1524003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5651" name="群組 7"/>
          <p:cNvGrpSpPr>
            <a:grpSpLocks/>
          </p:cNvGrpSpPr>
          <p:nvPr/>
        </p:nvGrpSpPr>
        <p:grpSpPr bwMode="auto">
          <a:xfrm>
            <a:off x="5238765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7024695" y="571498"/>
            <a:ext cx="3429024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均衡學習：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9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5655" name="Text Box 25"/>
          <p:cNvSpPr txBox="1">
            <a:spLocks noChangeArrowheads="1"/>
          </p:cNvSpPr>
          <p:nvPr/>
        </p:nvSpPr>
        <p:spPr bwMode="auto">
          <a:xfrm>
            <a:off x="1625600" y="1389947"/>
            <a:ext cx="9438952" cy="2825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1938" indent="-261938" eaLnBrk="1" hangingPunct="1">
              <a:lnSpc>
                <a:spcPct val="75000"/>
              </a:lnSpc>
              <a:spcBef>
                <a:spcPct val="10000"/>
              </a:spcBef>
              <a:buFontTx/>
              <a:buChar char="•"/>
            </a:pP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107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學年度以前入學：基本條件為國中健體、藝文、綜合領域五學期平均成績達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60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分以上者各得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261938" indent="-261938" eaLnBrk="1" hangingPunct="1">
              <a:lnSpc>
                <a:spcPct val="75000"/>
              </a:lnSpc>
              <a:spcBef>
                <a:spcPct val="10000"/>
              </a:spcBef>
              <a:buFontTx/>
              <a:buChar char="•"/>
            </a:pP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261938" indent="-261938" eaLnBrk="1" hangingPunct="1">
              <a:lnSpc>
                <a:spcPct val="75000"/>
              </a:lnSpc>
              <a:spcBef>
                <a:spcPct val="10000"/>
              </a:spcBef>
              <a:buFontTx/>
              <a:buChar char="•"/>
            </a:pP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108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學年度以後入學：基本條件為國中健體、藝術、綜合活動、科技領域五學期平均成績達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60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分以上者，每個領域各得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分，最高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9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261938" indent="-261938" eaLnBrk="1" hangingPunct="1">
              <a:lnSpc>
                <a:spcPct val="75000"/>
              </a:lnSpc>
              <a:spcBef>
                <a:spcPct val="10000"/>
              </a:spcBef>
              <a:buFontTx/>
              <a:buChar char="•"/>
            </a:pPr>
            <a:endParaRPr lang="zh-TW" altLang="en-US" dirty="0"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155657" name="群組 4"/>
          <p:cNvGrpSpPr>
            <a:grpSpLocks/>
          </p:cNvGrpSpPr>
          <p:nvPr/>
        </p:nvGrpSpPr>
        <p:grpSpPr bwMode="auto">
          <a:xfrm>
            <a:off x="1524003" y="3820404"/>
            <a:ext cx="3786188" cy="857250"/>
            <a:chOff x="2389" y="1239"/>
            <a:chExt cx="2315099" cy="1266281"/>
          </a:xfrm>
        </p:grpSpPr>
        <p:sp>
          <p:nvSpPr>
            <p:cNvPr id="13" name="圓角矩形 12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5658" name="群組 7"/>
          <p:cNvGrpSpPr>
            <a:grpSpLocks/>
          </p:cNvGrpSpPr>
          <p:nvPr/>
        </p:nvGrpSpPr>
        <p:grpSpPr bwMode="auto">
          <a:xfrm>
            <a:off x="5238765" y="3708893"/>
            <a:ext cx="1857375" cy="1071562"/>
            <a:chOff x="2103175" y="-428010"/>
            <a:chExt cx="2040083" cy="1267522"/>
          </a:xfrm>
        </p:grpSpPr>
        <p:sp>
          <p:nvSpPr>
            <p:cNvPr id="16" name="向右箭號 15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8" name="文字方塊 17">
            <a:extLst/>
          </p:cNvPr>
          <p:cNvSpPr txBox="1"/>
          <p:nvPr/>
        </p:nvSpPr>
        <p:spPr>
          <a:xfrm>
            <a:off x="7024706" y="3891839"/>
            <a:ext cx="3500463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品德表現：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9" name="Rectangle 3">
            <a:extLst/>
          </p:cNvPr>
          <p:cNvSpPr>
            <a:spLocks noChangeArrowheads="1"/>
          </p:cNvSpPr>
          <p:nvPr/>
        </p:nvSpPr>
        <p:spPr bwMode="auto">
          <a:xfrm>
            <a:off x="1703525" y="4749102"/>
            <a:ext cx="8750207" cy="2064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90000" tIns="46800" rIns="90000" bIns="46800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大功每次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4.5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分，記功每次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1.5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分，嘉獎每次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0.5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最高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。</a:t>
            </a:r>
          </a:p>
          <a:p>
            <a:pPr eaLnBrk="1" hangingPunct="1">
              <a:defRPr/>
            </a:pP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  <a:cs typeface="新細明體" panose="02020500000000000000" pitchFamily="18" charset="-120"/>
            </a:endParaRPr>
          </a:p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銷過後，無記過或二次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含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警告以下者得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6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  <a:cs typeface="新細明體" panose="02020500000000000000" pitchFamily="18" charset="-120"/>
              </a:rPr>
              <a:t>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674" name="群組 4"/>
          <p:cNvGrpSpPr>
            <a:grpSpLocks/>
          </p:cNvGrpSpPr>
          <p:nvPr/>
        </p:nvGrpSpPr>
        <p:grpSpPr bwMode="auto">
          <a:xfrm>
            <a:off x="1524003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6675" name="群組 7"/>
          <p:cNvGrpSpPr>
            <a:grpSpLocks/>
          </p:cNvGrpSpPr>
          <p:nvPr/>
        </p:nvGrpSpPr>
        <p:grpSpPr bwMode="auto">
          <a:xfrm>
            <a:off x="5238765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7024706" y="571498"/>
            <a:ext cx="3500463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服務表現：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10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Rectangle 3">
            <a:extLst/>
          </p:cNvPr>
          <p:cNvSpPr>
            <a:spLocks noChangeArrowheads="1"/>
          </p:cNvSpPr>
          <p:nvPr/>
        </p:nvSpPr>
        <p:spPr bwMode="auto">
          <a:xfrm>
            <a:off x="1325167" y="2060858"/>
            <a:ext cx="9684567" cy="354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擔任班級內幹部、自治市幹部及社團幹部任滿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學期，經考核表現優良者得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2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分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(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上限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4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分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)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。</a:t>
            </a:r>
          </a:p>
          <a:p>
            <a:pPr eaLnBrk="1" hangingPunct="1">
              <a:buFontTx/>
              <a:buChar char="•"/>
              <a:defRPr/>
            </a:pPr>
            <a:endParaRPr lang="zh-TW" altLang="en-US" dirty="0">
              <a:latin typeface="標楷體" pitchFamily="65" charset="-120"/>
              <a:ea typeface="標楷體" pitchFamily="65" charset="-120"/>
              <a:cs typeface="新細明體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志願服務學習時數，每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小時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新細明體" charset="0"/>
              </a:rPr>
              <a:t>0.3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分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  <a:cs typeface="新細明體" charset="0"/>
              </a:rPr>
              <a:t>。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未滿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1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小時不計分</a:t>
            </a:r>
            <a:r>
              <a:rPr lang="en-US" altLang="zh-TW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新細明體" charset="0"/>
              </a:rPr>
              <a:t>)</a:t>
            </a:r>
            <a:endParaRPr lang="zh-TW" altLang="en-US" dirty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新細明體" charset="0"/>
            </a:endParaRPr>
          </a:p>
          <a:p>
            <a:pPr eaLnBrk="1" hangingPunct="1">
              <a:defRPr/>
            </a:pPr>
            <a:endParaRPr lang="zh-TW" altLang="en-US" dirty="0">
              <a:latin typeface="標楷體" pitchFamily="65" charset="-120"/>
              <a:ea typeface="標楷體" pitchFamily="65" charset="-120"/>
              <a:cs typeface="新細明體" charset="0"/>
            </a:endParaRPr>
          </a:p>
          <a:p>
            <a:pPr eaLnBrk="1" hangingPunct="1">
              <a:defRPr/>
            </a:pPr>
            <a:r>
              <a:rPr lang="zh-TW" altLang="en-US" dirty="0">
                <a:latin typeface="標楷體" pitchFamily="65" charset="-120"/>
                <a:ea typeface="標楷體" pitchFamily="65" charset="-120"/>
                <a:cs typeface="新細明體" charset="0"/>
              </a:rPr>
              <a:t>擔任班級或學生幹部及志願服務學習時數得合併計分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698" name="群組 4"/>
          <p:cNvGrpSpPr>
            <a:grpSpLocks/>
          </p:cNvGrpSpPr>
          <p:nvPr/>
        </p:nvGrpSpPr>
        <p:grpSpPr bwMode="auto">
          <a:xfrm>
            <a:off x="1524003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7699" name="群組 7"/>
          <p:cNvGrpSpPr>
            <a:grpSpLocks/>
          </p:cNvGrpSpPr>
          <p:nvPr/>
        </p:nvGrpSpPr>
        <p:grpSpPr bwMode="auto">
          <a:xfrm>
            <a:off x="5238765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7024706" y="571498"/>
            <a:ext cx="3214711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才藝表現：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5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7703" name="Text Box 12"/>
          <p:cNvSpPr txBox="1">
            <a:spLocks noChangeArrowheads="1"/>
          </p:cNvSpPr>
          <p:nvPr/>
        </p:nvSpPr>
        <p:spPr bwMode="auto">
          <a:xfrm>
            <a:off x="1666876" y="1857375"/>
            <a:ext cx="8786813" cy="344312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7" dist="17961" dir="2700000">
              <a:srgbClr val="995C1F"/>
            </a:prstShdw>
          </a:effec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2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限中央部會、教育主管機關主辦或委託辦理者。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同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學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年度同項比賽擇優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次採計；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dirty="0">
                <a:latin typeface="標楷體" pitchFamily="65" charset="-120"/>
                <a:ea typeface="標楷體" pitchFamily="65" charset="-120"/>
              </a:rPr>
            </a:b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同一事蹟、同一獎項不得重複採記積分。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2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團體賽：依個人賽積分折半計算。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746" name="群組 4"/>
          <p:cNvGrpSpPr>
            <a:grpSpLocks/>
          </p:cNvGrpSpPr>
          <p:nvPr/>
        </p:nvGrpSpPr>
        <p:grpSpPr bwMode="auto">
          <a:xfrm>
            <a:off x="1524003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59747" name="群組 7"/>
          <p:cNvGrpSpPr>
            <a:grpSpLocks/>
          </p:cNvGrpSpPr>
          <p:nvPr/>
        </p:nvGrpSpPr>
        <p:grpSpPr bwMode="auto">
          <a:xfrm>
            <a:off x="5238765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7024706" y="571498"/>
            <a:ext cx="3214711" cy="646331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體適能：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59751" name="矩形 11"/>
          <p:cNvSpPr>
            <a:spLocks noChangeArrowheads="1"/>
          </p:cNvSpPr>
          <p:nvPr/>
        </p:nvSpPr>
        <p:spPr bwMode="auto">
          <a:xfrm>
            <a:off x="1625600" y="1500199"/>
            <a:ext cx="915092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各單項包括肌耐力、柔軟度、瞬發力、心肺耐力等，單項門檻達標準者得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身心障礙、重大疾病、體弱或因故無法測試者特殊學生等依教育部相關辦法辦理。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pic>
        <p:nvPicPr>
          <p:cNvPr id="159752" name="Picture 3" descr="一分鐘仰臥起坐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4827" y="4643459"/>
            <a:ext cx="2338388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53" name="Picture 2" descr="坐姿體前彎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0065" y="4643459"/>
            <a:ext cx="2000251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54" name="Picture 4" descr="800公尺跑走照片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7275" y="4608513"/>
            <a:ext cx="2038351" cy="153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56" name="Picture 2" descr="立定跳遠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4619" y="4635521"/>
            <a:ext cx="207962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770" name="群組 4"/>
          <p:cNvGrpSpPr>
            <a:grpSpLocks/>
          </p:cNvGrpSpPr>
          <p:nvPr/>
        </p:nvGrpSpPr>
        <p:grpSpPr bwMode="auto">
          <a:xfrm>
            <a:off x="1524003" y="500063"/>
            <a:ext cx="3786188" cy="857250"/>
            <a:chOff x="2389" y="1239"/>
            <a:chExt cx="2315099" cy="1266281"/>
          </a:xfrm>
        </p:grpSpPr>
        <p:sp>
          <p:nvSpPr>
            <p:cNvPr id="6" name="圓角矩形 5">
              <a:extLst/>
            </p:cNvPr>
            <p:cNvSpPr/>
            <p:nvPr/>
          </p:nvSpPr>
          <p:spPr>
            <a:xfrm>
              <a:off x="2389" y="1239"/>
              <a:ext cx="2315099" cy="1266281"/>
            </a:xfrm>
            <a:prstGeom prst="roundRect">
              <a:avLst/>
            </a:prstGeom>
            <a:solidFill>
              <a:srgbClr val="0000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圓角矩形 4">
              <a:extLst/>
            </p:cNvPr>
            <p:cNvSpPr/>
            <p:nvPr/>
          </p:nvSpPr>
          <p:spPr>
            <a:xfrm>
              <a:off x="64513" y="62208"/>
              <a:ext cx="2190851" cy="1144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algn="ctr" defTabSz="1600200" eaLnBrk="1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altLang="en-US" sz="4000" b="1" dirty="0">
                  <a:latin typeface="標楷體" pitchFamily="65" charset="-120"/>
                  <a:ea typeface="標楷體" pitchFamily="65" charset="-120"/>
                </a:rPr>
                <a:t>多元學習表現</a:t>
              </a:r>
            </a:p>
          </p:txBody>
        </p:sp>
      </p:grpSp>
      <p:grpSp>
        <p:nvGrpSpPr>
          <p:cNvPr id="160771" name="群組 7"/>
          <p:cNvGrpSpPr>
            <a:grpSpLocks/>
          </p:cNvGrpSpPr>
          <p:nvPr/>
        </p:nvGrpSpPr>
        <p:grpSpPr bwMode="auto">
          <a:xfrm>
            <a:off x="5238765" y="357188"/>
            <a:ext cx="1857375" cy="1071562"/>
            <a:chOff x="2103175" y="-428010"/>
            <a:chExt cx="2040083" cy="1267522"/>
          </a:xfrm>
        </p:grpSpPr>
        <p:sp>
          <p:nvSpPr>
            <p:cNvPr id="9" name="向右箭號 8">
              <a:extLst/>
            </p:cNvPr>
            <p:cNvSpPr/>
            <p:nvPr/>
          </p:nvSpPr>
          <p:spPr>
            <a:xfrm>
              <a:off x="2103175" y="-428010"/>
              <a:ext cx="2040083" cy="126752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88F2F2">
                <a:alpha val="90000"/>
              </a:srgbClr>
            </a:solidFill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向右箭號 4">
              <a:extLst/>
            </p:cNvPr>
            <p:cNvSpPr/>
            <p:nvPr/>
          </p:nvSpPr>
          <p:spPr>
            <a:xfrm>
              <a:off x="2103175" y="-174506"/>
              <a:ext cx="1757610" cy="78492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採計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35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  <a:endParaRPr lang="en-US" altLang="zh-TW" sz="2400" b="1" dirty="0">
                <a:solidFill>
                  <a:srgbClr val="17375E"/>
                </a:solidFill>
                <a:latin typeface="標楷體" pitchFamily="65" charset="-120"/>
                <a:ea typeface="標楷體" pitchFamily="65" charset="-120"/>
              </a:endParaRPr>
            </a:p>
            <a:p>
              <a:pPr marL="228600" lvl="1" indent="-228600" algn="ctr" defTabSz="1066800" eaLnBrk="1" hangingPunct="1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總分</a:t>
              </a:r>
              <a:r>
                <a:rPr lang="en-US" altLang="zh-TW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42</a:t>
              </a:r>
              <a:r>
                <a:rPr lang="zh-TW" altLang="en-US" sz="2400" b="1" dirty="0">
                  <a:solidFill>
                    <a:srgbClr val="17375E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sp>
        <p:nvSpPr>
          <p:cNvPr id="11" name="文字方塊 10">
            <a:extLst/>
          </p:cNvPr>
          <p:cNvSpPr txBox="1"/>
          <p:nvPr/>
        </p:nvSpPr>
        <p:spPr>
          <a:xfrm>
            <a:off x="7024706" y="571501"/>
            <a:ext cx="3214711" cy="1200329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本土語言認證：</a:t>
            </a:r>
            <a:r>
              <a:rPr kumimoji="0" lang="en-US" altLang="zh-TW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kumimoji="0" lang="zh-TW" altLang="en-US" sz="3600" b="1" dirty="0">
                <a:solidFill>
                  <a:srgbClr val="000090"/>
                </a:solidFill>
                <a:latin typeface="標楷體" pitchFamily="65" charset="-120"/>
                <a:ea typeface="標楷體" pitchFamily="65" charset="-120"/>
              </a:rPr>
              <a:t>分</a:t>
            </a:r>
            <a:endParaRPr kumimoji="0" lang="en-US" altLang="zh-TW" sz="3600" b="1" dirty="0">
              <a:solidFill>
                <a:srgbClr val="00009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0775" name="矩形 11"/>
          <p:cNvSpPr>
            <a:spLocks noChangeArrowheads="1"/>
          </p:cNvSpPr>
          <p:nvPr/>
        </p:nvSpPr>
        <p:spPr bwMode="auto">
          <a:xfrm>
            <a:off x="1524000" y="2178052"/>
            <a:ext cx="910850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原住民族語言能力認證：原住民族委員會主辦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客語能力認證：客家委員會主辦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閩南語語言能力認證：教育部主辦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50000"/>
              </a:spcBef>
            </a:pP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單項通過者得</a:t>
            </a:r>
            <a:r>
              <a:rPr lang="en-US" altLang="zh-TW" dirty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dirty="0">
                <a:latin typeface="標楷體" pitchFamily="65" charset="-120"/>
                <a:ea typeface="標楷體" pitchFamily="65" charset="-120"/>
              </a:rPr>
              <a:t>分。</a:t>
            </a:r>
            <a:endParaRPr lang="en-US" altLang="zh-TW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0">
            <a:extLst/>
          </p:cNvPr>
          <p:cNvGrpSpPr>
            <a:grpSpLocks/>
          </p:cNvGrpSpPr>
          <p:nvPr/>
        </p:nvGrpSpPr>
        <p:grpSpPr bwMode="auto">
          <a:xfrm>
            <a:off x="6888088" y="224645"/>
            <a:ext cx="1656903" cy="1368003"/>
            <a:chOff x="2459051" y="3514890"/>
            <a:chExt cx="1630027" cy="1597677"/>
          </a:xfrm>
          <a:solidFill>
            <a:srgbClr val="88F2F2"/>
          </a:solidFill>
        </p:grpSpPr>
        <p:sp>
          <p:nvSpPr>
            <p:cNvPr id="20" name="向右箭號 19">
              <a:extLst/>
            </p:cNvPr>
            <p:cNvSpPr/>
            <p:nvPr/>
          </p:nvSpPr>
          <p:spPr>
            <a:xfrm>
              <a:off x="2600730" y="3514890"/>
              <a:ext cx="1488348" cy="1597677"/>
            </a:xfrm>
            <a:prstGeom prst="rightArrow">
              <a:avLst>
                <a:gd name="adj1" fmla="val 75000"/>
                <a:gd name="adj2" fmla="val 50000"/>
              </a:avLst>
            </a:prstGeom>
            <a:grpFill/>
          </p:spPr>
          <p:style>
            <a:ln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向右箭號 4">
              <a:extLst/>
            </p:cNvPr>
            <p:cNvSpPr/>
            <p:nvPr/>
          </p:nvSpPr>
          <p:spPr>
            <a:xfrm>
              <a:off x="2459051" y="3714997"/>
              <a:ext cx="1133440" cy="119746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5240" tIns="15240" rIns="15240" bIns="15240" spcCol="1270" anchor="ctr"/>
            <a:lstStyle/>
            <a:p>
              <a:pPr marL="0" lvl="1" defTabSz="10668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15000"/>
                </a:spcAft>
                <a:defRPr/>
              </a:pPr>
              <a:r>
                <a:rPr kumimoji="0" lang="en-US" altLang="zh-TW" sz="2400" dirty="0">
                  <a:solidFill>
                    <a:schemeClr val="tx1"/>
                  </a:solidFill>
                </a:rPr>
                <a:t>  </a:t>
              </a:r>
              <a:r>
                <a:rPr kumimoji="0" lang="en-US" altLang="zh-TW" sz="2400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rPr>
                <a:t>33</a:t>
              </a:r>
              <a:r>
                <a:rPr kumimoji="0" lang="zh-TW" altLang="en-US" sz="2400" dirty="0">
                  <a:solidFill>
                    <a:schemeClr val="tx1"/>
                  </a:solidFill>
                  <a:latin typeface="標楷體" pitchFamily="65" charset="-120"/>
                  <a:ea typeface="標楷體" pitchFamily="65" charset="-120"/>
                </a:rPr>
                <a:t>分</a:t>
              </a:r>
            </a:p>
          </p:txBody>
        </p:sp>
      </p:grpSp>
      <p:grpSp>
        <p:nvGrpSpPr>
          <p:cNvPr id="3" name="群組 16">
            <a:extLst/>
          </p:cNvPr>
          <p:cNvGrpSpPr>
            <a:grpSpLocks/>
          </p:cNvGrpSpPr>
          <p:nvPr/>
        </p:nvGrpSpPr>
        <p:grpSpPr bwMode="auto">
          <a:xfrm>
            <a:off x="4502313" y="271763"/>
            <a:ext cx="2398713" cy="1295995"/>
            <a:chOff x="0" y="3514890"/>
            <a:chExt cx="2397866" cy="1597677"/>
          </a:xfrm>
          <a:solidFill>
            <a:srgbClr val="0000FF"/>
          </a:solidFill>
        </p:grpSpPr>
        <p:sp>
          <p:nvSpPr>
            <p:cNvPr id="18" name="圓角矩形 17">
              <a:extLst/>
            </p:cNvPr>
            <p:cNvSpPr/>
            <p:nvPr/>
          </p:nvSpPr>
          <p:spPr>
            <a:xfrm>
              <a:off x="0" y="3514890"/>
              <a:ext cx="2397866" cy="1597677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圓角矩形 6">
              <a:extLst/>
            </p:cNvPr>
            <p:cNvSpPr/>
            <p:nvPr/>
          </p:nvSpPr>
          <p:spPr>
            <a:xfrm>
              <a:off x="77761" y="3592709"/>
              <a:ext cx="2242345" cy="14420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37160" tIns="68580" rIns="137160" bIns="68580" spcCol="1270" anchor="ctr"/>
            <a:lstStyle/>
            <a:p>
              <a:pPr defTabSz="1600200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defRPr/>
              </a:pPr>
              <a:r>
                <a:rPr kumimoji="0" lang="zh-TW" altLang="en-US" sz="3600" b="1" dirty="0">
                  <a:latin typeface="標楷體" pitchFamily="65" charset="-120"/>
                  <a:ea typeface="標楷體" pitchFamily="65" charset="-120"/>
                </a:rPr>
                <a:t>教育會考</a:t>
              </a:r>
            </a:p>
          </p:txBody>
        </p:sp>
      </p:grpSp>
      <p:graphicFrame>
        <p:nvGraphicFramePr>
          <p:cNvPr id="225284" name="Group 4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892643"/>
              </p:ext>
            </p:extLst>
          </p:nvPr>
        </p:nvGraphicFramePr>
        <p:xfrm>
          <a:off x="1415492" y="1739101"/>
          <a:ext cx="9613478" cy="4537805"/>
        </p:xfrm>
        <a:graphic>
          <a:graphicData uri="http://schemas.openxmlformats.org/drawingml/2006/table">
            <a:tbl>
              <a:tblPr/>
              <a:tblGrid>
                <a:gridCol w="23762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9994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3727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125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項目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給分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說明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64A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6938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會考成績 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精熟每科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6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基礎每科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4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待加強每科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2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單科上限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6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分，五科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(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國文、數學、英語、社會、自然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)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上限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30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 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5832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寫作測驗</a:t>
                      </a:r>
                      <a:endParaRPr kumimoji="0" lang="en-US" altLang="zh-TW" sz="3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成績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4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標楷體" panose="03000509000000000000" pitchFamily="65" charset="-120"/>
                          <a:cs typeface="BiauKai"/>
                        </a:rPr>
                        <a:t>、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5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、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6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級分給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2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、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級分給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2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  <a:endParaRPr kumimoji="0" lang="en-US" altLang="zh-TW" sz="3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BiauKai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1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級分給</a:t>
                      </a:r>
                      <a:r>
                        <a:rPr kumimoji="0" lang="en-US" altLang="zh-TW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1</a:t>
                      </a:r>
                      <a:r>
                        <a:rPr kumimoji="0" lang="zh-TW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滿分</a:t>
                      </a:r>
                      <a:r>
                        <a:rPr kumimoji="0" lang="en-US" altLang="zh-TW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3</a:t>
                      </a:r>
                      <a:r>
                        <a:rPr kumimoji="0" lang="zh-TW" altLang="en-US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660066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BiauKai"/>
                        </a:rPr>
                        <a:t>分</a:t>
                      </a:r>
                    </a:p>
                  </a:txBody>
                  <a:tcPr marL="91444" marR="91444" marT="45687" marB="4568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6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A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內容版面配置區 5">
            <a:extLst/>
          </p:cNvPr>
          <p:cNvGraphicFramePr>
            <a:graphicFrameLocks noGrp="1"/>
          </p:cNvGraphicFramePr>
          <p:nvPr>
            <p:ph idx="4294967295"/>
          </p:nvPr>
        </p:nvGraphicFramePr>
        <p:xfrm>
          <a:off x="1684344" y="836622"/>
          <a:ext cx="8983663" cy="5616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8" name="標題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1547817" y="449263"/>
            <a:ext cx="9120187" cy="57626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/>
          </a:extLst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zh-TW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110</a:t>
            </a:r>
            <a:r>
              <a:rPr lang="zh-TW" alt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年桃連區免試入學</a:t>
            </a:r>
            <a:r>
              <a:rPr lang="en-US" altLang="zh-TW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-</a:t>
            </a:r>
            <a:r>
              <a:rPr lang="zh-TW" altLang="en-US" sz="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charset="0"/>
                <a:ea typeface="標楷體" charset="0"/>
                <a:cs typeface="標楷體" charset="0"/>
              </a:rPr>
              <a:t>同分超額比序步驟</a:t>
            </a:r>
          </a:p>
        </p:txBody>
      </p:sp>
      <p:sp>
        <p:nvSpPr>
          <p:cNvPr id="163844" name="文字方塊 6"/>
          <p:cNvSpPr txBox="1">
            <a:spLocks noChangeArrowheads="1"/>
          </p:cNvSpPr>
          <p:nvPr/>
        </p:nvSpPr>
        <p:spPr bwMode="auto">
          <a:xfrm>
            <a:off x="1810407" y="2500313"/>
            <a:ext cx="52322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１各項目加總總積分</a:t>
            </a:r>
          </a:p>
        </p:txBody>
      </p:sp>
      <p:sp>
        <p:nvSpPr>
          <p:cNvPr id="163845" name="文字方塊 7"/>
          <p:cNvSpPr txBox="1">
            <a:spLocks noChangeArrowheads="1"/>
          </p:cNvSpPr>
          <p:nvPr/>
        </p:nvSpPr>
        <p:spPr bwMode="auto">
          <a:xfrm>
            <a:off x="2404131" y="2500313"/>
            <a:ext cx="523220" cy="337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２低收入戶學生優先</a:t>
            </a:r>
          </a:p>
        </p:txBody>
      </p:sp>
      <p:sp>
        <p:nvSpPr>
          <p:cNvPr id="163846" name="文字方塊 8"/>
          <p:cNvSpPr txBox="1">
            <a:spLocks noChangeArrowheads="1"/>
          </p:cNvSpPr>
          <p:nvPr/>
        </p:nvSpPr>
        <p:spPr bwMode="auto">
          <a:xfrm>
            <a:off x="2999443" y="2492377"/>
            <a:ext cx="523220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３適性輔導總積分</a:t>
            </a:r>
          </a:p>
        </p:txBody>
      </p:sp>
      <p:sp>
        <p:nvSpPr>
          <p:cNvPr id="163847" name="文字方塊 9"/>
          <p:cNvSpPr txBox="1">
            <a:spLocks noChangeArrowheads="1"/>
          </p:cNvSpPr>
          <p:nvPr/>
        </p:nvSpPr>
        <p:spPr bwMode="auto">
          <a:xfrm>
            <a:off x="3556655" y="2500322"/>
            <a:ext cx="523220" cy="315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４多元學習表現總積分</a:t>
            </a:r>
          </a:p>
        </p:txBody>
      </p:sp>
      <p:sp>
        <p:nvSpPr>
          <p:cNvPr id="163848" name="文字方塊 10"/>
          <p:cNvSpPr txBox="1">
            <a:spLocks noChangeArrowheads="1"/>
          </p:cNvSpPr>
          <p:nvPr/>
        </p:nvSpPr>
        <p:spPr bwMode="auto">
          <a:xfrm>
            <a:off x="4132919" y="2500317"/>
            <a:ext cx="52322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５教育會考換算總積分</a:t>
            </a:r>
          </a:p>
        </p:txBody>
      </p:sp>
      <p:sp>
        <p:nvSpPr>
          <p:cNvPr id="163849" name="文字方塊 11"/>
          <p:cNvSpPr txBox="1">
            <a:spLocks noChangeArrowheads="1"/>
          </p:cNvSpPr>
          <p:nvPr/>
        </p:nvSpPr>
        <p:spPr bwMode="auto">
          <a:xfrm>
            <a:off x="4709180" y="2500313"/>
            <a:ext cx="52322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６志願序積分</a:t>
            </a:r>
          </a:p>
        </p:txBody>
      </p:sp>
      <p:sp>
        <p:nvSpPr>
          <p:cNvPr id="163850" name="文字方塊 14"/>
          <p:cNvSpPr txBox="1">
            <a:spLocks noChangeArrowheads="1"/>
          </p:cNvSpPr>
          <p:nvPr/>
        </p:nvSpPr>
        <p:spPr bwMode="auto">
          <a:xfrm>
            <a:off x="7608055" y="2924175"/>
            <a:ext cx="67710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1" name="文字方塊 16"/>
          <p:cNvSpPr txBox="1">
            <a:spLocks noChangeArrowheads="1"/>
          </p:cNvSpPr>
          <p:nvPr/>
        </p:nvSpPr>
        <p:spPr bwMode="auto">
          <a:xfrm>
            <a:off x="5155367" y="3381375"/>
            <a:ext cx="67710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2" name="文字方塊 17"/>
          <p:cNvSpPr txBox="1">
            <a:spLocks noChangeArrowheads="1"/>
          </p:cNvSpPr>
          <p:nvPr/>
        </p:nvSpPr>
        <p:spPr bwMode="auto">
          <a:xfrm>
            <a:off x="5307767" y="3533775"/>
            <a:ext cx="67710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3" name="文字方塊 19"/>
          <p:cNvSpPr txBox="1">
            <a:spLocks noChangeArrowheads="1"/>
          </p:cNvSpPr>
          <p:nvPr/>
        </p:nvSpPr>
        <p:spPr bwMode="auto">
          <a:xfrm>
            <a:off x="5979180" y="2511432"/>
            <a:ext cx="52322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rPr>
              <a:t>８教育會考國文科標示</a:t>
            </a:r>
          </a:p>
        </p:txBody>
      </p:sp>
      <p:sp>
        <p:nvSpPr>
          <p:cNvPr id="163854" name="文字方塊 20"/>
          <p:cNvSpPr txBox="1">
            <a:spLocks noChangeArrowheads="1"/>
          </p:cNvSpPr>
          <p:nvPr/>
        </p:nvSpPr>
        <p:spPr bwMode="auto">
          <a:xfrm>
            <a:off x="6672919" y="2524125"/>
            <a:ext cx="523220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>
                <a:solidFill>
                  <a:srgbClr val="660066"/>
                </a:solidFill>
                <a:latin typeface="標楷體" pitchFamily="65" charset="-120"/>
                <a:ea typeface="標楷體" pitchFamily="65" charset="-120"/>
                <a:cs typeface="BiauKai"/>
              </a:rPr>
              <a:t>９教育會考數學科標示</a:t>
            </a:r>
          </a:p>
        </p:txBody>
      </p:sp>
      <p:sp>
        <p:nvSpPr>
          <p:cNvPr id="163855" name="文字方塊 1"/>
          <p:cNvSpPr txBox="1">
            <a:spLocks noChangeArrowheads="1"/>
          </p:cNvSpPr>
          <p:nvPr/>
        </p:nvSpPr>
        <p:spPr bwMode="auto">
          <a:xfrm>
            <a:off x="1455751" y="-373063"/>
            <a:ext cx="18473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zh-TW" altLang="en-US"/>
          </a:p>
        </p:txBody>
      </p:sp>
      <p:sp>
        <p:nvSpPr>
          <p:cNvPr id="163856" name="文字方塊 22"/>
          <p:cNvSpPr txBox="1">
            <a:spLocks noChangeArrowheads="1"/>
          </p:cNvSpPr>
          <p:nvPr/>
        </p:nvSpPr>
        <p:spPr bwMode="auto">
          <a:xfrm>
            <a:off x="5284331" y="1932245"/>
            <a:ext cx="523220" cy="435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BiauKai"/>
              </a:rPr>
              <a:t>７教育會考成績等級標示總點數</a:t>
            </a:r>
          </a:p>
        </p:txBody>
      </p:sp>
      <p:graphicFrame>
        <p:nvGraphicFramePr>
          <p:cNvPr id="28726" name="Group 54">
            <a:extLst/>
          </p:cNvPr>
          <p:cNvGraphicFramePr>
            <a:graphicFrameLocks noGrp="1"/>
          </p:cNvGraphicFramePr>
          <p:nvPr/>
        </p:nvGraphicFramePr>
        <p:xfrm>
          <a:off x="1547817" y="5876925"/>
          <a:ext cx="6108700" cy="952500"/>
        </p:xfrm>
        <a:graphic>
          <a:graphicData uri="http://schemas.openxmlformats.org/drawingml/2006/table">
            <a:tbl>
              <a:tblPr/>
              <a:tblGrid>
                <a:gridCol w="8121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788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099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63109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677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8886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998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09980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6000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等級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/>
                      </a:r>
                      <a:b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</a:b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標示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A++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A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B++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B+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B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點數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7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6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3</a:t>
                      </a: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新細明體" pitchFamily="18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3" name="Group 54">
            <a:extLst/>
          </p:cNvPr>
          <p:cNvGraphicFramePr>
            <a:graphicFrameLocks noGrp="1"/>
          </p:cNvGraphicFramePr>
          <p:nvPr/>
        </p:nvGraphicFramePr>
        <p:xfrm>
          <a:off x="1547828" y="1049338"/>
          <a:ext cx="6267450" cy="952500"/>
        </p:xfrm>
        <a:graphic>
          <a:graphicData uri="http://schemas.openxmlformats.org/drawingml/2006/table">
            <a:tbl>
              <a:tblPr/>
              <a:tblGrid>
                <a:gridCol w="7803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574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684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611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000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各科成績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精熟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(A++,A+,A)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基礎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(B++,B+,B)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待加強</a:t>
                      </a: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新細明體" pitchFamily="18" charset="-120"/>
                          <a:cs typeface="Times New Roman" pitchFamily="18" charset="0"/>
                        </a:rPr>
                        <a:t>C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73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積分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6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2</a:t>
                      </a: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Times New Roman" pitchFamily="18" charset="0"/>
                        </a:rPr>
                        <a:t>分</a:t>
                      </a:r>
                      <a:endParaRPr kumimoji="0" lang="zh-TW" altLang="zh-TW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63903" name="群組 4"/>
          <p:cNvGrpSpPr>
            <a:grpSpLocks/>
          </p:cNvGrpSpPr>
          <p:nvPr/>
        </p:nvGrpSpPr>
        <p:grpSpPr bwMode="auto">
          <a:xfrm>
            <a:off x="7921639" y="2441596"/>
            <a:ext cx="614363" cy="3598863"/>
            <a:chOff x="6164801" y="2441134"/>
            <a:chExt cx="614949" cy="3598966"/>
          </a:xfrm>
        </p:grpSpPr>
        <p:sp>
          <p:nvSpPr>
            <p:cNvPr id="163912" name="文字方塊 22"/>
            <p:cNvSpPr txBox="1">
              <a:spLocks noChangeArrowheads="1"/>
            </p:cNvSpPr>
            <p:nvPr/>
          </p:nvSpPr>
          <p:spPr bwMode="auto">
            <a:xfrm>
              <a:off x="6174353" y="2800013"/>
              <a:ext cx="523719" cy="3240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eaLnBrk="1" hangingPunct="1"/>
              <a:r>
                <a:rPr lang="zh-TW" altLang="en-US" sz="2200">
                  <a:solidFill>
                    <a:srgbClr val="660066"/>
                  </a:solidFill>
                  <a:latin typeface="標楷體" pitchFamily="65" charset="-120"/>
                  <a:ea typeface="標楷體" pitchFamily="65" charset="-120"/>
                  <a:cs typeface="BiauKai"/>
                </a:rPr>
                <a:t>教育會考社會科標示</a:t>
              </a:r>
            </a:p>
          </p:txBody>
        </p:sp>
        <p:sp>
          <p:nvSpPr>
            <p:cNvPr id="163913" name="文字方塊 1"/>
            <p:cNvSpPr txBox="1">
              <a:spLocks noChangeArrowheads="1"/>
            </p:cNvSpPr>
            <p:nvPr/>
          </p:nvSpPr>
          <p:spPr bwMode="auto">
            <a:xfrm>
              <a:off x="6164801" y="2441134"/>
              <a:ext cx="614949" cy="4308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TW" sz="2200">
                  <a:solidFill>
                    <a:srgbClr val="660066"/>
                  </a:solidFill>
                </a:rPr>
                <a:t>11</a:t>
              </a:r>
              <a:endParaRPr lang="zh-TW" altLang="en-US" sz="2200">
                <a:solidFill>
                  <a:srgbClr val="660066"/>
                </a:solidFill>
              </a:endParaRPr>
            </a:p>
          </p:txBody>
        </p:sp>
      </p:grpSp>
      <p:grpSp>
        <p:nvGrpSpPr>
          <p:cNvPr id="163904" name="群組 3"/>
          <p:cNvGrpSpPr>
            <a:grpSpLocks/>
          </p:cNvGrpSpPr>
          <p:nvPr/>
        </p:nvGrpSpPr>
        <p:grpSpPr bwMode="auto">
          <a:xfrm>
            <a:off x="8164752" y="2441596"/>
            <a:ext cx="1088847" cy="3629025"/>
            <a:chOff x="6437794" y="2441134"/>
            <a:chExt cx="1088622" cy="3629129"/>
          </a:xfrm>
        </p:grpSpPr>
        <p:sp>
          <p:nvSpPr>
            <p:cNvPr id="163910" name="文字方塊 23"/>
            <p:cNvSpPr txBox="1">
              <a:spLocks noChangeArrowheads="1"/>
            </p:cNvSpPr>
            <p:nvPr/>
          </p:nvSpPr>
          <p:spPr bwMode="auto">
            <a:xfrm>
              <a:off x="6437794" y="2800013"/>
              <a:ext cx="861596" cy="3270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eaLnBrk="1" hangingPunct="1"/>
              <a:r>
                <a:rPr lang="zh-TW" altLang="en-US" sz="2200">
                  <a:solidFill>
                    <a:srgbClr val="0000FF"/>
                  </a:solidFill>
                  <a:latin typeface="標楷體" pitchFamily="65" charset="-120"/>
                  <a:ea typeface="標楷體" pitchFamily="65" charset="-120"/>
                  <a:cs typeface="BiauKai"/>
                </a:rPr>
                <a:t>教育會考自然科標示</a:t>
              </a:r>
            </a:p>
            <a:p>
              <a:pPr eaLnBrk="1" hangingPunct="1"/>
              <a:endParaRPr lang="zh-TW" altLang="en-US" sz="220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BiauKai"/>
              </a:endParaRPr>
            </a:p>
          </p:txBody>
        </p:sp>
        <p:sp>
          <p:nvSpPr>
            <p:cNvPr id="163911" name="文字方塊 25"/>
            <p:cNvSpPr txBox="1">
              <a:spLocks noChangeArrowheads="1"/>
            </p:cNvSpPr>
            <p:nvPr/>
          </p:nvSpPr>
          <p:spPr bwMode="auto">
            <a:xfrm>
              <a:off x="6770416" y="2441134"/>
              <a:ext cx="756000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TW" sz="2200">
                  <a:solidFill>
                    <a:srgbClr val="0000FF"/>
                  </a:solidFill>
                </a:rPr>
                <a:t>12</a:t>
              </a:r>
              <a:endParaRPr lang="zh-TW" altLang="en-US" sz="2200">
                <a:solidFill>
                  <a:srgbClr val="0000FF"/>
                </a:solidFill>
              </a:endParaRPr>
            </a:p>
          </p:txBody>
        </p:sp>
      </p:grpSp>
      <p:grpSp>
        <p:nvGrpSpPr>
          <p:cNvPr id="163905" name="群組 7"/>
          <p:cNvGrpSpPr>
            <a:grpSpLocks/>
          </p:cNvGrpSpPr>
          <p:nvPr/>
        </p:nvGrpSpPr>
        <p:grpSpPr bwMode="auto">
          <a:xfrm>
            <a:off x="7270763" y="2449513"/>
            <a:ext cx="771527" cy="3503612"/>
            <a:chOff x="5528746" y="2449616"/>
            <a:chExt cx="771599" cy="3502928"/>
          </a:xfrm>
        </p:grpSpPr>
        <p:sp>
          <p:nvSpPr>
            <p:cNvPr id="163908" name="文字方塊 21"/>
            <p:cNvSpPr txBox="1">
              <a:spLocks noChangeArrowheads="1"/>
            </p:cNvSpPr>
            <p:nvPr/>
          </p:nvSpPr>
          <p:spPr bwMode="auto">
            <a:xfrm>
              <a:off x="5550023" y="2793419"/>
              <a:ext cx="523269" cy="3159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>
              <a:spAutoFit/>
            </a:bodyPr>
            <a:lstStyle/>
            <a:p>
              <a:pPr eaLnBrk="1" hangingPunct="1"/>
              <a:r>
                <a:rPr lang="zh-TW" altLang="en-US" sz="2200">
                  <a:solidFill>
                    <a:srgbClr val="0000FF"/>
                  </a:solidFill>
                  <a:latin typeface="標楷體" pitchFamily="65" charset="-120"/>
                  <a:ea typeface="標楷體" pitchFamily="65" charset="-120"/>
                  <a:cs typeface="BiauKai"/>
                </a:rPr>
                <a:t>教育會考英語科標示</a:t>
              </a:r>
            </a:p>
          </p:txBody>
        </p:sp>
        <p:sp>
          <p:nvSpPr>
            <p:cNvPr id="163909" name="文字方塊 28"/>
            <p:cNvSpPr txBox="1">
              <a:spLocks noChangeArrowheads="1"/>
            </p:cNvSpPr>
            <p:nvPr/>
          </p:nvSpPr>
          <p:spPr bwMode="auto">
            <a:xfrm>
              <a:off x="5528746" y="2449616"/>
              <a:ext cx="7715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TW" sz="2200">
                  <a:solidFill>
                    <a:srgbClr val="0000FF"/>
                  </a:solidFill>
                </a:rPr>
                <a:t>10</a:t>
              </a:r>
              <a:endParaRPr lang="zh-TW" altLang="en-US" sz="2200">
                <a:solidFill>
                  <a:srgbClr val="0000FF"/>
                </a:solidFill>
              </a:endParaRPr>
            </a:p>
          </p:txBody>
        </p:sp>
      </p:grpSp>
      <p:sp>
        <p:nvSpPr>
          <p:cNvPr id="163906" name="文字方塊 24"/>
          <p:cNvSpPr txBox="1">
            <a:spLocks noChangeArrowheads="1"/>
          </p:cNvSpPr>
          <p:nvPr/>
        </p:nvSpPr>
        <p:spPr bwMode="auto">
          <a:xfrm rot="-5400000">
            <a:off x="9072097" y="4988740"/>
            <a:ext cx="52322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(A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&gt;A&gt; 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&gt;B&gt;C)</a:t>
            </a:r>
            <a:endParaRPr lang="en-US" altLang="zh-TW" sz="2200" b="1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  <p:sp>
        <p:nvSpPr>
          <p:cNvPr id="163907" name="文字方塊 24"/>
          <p:cNvSpPr txBox="1">
            <a:spLocks noChangeArrowheads="1"/>
          </p:cNvSpPr>
          <p:nvPr/>
        </p:nvSpPr>
        <p:spPr bwMode="auto">
          <a:xfrm rot="-5400000">
            <a:off x="8937158" y="5431641"/>
            <a:ext cx="523220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eaVert">
            <a:spAutoFit/>
          </a:bodyPr>
          <a:lstStyle/>
          <a:p>
            <a:pPr eaLnBrk="1" hangingPunct="1"/>
            <a:r>
              <a:rPr lang="zh-TW" altLang="en-US" sz="22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BiauKai"/>
              </a:rPr>
              <a:t>標示比序</a:t>
            </a:r>
            <a:endParaRPr lang="en-US" altLang="zh-TW" sz="2200" b="1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590" name="Rectangle 966">
            <a:extLst/>
          </p:cNvPr>
          <p:cNvSpPr>
            <a:spLocks noChangeArrowheads="1"/>
          </p:cNvSpPr>
          <p:nvPr/>
        </p:nvSpPr>
        <p:spPr bwMode="auto">
          <a:xfrm>
            <a:off x="1992327" y="765175"/>
            <a:ext cx="820737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1" hangingPunct="1">
              <a:spcBef>
                <a:spcPct val="20000"/>
              </a:spcBef>
              <a:buSzPct val="100000"/>
              <a:defRPr/>
            </a:pPr>
            <a:r>
              <a:rPr lang="zh-TW" altLang="en-US" sz="54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  <a:sym typeface="Arial" charset="0"/>
              </a:rPr>
              <a:t>五專入學簡介</a:t>
            </a:r>
            <a:endParaRPr lang="en-US" altLang="en-US" dirty="0">
              <a:latin typeface="Arial" charset="0"/>
              <a:ea typeface="新細明體" charset="-120"/>
              <a:sym typeface="Arial" charset="0"/>
            </a:endParaRPr>
          </a:p>
        </p:txBody>
      </p:sp>
      <p:sp>
        <p:nvSpPr>
          <p:cNvPr id="165892" name="Rectangle 966"/>
          <p:cNvSpPr>
            <a:spLocks noChangeArrowheads="1"/>
          </p:cNvSpPr>
          <p:nvPr/>
        </p:nvSpPr>
        <p:spPr bwMode="auto">
          <a:xfrm>
            <a:off x="1847865" y="2708275"/>
            <a:ext cx="8207375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spcBef>
                <a:spcPct val="20000"/>
              </a:spcBef>
            </a:pPr>
            <a:r>
              <a:rPr lang="en-US" altLang="zh-TW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1.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五專名額不再納入各縣市高中職免試考區。</a:t>
            </a:r>
            <a:endParaRPr lang="en-US" altLang="zh-TW" b="1" dirty="0">
              <a:latin typeface="標楷體" pitchFamily="65" charset="-120"/>
              <a:ea typeface="標楷體" pitchFamily="65" charset="-120"/>
              <a:sym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en-US" altLang="zh-TW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2.</a:t>
            </a:r>
            <a:r>
              <a:rPr lang="zh-TW" altLang="en-US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五專升學管道：</a:t>
            </a:r>
            <a:endParaRPr lang="en-US" altLang="zh-TW" b="1" dirty="0">
              <a:latin typeface="標楷體" pitchFamily="65" charset="-120"/>
              <a:ea typeface="標楷體" pitchFamily="65" charset="-120"/>
              <a:sym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  </a:t>
            </a: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-6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月五專優先免試入學（電腦志願） 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  <a:sym typeface="Arial" pitchFamily="34" charset="0"/>
            </a:endParaRPr>
          </a:p>
          <a:p>
            <a:pPr eaLnBrk="1" hangingPunct="1">
              <a:spcBef>
                <a:spcPct val="20000"/>
              </a:spcBef>
            </a:pPr>
            <a:r>
              <a:rPr lang="zh-TW" altLang="en-US" b="1" dirty="0">
                <a:latin typeface="標楷體" pitchFamily="65" charset="-120"/>
                <a:ea typeface="標楷體" pitchFamily="65" charset="-120"/>
                <a:sym typeface="Arial" pitchFamily="34" charset="0"/>
              </a:rPr>
              <a:t>  </a:t>
            </a: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-7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sym typeface="Arial" pitchFamily="34" charset="0"/>
              </a:rPr>
              <a:t>月五專聯合免試入學（現場登記分發） </a:t>
            </a:r>
            <a:endParaRPr lang="en-US" altLang="en-US" dirty="0">
              <a:latin typeface="標楷體" pitchFamily="65" charset="-120"/>
              <a:ea typeface="標楷體" pitchFamily="65" charset="-120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五專入學時程</a:t>
            </a:r>
            <a:endParaRPr lang="zh-TW" altLang="en-US"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" name="Rectangle 966">
            <a:extLst/>
          </p:cNvPr>
          <p:cNvSpPr>
            <a:spLocks noChangeArrowheads="1"/>
          </p:cNvSpPr>
          <p:nvPr/>
        </p:nvSpPr>
        <p:spPr bwMode="auto">
          <a:xfrm>
            <a:off x="1919302" y="2132856"/>
            <a:ext cx="8207375" cy="3515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5/22-26</a:t>
            </a:r>
            <a:r>
              <a:rPr lang="zh-TW" altLang="zh-TW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優先免試報名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6/15</a:t>
            </a:r>
            <a:r>
              <a:rPr lang="zh-TW" altLang="zh-TW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優先免試放榜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6/19</a:t>
            </a:r>
            <a:r>
              <a:rPr lang="zh-TW" altLang="zh-TW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</a:t>
            </a:r>
            <a:r>
              <a:rPr lang="zh-TW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優先免試</a:t>
            </a:r>
            <a:r>
              <a:rPr lang="zh-TW" altLang="zh-TW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報到</a:t>
            </a:r>
            <a:r>
              <a:rPr lang="zh-TW" altLang="en-US" b="1" dirty="0" smtClean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截止。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6/21-7/3</a:t>
            </a:r>
            <a:r>
              <a:rPr lang="zh-TW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五專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聯合免試報名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月初寄發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五專聯合免試現場登記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順位通知。</a:t>
            </a:r>
            <a:endParaRPr lang="zh-TW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514350" indent="-514350" eaLnBrk="1" hangingPunct="1">
              <a:spcBef>
                <a:spcPct val="20000"/>
              </a:spcBef>
              <a:buSzPct val="100000"/>
              <a:defRPr/>
            </a:pPr>
            <a:r>
              <a:rPr lang="en-US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7/12</a:t>
            </a:r>
            <a:r>
              <a:rPr lang="zh-TW" altLang="zh-TW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五專</a:t>
            </a:r>
            <a:r>
              <a:rPr lang="zh-TW" altLang="zh-TW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聯合免試現場登記報到</a:t>
            </a:r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zh-TW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標題 1"/>
          <p:cNvSpPr>
            <a:spLocks noGrp="1"/>
          </p:cNvSpPr>
          <p:nvPr>
            <p:ph type="title"/>
          </p:nvPr>
        </p:nvSpPr>
        <p:spPr>
          <a:xfrm>
            <a:off x="1919288" y="765175"/>
            <a:ext cx="8229600" cy="1143000"/>
          </a:xfrm>
        </p:spPr>
        <p:txBody>
          <a:bodyPr/>
          <a:lstStyle/>
          <a:p>
            <a:r>
              <a:rPr lang="zh-TW" altLang="en-US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五專優先免試與聯合免試</a:t>
            </a:r>
            <a:r>
              <a:rPr lang="zh-TW" altLang="en-US" b="1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比序</a:t>
            </a:r>
            <a:r>
              <a:rPr lang="zh-TW" altLang="en-US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/>
            </a:r>
            <a:br>
              <a:rPr lang="zh-TW" altLang="en-US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</a:br>
            <a:endParaRPr lang="zh-TW" altLang="en-US">
              <a:solidFill>
                <a:srgbClr val="0000FF"/>
              </a:solidFill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67939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五專優免：公私立五專護理科系、公立五專所有科系皆採計教育會考成績。其餘由各校自行決定是否採計教育會考成績。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</a:rPr>
              <a:t>五專優免比序績分項目：均衡學習、技藝優良、志願序、服務學習、競賽、教育會考（含寫作）及標示等。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五專優免與聯免比序相較，最大不同是多了志願序積分。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r>
              <a:rPr lang="zh-TW" altLang="en-US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預計</a:t>
            </a:r>
            <a:r>
              <a:rPr lang="en-US" altLang="zh-TW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112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年</a:t>
            </a:r>
            <a:r>
              <a:rPr lang="en-US" altLang="zh-TW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</a:t>
            </a:r>
            <a:r>
              <a:rPr lang="zh-TW" altLang="en-US" dirty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月份公告簡章。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標題 1"/>
          <p:cNvSpPr>
            <a:spLocks noGrp="1"/>
          </p:cNvSpPr>
          <p:nvPr>
            <p:ph type="title"/>
          </p:nvPr>
        </p:nvSpPr>
        <p:spPr>
          <a:xfrm>
            <a:off x="1992326" y="404813"/>
            <a:ext cx="8424863" cy="1143000"/>
          </a:xfrm>
        </p:spPr>
        <p:txBody>
          <a:bodyPr/>
          <a:lstStyle/>
          <a:p>
            <a:r>
              <a:rPr lang="zh-TW" altLang="en-US" sz="40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五專優先免試與聯合免試入學方式</a:t>
            </a:r>
            <a:endParaRPr lang="zh-TW" altLang="en-US" sz="4000">
              <a:solidFill>
                <a:srgbClr val="0000FF"/>
              </a:solidFill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68963" name="內容版面配置區 2"/>
          <p:cNvSpPr>
            <a:spLocks noGrp="1"/>
          </p:cNvSpPr>
          <p:nvPr>
            <p:ph idx="1"/>
          </p:nvPr>
        </p:nvSpPr>
        <p:spPr>
          <a:xfrm>
            <a:off x="609600" y="2276874"/>
            <a:ext cx="10972800" cy="2692895"/>
          </a:xfrm>
        </p:spPr>
        <p:txBody>
          <a:bodyPr/>
          <a:lstStyle/>
          <a:p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五專優先免試：使用五專優免比序積分，採全國一區電腦選填志願分發，不限地區、學校、科系，至多</a:t>
            </a:r>
            <a:r>
              <a:rPr lang="en-US" altLang="zh-TW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30</a:t>
            </a:r>
            <a:r>
              <a:rPr lang="zh-TW" altLang="en-US" b="1" dirty="0">
                <a:solidFill>
                  <a:srgbClr val="00B05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個志願。</a:t>
            </a:r>
            <a:endParaRPr lang="en-US" altLang="zh-TW" b="1" dirty="0">
              <a:solidFill>
                <a:srgbClr val="00B05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r>
              <a:rPr lang="zh-TW" altLang="en-US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五專聯合免試：使用五專聯免比序積分，親自或委託到所報名的學校，以分發順位現場登記科系（貼榜）。</a:t>
            </a:r>
            <a:endParaRPr lang="en-US" altLang="zh-TW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endParaRPr lang="zh-TW" altLang="en-US" dirty="0"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968"/>
          <p:cNvSpPr>
            <a:spLocks noChangeArrowheads="1"/>
          </p:cNvSpPr>
          <p:nvPr/>
        </p:nvSpPr>
        <p:spPr bwMode="auto">
          <a:xfrm>
            <a:off x="8077200" y="635637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9AA439F0-9AEC-43B5-86AF-208F8A9C3482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129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graphicFrame>
        <p:nvGraphicFramePr>
          <p:cNvPr id="4" name="資料庫圖表 3">
            <a:extLst/>
          </p:cNvPr>
          <p:cNvGraphicFramePr/>
          <p:nvPr/>
        </p:nvGraphicFramePr>
        <p:xfrm>
          <a:off x="2738415" y="1428736"/>
          <a:ext cx="7000924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內容版面配置區 2">
            <a:extLst/>
          </p:cNvPr>
          <p:cNvSpPr txBox="1">
            <a:spLocks/>
          </p:cNvSpPr>
          <p:nvPr/>
        </p:nvSpPr>
        <p:spPr bwMode="auto">
          <a:xfrm>
            <a:off x="1866900" y="1015651"/>
            <a:ext cx="8458200" cy="7778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80000"/>
              </a:lnSpc>
              <a:buFontTx/>
              <a:buBlip>
                <a:blip r:embed="rId7"/>
              </a:buBlip>
              <a:defRPr/>
            </a:pPr>
            <a:r>
              <a:rPr kumimoji="0" lang="zh-TW" altLang="en-US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五專免試入學超額比序總積分滿分</a:t>
            </a:r>
            <a:r>
              <a:rPr kumimoji="0" lang="en-US" altLang="zh-TW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50</a:t>
            </a:r>
            <a:r>
              <a:rPr kumimoji="0" lang="zh-TW" altLang="en-US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分，共採計</a:t>
            </a:r>
            <a:r>
              <a:rPr kumimoji="0" lang="en-US" altLang="zh-TW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kumimoji="0" lang="zh-TW" altLang="en-US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個主項目，各項目說明如下</a:t>
            </a:r>
            <a:r>
              <a:rPr kumimoji="0" lang="en-US" altLang="zh-TW" sz="2700" kern="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69989" name="標題 1"/>
          <p:cNvSpPr txBox="1">
            <a:spLocks/>
          </p:cNvSpPr>
          <p:nvPr/>
        </p:nvSpPr>
        <p:spPr bwMode="gray">
          <a:xfrm>
            <a:off x="2063749" y="549296"/>
            <a:ext cx="8135939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zh-TW" altLang="en-US" sz="3600" b="1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五專免試入學成績採計說明</a:t>
            </a:r>
          </a:p>
        </p:txBody>
      </p:sp>
      <p:graphicFrame>
        <p:nvGraphicFramePr>
          <p:cNvPr id="7" name="Group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183893"/>
              </p:ext>
            </p:extLst>
          </p:nvPr>
        </p:nvGraphicFramePr>
        <p:xfrm>
          <a:off x="1127172" y="1740716"/>
          <a:ext cx="10009111" cy="4980760"/>
        </p:xfrm>
        <a:graphic>
          <a:graphicData uri="http://schemas.openxmlformats.org/drawingml/2006/table">
            <a:tbl>
              <a:tblPr/>
              <a:tblGrid>
                <a:gridCol w="23653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9143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293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比序項目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比序內容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積分上限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多元學習表現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77933C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包含競賽、服務學習、日常生活表現評量、體適能等分項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技藝優良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技藝教育課程成績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 </a:t>
                      </a:r>
                      <a:r>
                        <a:rPr kumimoji="1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58ED5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弱勢身分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58ED5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具低收入戶、中低收入戶、直系血親尊親屬支領失業給付或特殊境遇家庭子女身分者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均衡學習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健康與體育、藝術與人文、綜合活動三大學習領域成績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04A7B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適性輔導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604A7B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國中學生生涯輔導紀錄手冊中「生涯發展規劃書」之師長綜合意見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國中教育會考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國文、英語、數學、自然、社會</a:t>
                      </a:r>
                      <a:r>
                        <a:rPr kumimoji="1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E46C0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科成績等級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E9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57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4A452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其他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4A452A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由各五專學校依學校發展需求訂定之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D0D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972"/>
          <p:cNvSpPr>
            <a:spLocks noChangeArrowheads="1"/>
          </p:cNvSpPr>
          <p:nvPr/>
        </p:nvSpPr>
        <p:spPr bwMode="auto">
          <a:xfrm>
            <a:off x="8077200" y="635637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62118ABB-0C55-4046-A682-1B9B5DC9E76C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130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1011" name="Picture 287" descr="Capture_2016_12_22_23_30_02_8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976"/>
          <p:cNvSpPr>
            <a:spLocks noChangeArrowheads="1"/>
          </p:cNvSpPr>
          <p:nvPr/>
        </p:nvSpPr>
        <p:spPr bwMode="auto">
          <a:xfrm>
            <a:off x="8077200" y="635637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6388E374-E9C7-449A-AC29-032E2739B378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131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2035" name="Picture 291" descr="Capture_2016_12_22_23_30_23_3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978"/>
          <p:cNvSpPr>
            <a:spLocks noChangeArrowheads="1"/>
          </p:cNvSpPr>
          <p:nvPr/>
        </p:nvSpPr>
        <p:spPr bwMode="auto">
          <a:xfrm>
            <a:off x="8077200" y="635637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C379B2D3-A201-4CFC-B25F-C8DF2D46B55B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132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3059" name="Picture 293" descr="Capture_2016_12_22_23_30_28_93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980"/>
          <p:cNvSpPr>
            <a:spLocks noChangeArrowheads="1"/>
          </p:cNvSpPr>
          <p:nvPr/>
        </p:nvSpPr>
        <p:spPr bwMode="auto">
          <a:xfrm>
            <a:off x="8077200" y="635637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3C1DC240-100F-4D0A-BDEE-A5C7AD9B7C46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133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4083" name="Picture 295" descr="Capture_2016_12_22_23_30_34_6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982"/>
          <p:cNvSpPr>
            <a:spLocks noChangeArrowheads="1"/>
          </p:cNvSpPr>
          <p:nvPr/>
        </p:nvSpPr>
        <p:spPr bwMode="auto">
          <a:xfrm>
            <a:off x="8077200" y="635637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1BC594B3-8980-4EA0-9AE4-7B2698123060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134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5107" name="Picture 297" descr="Capture_2016_12_22_23_30_40_35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984"/>
          <p:cNvSpPr>
            <a:spLocks noChangeArrowheads="1"/>
          </p:cNvSpPr>
          <p:nvPr/>
        </p:nvSpPr>
        <p:spPr bwMode="auto">
          <a:xfrm>
            <a:off x="8077200" y="635637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BFF6FAF4-6770-4CB8-A12B-A17688E21926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135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6131" name="Picture 299" descr="Capture_2016_12_22_23_30_49_7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986"/>
          <p:cNvSpPr>
            <a:spLocks noChangeArrowheads="1"/>
          </p:cNvSpPr>
          <p:nvPr/>
        </p:nvSpPr>
        <p:spPr bwMode="auto">
          <a:xfrm>
            <a:off x="8077200" y="635637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CDABEE36-B002-44D9-AF37-89C5CED2772B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136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7155" name="Picture 301" descr="Capture_2016_12_22_23_30_55_5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988"/>
          <p:cNvSpPr>
            <a:spLocks noChangeArrowheads="1"/>
          </p:cNvSpPr>
          <p:nvPr/>
        </p:nvSpPr>
        <p:spPr bwMode="auto">
          <a:xfrm>
            <a:off x="8077200" y="635637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38751700-B027-48B5-A4CB-FCCAD2835A53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137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8179" name="Picture 303" descr="Capture_2016_12_22_23_31_02_5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990"/>
          <p:cNvSpPr>
            <a:spLocks noChangeArrowheads="1"/>
          </p:cNvSpPr>
          <p:nvPr/>
        </p:nvSpPr>
        <p:spPr bwMode="auto">
          <a:xfrm>
            <a:off x="8077200" y="6356371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8F9CBF2C-7B02-41C3-9D04-E9C7722C2070}" type="slidenum">
              <a:rPr lang="en-US" altLang="zh-TW" sz="1200">
                <a:solidFill>
                  <a:srgbClr val="0C3226"/>
                </a:solidFill>
                <a:latin typeface="Verdana" pitchFamily="34" charset="0"/>
              </a:rPr>
              <a:pPr algn="r" eaLnBrk="1" hangingPunct="1"/>
              <a:t>138</a:t>
            </a:fld>
            <a:endParaRPr lang="en-US" altLang="zh-TW" sz="1200">
              <a:solidFill>
                <a:srgbClr val="0C3226"/>
              </a:solidFill>
              <a:latin typeface="Verdana" pitchFamily="34" charset="0"/>
            </a:endParaRPr>
          </a:p>
        </p:txBody>
      </p:sp>
      <p:pic>
        <p:nvPicPr>
          <p:cNvPr id="179203" name="Picture 305" descr="Capture_2016_12_22_23_31_10_84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版面配置區 5">
            <a:extLst/>
          </p:cNvPr>
          <p:cNvSpPr>
            <a:spLocks noGrp="1"/>
          </p:cNvSpPr>
          <p:nvPr>
            <p:ph type="body" idx="4294967295"/>
          </p:nvPr>
        </p:nvSpPr>
        <p:spPr>
          <a:xfrm>
            <a:off x="2207568" y="2492917"/>
            <a:ext cx="7772400" cy="1500187"/>
          </a:xfrm>
        </p:spPr>
        <p:txBody>
          <a:bodyPr anchor="b"/>
          <a:lstStyle/>
          <a:p>
            <a:pPr marL="0" indent="0" algn="ctr">
              <a:buNone/>
              <a:defRPr/>
            </a:pPr>
            <a:r>
              <a:rPr lang="zh-TW" altLang="en-US" sz="60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適性入學宣導網說明</a:t>
            </a:r>
            <a:endParaRPr lang="en-US" altLang="zh-TW" sz="60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744" y="808997"/>
            <a:ext cx="4608512" cy="572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40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1">
            <a:extLst>
              <a:ext uri="{FF2B5EF4-FFF2-40B4-BE49-F238E27FC236}">
                <a16:creationId xmlns="" xmlns:a16="http://schemas.microsoft.com/office/drawing/2014/main" id="{8AFC4A67-8C2C-4FEF-BD2E-46B1652D9667}"/>
              </a:ext>
            </a:extLst>
          </p:cNvPr>
          <p:cNvGrpSpPr/>
          <p:nvPr/>
        </p:nvGrpSpPr>
        <p:grpSpPr>
          <a:xfrm>
            <a:off x="0" y="20"/>
            <a:ext cx="12192000" cy="6823121"/>
            <a:chOff x="1524000" y="0"/>
            <a:chExt cx="9144000" cy="6823121"/>
          </a:xfrm>
        </p:grpSpPr>
        <p:pic>
          <p:nvPicPr>
            <p:cNvPr id="5" name="圖片 4">
              <a:extLst>
                <a:ext uri="{FF2B5EF4-FFF2-40B4-BE49-F238E27FC236}">
                  <a16:creationId xmlns="" xmlns:a16="http://schemas.microsoft.com/office/drawing/2014/main" id="{E67B79E7-763D-4FAE-A78E-EA8764D1A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0"/>
              <a:ext cx="9144000" cy="3330804"/>
            </a:xfrm>
            <a:prstGeom prst="rect">
              <a:avLst/>
            </a:prstGeom>
          </p:spPr>
        </p:pic>
        <p:pic>
          <p:nvPicPr>
            <p:cNvPr id="7" name="圖片 6">
              <a:extLst>
                <a:ext uri="{FF2B5EF4-FFF2-40B4-BE49-F238E27FC236}">
                  <a16:creationId xmlns="" xmlns:a16="http://schemas.microsoft.com/office/drawing/2014/main" id="{85F35E84-BBE6-4D0B-9620-C6D2F60AC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3327348"/>
              <a:ext cx="9144000" cy="3495773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EF831A27-ABCB-4FEE-8B86-B48C98C2C6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" y="4"/>
            <a:ext cx="12144671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CBE5E6E8-1D35-47CA-A386-860D44635C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439"/>
            <a:ext cx="12192000" cy="69125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1D1CEFDC-FD0C-47BF-AB18-2578D5FA1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04" y="1078027"/>
            <a:ext cx="9144000" cy="5791200"/>
          </a:xfrm>
          <a:prstGeom prst="rect">
            <a:avLst/>
          </a:prstGeom>
        </p:spPr>
      </p:pic>
      <p:grpSp>
        <p:nvGrpSpPr>
          <p:cNvPr id="184323" name="圓角矩形圖說文字 4"/>
          <p:cNvGrpSpPr>
            <a:grpSpLocks/>
          </p:cNvGrpSpPr>
          <p:nvPr/>
        </p:nvGrpSpPr>
        <p:grpSpPr bwMode="auto">
          <a:xfrm>
            <a:off x="1631952" y="3716359"/>
            <a:ext cx="3017837" cy="3457575"/>
            <a:chOff x="68" y="2341"/>
            <a:chExt cx="1901" cy="2178"/>
          </a:xfrm>
        </p:grpSpPr>
        <p:pic>
          <p:nvPicPr>
            <p:cNvPr id="184325" name="圓角矩形圖說文字 4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" y="2341"/>
              <a:ext cx="1901" cy="2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326" name="Text Box 5"/>
            <p:cNvSpPr txBox="1">
              <a:spLocks noChangeArrowheads="1"/>
            </p:cNvSpPr>
            <p:nvPr/>
          </p:nvSpPr>
          <p:spPr bwMode="auto">
            <a:xfrm>
              <a:off x="174" y="2448"/>
              <a:ext cx="1125" cy="19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>
                <a:buFont typeface="Arial" pitchFamily="34" charset="0"/>
                <a:buNone/>
              </a:pPr>
              <a:r>
                <a:rPr lang="zh-TW" altLang="en-US" sz="2800" b="1" dirty="0">
                  <a:solidFill>
                    <a:srgbClr val="000000"/>
                  </a:solidFill>
                  <a:ea typeface="微軟正黑體" pitchFamily="34" charset="-120"/>
                </a:rPr>
                <a:t>可以呈現地圖上，設定方圓地理位置內各級學 校的資訊。</a:t>
              </a:r>
            </a:p>
          </p:txBody>
        </p:sp>
      </p:grpSp>
      <p:sp>
        <p:nvSpPr>
          <p:cNvPr id="33804" name="Text Box 12">
            <a:extLst/>
          </p:cNvPr>
          <p:cNvSpPr txBox="1">
            <a:spLocks noChangeArrowheads="1"/>
          </p:cNvSpPr>
          <p:nvPr/>
        </p:nvSpPr>
        <p:spPr bwMode="auto">
          <a:xfrm>
            <a:off x="3560368" y="397509"/>
            <a:ext cx="5329239" cy="64633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  <a:ex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zh-TW" altLang="en-US" sz="3600" b="1" dirty="0">
                <a:latin typeface="Arial" panose="020B0604020202020204" pitchFamily="34" charset="0"/>
                <a:ea typeface="標楷體" panose="03000509000000000000" pitchFamily="65" charset="-120"/>
              </a:rPr>
              <a:t>高中職五專資訊定位系統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="" xmlns:a16="http://schemas.microsoft.com/office/drawing/2014/main" id="{EA068035-16A4-41D2-A0EF-2F98C6DD7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DF020283-222C-473D-94C7-BFE84F943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55"/>
            <a:ext cx="12192000" cy="6855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矩形 6">
            <a:extLst>
              <a:ext uri="{FF2B5EF4-FFF2-40B4-BE49-F238E27FC236}">
                <a16:creationId xmlns="" xmlns:a16="http://schemas.microsoft.com/office/drawing/2014/main" id="{6EF926B9-8FE2-4A76-9CB3-AE34EE034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2570"/>
            <a:ext cx="9144000" cy="670231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ts val="2600"/>
              </a:lnSpc>
              <a:spcBef>
                <a:spcPct val="0"/>
              </a:spcBef>
              <a:buNone/>
            </a:pPr>
            <a:r>
              <a:rPr lang="zh-TW" altLang="en-US" sz="28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</a:t>
            </a:r>
            <a:r>
              <a:rPr lang="zh-TW" altLang="en-US" b="1" dirty="0">
                <a:solidFill>
                  <a:schemeClr val="tx1"/>
                </a:solidFill>
                <a:latin typeface="Cataneo BT" pitchFamily="66" charset="0"/>
                <a:ea typeface="標楷體" panose="03000509000000000000" pitchFamily="65" charset="-120"/>
                <a:sym typeface="Wingdings" panose="05000000000000000000" pitchFamily="2" charset="2"/>
              </a:rPr>
              <a:t>適性輔導網站資源</a:t>
            </a:r>
            <a:endParaRPr lang="zh-TW" altLang="en-US" b="1" dirty="0">
              <a:solidFill>
                <a:schemeClr val="tx1"/>
              </a:solidFill>
              <a:latin typeface="Cataneo BT" pitchFamily="66" charset="0"/>
              <a:ea typeface="標楷體" panose="03000509000000000000" pitchFamily="65" charset="-120"/>
            </a:endParaRPr>
          </a:p>
        </p:txBody>
      </p:sp>
      <p:grpSp>
        <p:nvGrpSpPr>
          <p:cNvPr id="2" name="Group 15">
            <a:extLst>
              <a:ext uri="{FF2B5EF4-FFF2-40B4-BE49-F238E27FC236}">
                <a16:creationId xmlns="" xmlns:a16="http://schemas.microsoft.com/office/drawing/2014/main" id="{39199872-ECDB-4A94-B030-DB8A47922AD2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785065"/>
            <a:ext cx="8726488" cy="771747"/>
            <a:chOff x="720" y="-712"/>
            <a:chExt cx="2256" cy="4457"/>
          </a:xfrm>
        </p:grpSpPr>
        <p:sp>
          <p:nvSpPr>
            <p:cNvPr id="104455" name="AutoShape 16">
              <a:extLst>
                <a:ext uri="{FF2B5EF4-FFF2-40B4-BE49-F238E27FC236}">
                  <a16:creationId xmlns="" xmlns:a16="http://schemas.microsoft.com/office/drawing/2014/main" id="{574F9F27-FD01-4675-BCBA-E91B8ECAD2B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20" y="-712"/>
              <a:ext cx="2256" cy="4457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FFCC99"/>
                </a:gs>
                <a:gs pos="100000">
                  <a:srgbClr val="FF99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Blip>
                  <a:blip r:embed="rId4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5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4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5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>
                <a:solidFill>
                  <a:srgbClr val="000000"/>
                </a:solidFill>
                <a:latin typeface="Arial" panose="020B0604020202020204" pitchFamily="34" charset="0"/>
                <a:ea typeface="微軟正黑體" panose="020B0604030504040204" pitchFamily="34" charset="-120"/>
              </a:endParaRPr>
            </a:p>
          </p:txBody>
        </p:sp>
        <p:sp>
          <p:nvSpPr>
            <p:cNvPr id="104456" name="AutoShape 17">
              <a:extLst>
                <a:ext uri="{FF2B5EF4-FFF2-40B4-BE49-F238E27FC236}">
                  <a16:creationId xmlns="" xmlns:a16="http://schemas.microsoft.com/office/drawing/2014/main" id="{C182142D-1B8A-4837-B521-EE2627EF220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67" y="-334"/>
              <a:ext cx="2188" cy="37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Blip>
                  <a:blip r:embed="rId4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5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4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5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 b="1" dirty="0">
                  <a:solidFill>
                    <a:srgbClr val="000000"/>
                  </a:solidFill>
                  <a:latin typeface="Cataneo BT" pitchFamily="66" charset="0"/>
                  <a:ea typeface="標楷體" panose="03000509000000000000" pitchFamily="65" charset="-120"/>
                </a:rPr>
                <a:t>桃園市政府教育局十二年國教資訊網 </a:t>
              </a:r>
              <a:r>
                <a:rPr lang="en-US" altLang="zh-TW" sz="2400" dirty="0">
                  <a:solidFill>
                    <a:srgbClr val="000000"/>
                  </a:solidFill>
                  <a:latin typeface="Cataneo BT" pitchFamily="66" charset="0"/>
                  <a:ea typeface="標楷體" panose="03000509000000000000" pitchFamily="65" charset="-120"/>
                </a:rPr>
                <a:t>http://12basic.tyc.edu.tw/</a:t>
              </a:r>
              <a:endParaRPr lang="zh-TW" altLang="en-US" sz="2400" dirty="0">
                <a:solidFill>
                  <a:srgbClr val="000000"/>
                </a:solidFill>
                <a:latin typeface="Cataneo BT" pitchFamily="66" charset="0"/>
                <a:ea typeface="標楷體" panose="03000509000000000000" pitchFamily="65" charset="-120"/>
              </a:endParaRPr>
            </a:p>
          </p:txBody>
        </p:sp>
        <p:sp>
          <p:nvSpPr>
            <p:cNvPr id="104457" name="AutoShape 19">
              <a:extLst>
                <a:ext uri="{FF2B5EF4-FFF2-40B4-BE49-F238E27FC236}">
                  <a16:creationId xmlns="" xmlns:a16="http://schemas.microsoft.com/office/drawing/2014/main" id="{C9842ACC-358E-467C-A0F1-7A34AA9C7FF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73" y="393"/>
              <a:ext cx="2158" cy="63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D5F1FB"/>
                </a:gs>
                <a:gs pos="100000">
                  <a:srgbClr val="80D4F2">
                    <a:alpha val="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Blip>
                  <a:blip r:embed="rId4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5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4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5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>
                <a:solidFill>
                  <a:srgbClr val="000000"/>
                </a:solidFill>
                <a:latin typeface="Arial" panose="020B0604020202020204" pitchFamily="34" charset="0"/>
                <a:ea typeface="微軟正黑體" panose="020B0604030504040204" pitchFamily="34" charset="-120"/>
              </a:endParaRPr>
            </a:p>
          </p:txBody>
        </p:sp>
      </p:grpSp>
      <p:pic>
        <p:nvPicPr>
          <p:cNvPr id="104452" name="圖片 1">
            <a:extLst>
              <a:ext uri="{FF2B5EF4-FFF2-40B4-BE49-F238E27FC236}">
                <a16:creationId xmlns="" xmlns:a16="http://schemas.microsoft.com/office/drawing/2014/main" id="{50A9DA1A-D8BF-4AA7-948B-72E5777CB3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563" y="5105400"/>
            <a:ext cx="132080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3" name="圖片 2">
            <a:extLst>
              <a:ext uri="{FF2B5EF4-FFF2-40B4-BE49-F238E27FC236}">
                <a16:creationId xmlns="" xmlns:a16="http://schemas.microsoft.com/office/drawing/2014/main" id="{ECEF0A6C-FCB0-480B-B27A-2E607CEC36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265" y="5157809"/>
            <a:ext cx="1289051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C3CB7762-0272-4029-A5B3-C8F65FF416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735" y="1507115"/>
            <a:ext cx="10339615" cy="530213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2783632" y="252865"/>
            <a:ext cx="7543800" cy="1143000"/>
          </a:xfrm>
        </p:spPr>
        <p:txBody>
          <a:bodyPr anchor="b">
            <a:normAutofit fontScale="90000"/>
          </a:bodyPr>
          <a:lstStyle/>
          <a:p>
            <a:pPr>
              <a:defRPr/>
            </a:pPr>
            <a:r>
              <a:rPr lang="zh-TW" altLang="en-US" b="1" dirty="0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進路分析</a:t>
            </a:r>
            <a:r>
              <a:rPr lang="zh-TW" altLang="en-US" sz="7500" b="1" dirty="0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大</a:t>
            </a:r>
            <a:r>
              <a:rPr lang="zh-TW" altLang="en-US" b="1" dirty="0">
                <a:solidFill>
                  <a:srgbClr val="244583"/>
                </a:solidFill>
                <a:latin typeface="標楷體" pitchFamily="65" charset="-120"/>
                <a:ea typeface="標楷體" pitchFamily="65" charset="-120"/>
              </a:rPr>
              <a:t>不同</a:t>
            </a:r>
          </a:p>
        </p:txBody>
      </p:sp>
      <p:sp>
        <p:nvSpPr>
          <p:cNvPr id="5" name="文字版面配置區 4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557338"/>
            <a:ext cx="3657600" cy="658812"/>
          </a:xfrm>
          <a:prstGeom prst="roundRect">
            <a:avLst>
              <a:gd name="adj" fmla="val 16667"/>
            </a:avLst>
          </a:prstGeom>
          <a:solidFill>
            <a:srgbClr val="FFC000"/>
          </a:solidFill>
        </p:spPr>
        <p:txBody>
          <a:bodyPr anchor="ctr"/>
          <a:lstStyle/>
          <a:p>
            <a:pPr marL="0" indent="0" algn="ctr">
              <a:spcBef>
                <a:spcPts val="575"/>
              </a:spcBef>
              <a:buNone/>
            </a:pPr>
            <a:r>
              <a:rPr lang="zh-TW" altLang="en-US" sz="2800" b="1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過去我們的進路分析</a:t>
            </a:r>
          </a:p>
        </p:txBody>
      </p:sp>
      <p:sp>
        <p:nvSpPr>
          <p:cNvPr id="6" name="文字版面配置區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707191" y="1557338"/>
            <a:ext cx="3960812" cy="658812"/>
          </a:xfrm>
          <a:prstGeom prst="roundRect">
            <a:avLst>
              <a:gd name="adj" fmla="val 16667"/>
            </a:avLst>
          </a:prstGeom>
          <a:solidFill>
            <a:srgbClr val="FFC000"/>
          </a:solidFill>
        </p:spPr>
        <p:txBody>
          <a:bodyPr anchor="ctr"/>
          <a:lstStyle/>
          <a:p>
            <a:pPr marL="0" indent="0" algn="ctr">
              <a:spcBef>
                <a:spcPts val="575"/>
              </a:spcBef>
              <a:buNone/>
            </a:pPr>
            <a:r>
              <a:rPr lang="en-US" altLang="zh-TW" sz="2800" b="1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800" b="1">
                <a:solidFill>
                  <a:srgbClr val="3668C4"/>
                </a:solidFill>
                <a:latin typeface="標楷體" pitchFamily="65" charset="-120"/>
                <a:ea typeface="標楷體" pitchFamily="65" charset="-120"/>
              </a:rPr>
              <a:t>年國教後的</a:t>
            </a:r>
            <a:r>
              <a:rPr lang="zh-TW" altLang="en-US" sz="2800" b="1">
                <a:latin typeface="標楷體" pitchFamily="65" charset="-120"/>
                <a:ea typeface="標楷體" pitchFamily="65" charset="-120"/>
              </a:rPr>
              <a:t>進路分析</a:t>
            </a:r>
          </a:p>
        </p:txBody>
      </p:sp>
      <p:sp>
        <p:nvSpPr>
          <p:cNvPr id="14339" name="內容版面配置區 2">
            <a:extLst/>
          </p:cNvPr>
          <p:cNvSpPr>
            <a:spLocks noGrp="1"/>
          </p:cNvSpPr>
          <p:nvPr>
            <p:ph sz="half" idx="4294967295"/>
          </p:nvPr>
        </p:nvSpPr>
        <p:spPr>
          <a:xfrm>
            <a:off x="1524014" y="2228858"/>
            <a:ext cx="4030663" cy="2595563"/>
          </a:xfrm>
        </p:spPr>
        <p:txBody>
          <a:bodyPr>
            <a:normAutofit lnSpcReduction="10000"/>
          </a:bodyPr>
          <a:lstStyle/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國中的生活就是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不斷念書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，考上理想的高中。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五專、高職、軍校都是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不會念書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的人去讀的。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志願序就是按照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學校排名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來填寫。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作成績的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落點分析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lnSpc>
                <a:spcPct val="90000"/>
              </a:lnSpc>
              <a:spcBef>
                <a:spcPts val="575"/>
              </a:spcBef>
              <a:buFont typeface="Wingdings 2" pitchFamily="18" charset="2"/>
              <a:buChar char=""/>
              <a:defRPr/>
            </a:pPr>
            <a:endParaRPr lang="en-US" altLang="zh-TW" sz="240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340" name="內容版面配置區 6"/>
          <p:cNvSpPr>
            <a:spLocks noGrp="1"/>
          </p:cNvSpPr>
          <p:nvPr>
            <p:ph sz="half" idx="4294967295"/>
          </p:nvPr>
        </p:nvSpPr>
        <p:spPr>
          <a:xfrm>
            <a:off x="5895983" y="2276475"/>
            <a:ext cx="4772025" cy="3024188"/>
          </a:xfrm>
        </p:spPr>
        <p:txBody>
          <a:bodyPr/>
          <a:lstStyle/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生涯不只升學而是生活整體樣貌的規劃，也包含了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自我認識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及</a:t>
            </a:r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『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想過怎麼樣的生活</a:t>
            </a:r>
            <a:r>
              <a:rPr lang="en-US" altLang="zh-TW" sz="2400">
                <a:latin typeface="標楷體" pitchFamily="65" charset="-120"/>
                <a:ea typeface="標楷體" pitchFamily="65" charset="-120"/>
              </a:rPr>
              <a:t>』</a:t>
            </a: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不再是分數分流，而是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自主分流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志願只有「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最適合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」，沒有「最好」。</a:t>
            </a:r>
            <a:endParaRPr lang="en-US" altLang="zh-TW" sz="2400">
              <a:latin typeface="標楷體" pitchFamily="65" charset="-120"/>
              <a:ea typeface="標楷體" pitchFamily="65" charset="-120"/>
            </a:endParaRPr>
          </a:p>
          <a:p>
            <a:pPr marL="273050" indent="-273050">
              <a:spcBef>
                <a:spcPts val="575"/>
              </a:spcBef>
              <a:buFont typeface="Wingdings 2" pitchFamily="18" charset="2"/>
              <a:buChar char=""/>
            </a:pP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從被動落點分析，到</a:t>
            </a:r>
            <a:r>
              <a:rPr lang="zh-TW" altLang="en-US" sz="2400" b="1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主動選擇</a:t>
            </a:r>
            <a:r>
              <a:rPr lang="zh-TW" altLang="en-US" sz="2400">
                <a:latin typeface="標楷體" pitchFamily="65" charset="-120"/>
                <a:ea typeface="標楷體" pitchFamily="65" charset="-120"/>
              </a:rPr>
              <a:t>。</a:t>
            </a:r>
            <a:endParaRPr lang="zh-TW" altLang="en-US" sz="2400"/>
          </a:p>
        </p:txBody>
      </p:sp>
      <p:grpSp>
        <p:nvGrpSpPr>
          <p:cNvPr id="2" name="向上箭號圖說文字 6"/>
          <p:cNvGrpSpPr>
            <a:grpSpLocks/>
          </p:cNvGrpSpPr>
          <p:nvPr/>
        </p:nvGrpSpPr>
        <p:grpSpPr bwMode="auto">
          <a:xfrm>
            <a:off x="1524013" y="5065734"/>
            <a:ext cx="8718551" cy="1792287"/>
            <a:chOff x="61" y="3130"/>
            <a:chExt cx="5492" cy="1129"/>
          </a:xfrm>
        </p:grpSpPr>
        <p:pic>
          <p:nvPicPr>
            <p:cNvPr id="190472" name="向上箭號圖說文字 6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1" y="3130"/>
              <a:ext cx="5492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0473" name="Text Box 9"/>
            <p:cNvSpPr txBox="1">
              <a:spLocks noChangeArrowheads="1"/>
            </p:cNvSpPr>
            <p:nvPr/>
          </p:nvSpPr>
          <p:spPr bwMode="auto">
            <a:xfrm>
              <a:off x="158" y="3495"/>
              <a:ext cx="5262" cy="7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eaLnBrk="1" hangingPunct="1"/>
              <a:r>
                <a:rPr kumimoji="0" lang="zh-TW" altLang="en-US" sz="2400" b="1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適性輔導：</a:t>
              </a:r>
              <a:endParaRPr kumimoji="0" lang="en-US" altLang="zh-TW" sz="24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  <a:p>
              <a:pPr eaLnBrk="1" hangingPunct="1"/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了解自己的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特質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價值觀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能力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，經過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經驗探索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、</a:t>
              </a:r>
              <a:r>
                <a:rPr kumimoji="0" lang="zh-TW" altLang="en-US" sz="2400" b="1" u="sng">
                  <a:solidFill>
                    <a:srgbClr val="0070C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資訊收集</a:t>
              </a:r>
              <a:r>
                <a:rPr kumimoji="0" lang="zh-TW" altLang="en-US" sz="2400" b="1">
                  <a:latin typeface="標楷體" panose="03000509000000000000" pitchFamily="65" charset="-120"/>
                  <a:ea typeface="標楷體" panose="03000509000000000000" pitchFamily="65" charset="-120"/>
                </a:rPr>
                <a:t>，做出適切的生涯決定。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標題 1">
            <a:extLst/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274638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TW" altLang="en-US" sz="4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諮詢專線</a:t>
            </a:r>
          </a:p>
        </p:txBody>
      </p:sp>
      <p:sp>
        <p:nvSpPr>
          <p:cNvPr id="4" name="內容版面配置區 3">
            <a:extLst/>
          </p:cNvPr>
          <p:cNvSpPr>
            <a:spLocks noGrp="1"/>
          </p:cNvSpPr>
          <p:nvPr>
            <p:ph idx="4294967295"/>
          </p:nvPr>
        </p:nvSpPr>
        <p:spPr>
          <a:xfrm>
            <a:off x="1954217" y="1760538"/>
            <a:ext cx="8713787" cy="3097212"/>
          </a:xfrm>
        </p:spPr>
        <p:txBody>
          <a:bodyPr>
            <a:normAutofit/>
          </a:bodyPr>
          <a:lstStyle/>
          <a:p>
            <a:pPr marL="514350" indent="-457200" eaLnBrk="1" hangingPunct="1">
              <a:lnSpc>
                <a:spcPct val="90000"/>
              </a:lnSpc>
              <a:buBlip>
                <a:blip r:embed="rId3"/>
              </a:buBlip>
              <a:defRPr/>
            </a:pPr>
            <a:r>
              <a:rPr lang="zh-TW" alt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諮詢專線：</a:t>
            </a:r>
            <a:endParaRPr lang="en-US" altLang="zh-TW" sz="3600" b="1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marL="914400" lvl="1" indent="-457200" eaLnBrk="1" hangingPunct="1">
              <a:lnSpc>
                <a:spcPct val="90000"/>
              </a:lnSpc>
              <a:buBlip>
                <a:blip r:embed="rId4"/>
              </a:buBlip>
              <a:defRPr/>
            </a:pPr>
            <a:r>
              <a:rPr lang="zh-TW" altLang="en-US" sz="36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各校教務主任、輔導主任</a:t>
            </a:r>
            <a:endParaRPr lang="en-US" altLang="zh-TW" sz="3600" b="1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 eaLnBrk="1" hangingPunct="1">
              <a:lnSpc>
                <a:spcPct val="90000"/>
              </a:lnSpc>
              <a:buBlip>
                <a:blip r:embed="rId4"/>
              </a:buBlip>
              <a:defRPr/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地方宣導團責任區講師</a:t>
            </a:r>
            <a:endParaRPr lang="en-US" altLang="zh-TW" sz="3600" b="1" dirty="0">
              <a:latin typeface="標楷體" pitchFamily="65" charset="-120"/>
              <a:ea typeface="標楷體" pitchFamily="65" charset="-120"/>
            </a:endParaRPr>
          </a:p>
          <a:p>
            <a:pPr marL="914400" lvl="1" indent="-457200" eaLnBrk="1" hangingPunct="1">
              <a:lnSpc>
                <a:spcPct val="90000"/>
              </a:lnSpc>
              <a:buBlip>
                <a:blip r:embed="rId4"/>
              </a:buBlip>
              <a:defRPr/>
            </a:pPr>
            <a:r>
              <a:rPr lang="zh-TW" altLang="en-US" sz="3600" b="1" dirty="0">
                <a:latin typeface="標楷體" pitchFamily="65" charset="-120"/>
                <a:ea typeface="標楷體" pitchFamily="65" charset="-120"/>
              </a:rPr>
              <a:t>桃園市政府教育局</a:t>
            </a:r>
          </a:p>
          <a:p>
            <a:pPr marL="914400" lvl="1" indent="-457200" eaLnBrk="1" hangingPunct="1">
              <a:lnSpc>
                <a:spcPct val="90000"/>
              </a:lnSpc>
              <a:buNone/>
              <a:defRPr/>
            </a:pPr>
            <a:r>
              <a:rPr kumimoji="1" lang="en-US" altLang="zh-TW" sz="3600" dirty="0">
                <a:latin typeface="標楷體" pitchFamily="65" charset="-120"/>
                <a:ea typeface="標楷體" pitchFamily="65" charset="-120"/>
              </a:rPr>
              <a:t>   </a:t>
            </a:r>
            <a:endParaRPr lang="en-US" altLang="zh-TW" sz="3600" b="1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>
            <a:extLst/>
          </p:cNvPr>
          <p:cNvSpPr>
            <a:spLocks noChangeArrowheads="1"/>
          </p:cNvSpPr>
          <p:nvPr/>
        </p:nvSpPr>
        <p:spPr bwMode="auto">
          <a:xfrm>
            <a:off x="387575" y="1477086"/>
            <a:ext cx="7516292" cy="2534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anchor="ctr">
            <a:spAutoFit/>
          </a:bodyPr>
          <a:lstStyle/>
          <a:p>
            <a:pPr fontAlgn="auto">
              <a:lnSpc>
                <a:spcPts val="3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solidFill>
                  <a:srgbClr val="10253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面對入學方式的變革，鼓勵孩子做好準備，把握機會，讓學生適性發展、揮灑屬於自己的天空。期待十二年國民基本教育培育出更多不同領域的菁英</a:t>
            </a:r>
            <a:r>
              <a:rPr kumimoji="0" lang="en-US" altLang="zh-TW" b="1" dirty="0">
                <a:solidFill>
                  <a:srgbClr val="10253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b="1" dirty="0">
                <a:solidFill>
                  <a:srgbClr val="10253F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</a:t>
            </a:r>
          </a:p>
        </p:txBody>
      </p:sp>
      <p:sp>
        <p:nvSpPr>
          <p:cNvPr id="7" name="文字方塊 1">
            <a:extLst/>
          </p:cNvPr>
          <p:cNvSpPr txBox="1"/>
          <p:nvPr/>
        </p:nvSpPr>
        <p:spPr>
          <a:xfrm>
            <a:off x="1936609" y="4113920"/>
            <a:ext cx="8302795" cy="156966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4800" b="1" kern="100" dirty="0">
                <a:ln w="952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是魚就讓他在大海遙遊，是鳥就讓他在天空展翅飛翔</a:t>
            </a:r>
            <a:endParaRPr kumimoji="0" lang="zh-TW" altLang="en-US" sz="4800" b="1" kern="1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194564" name="Picture 3" descr="10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16648">
            <a:off x="8209524" y="1444936"/>
            <a:ext cx="3344229" cy="2432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55023" dir="3300479" algn="ctr" rotWithShape="0">
              <a:schemeClr val="tx1">
                <a:alpha val="50000"/>
              </a:scheme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jpeg"/></Relationships>
</file>

<file path=ppt/theme/theme1.xml><?xml version="1.0" encoding="utf-8"?>
<a:theme xmlns:a="http://schemas.openxmlformats.org/drawingml/2006/main" name="12年國教簡報">
  <a:themeElements>
    <a:clrScheme name="12年國教簡報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年國教簡報">
      <a:majorFont>
        <a:latin typeface="Calibri"/>
        <a:ea typeface="新細明體"/>
        <a:cs typeface=""/>
      </a:majorFont>
      <a:minorFont>
        <a:latin typeface="Calibri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12年國教簡報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Education-1">
  <a:themeElements>
    <a:clrScheme name="自定义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4BACC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9_12年國教簡報">
  <a:themeElements>
    <a:clrScheme name="12年國教簡報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年國教簡報">
      <a:majorFont>
        <a:latin typeface="Calibri"/>
        <a:ea typeface="新細明體"/>
        <a:cs typeface=""/>
      </a:majorFont>
      <a:minorFont>
        <a:latin typeface="Calibri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prstShdw prst="shdw17" dist="17961" dir="2700000">
            <a:schemeClr val="tx1">
              <a:gamma/>
              <a:shade val="60000"/>
              <a:invGamma/>
            </a:schemeClr>
          </a:prst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12年國教簡報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1_匯合">
  <a:themeElements>
    <a:clrScheme name="匯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匯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匯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4_Office 佈景主題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匯合">
  <a:themeElements>
    <a:clrScheme name="匯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匯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匯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鳳舞九天">
  <a:themeElements>
    <a:clrScheme name="鳳舞九天">
      <a:dk1>
        <a:sysClr val="windowText" lastClr="000000"/>
      </a:dk1>
      <a:lt1>
        <a:sysClr val="window" lastClr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33BD56"/>
      </a:accent3>
      <a:accent4>
        <a:srgbClr val="4BC5B9"/>
      </a:accent4>
      <a:accent5>
        <a:srgbClr val="3163CA"/>
      </a:accent5>
      <a:accent6>
        <a:srgbClr val="4B14AA"/>
      </a:accent6>
      <a:hlink>
        <a:srgbClr val="D9BE02"/>
      </a:hlink>
      <a:folHlink>
        <a:srgbClr val="F900F9"/>
      </a:folHlink>
    </a:clrScheme>
    <a:fontScheme name="yuda 1">
      <a:majorFont>
        <a:latin typeface="Arial Narrow"/>
        <a:ea typeface="文鼎粗圓"/>
        <a:cs typeface=""/>
      </a:majorFont>
      <a:minorFont>
        <a:latin typeface="Arial Narrow"/>
        <a:ea typeface="文鼎中圓"/>
        <a:cs typeface=""/>
      </a:minorFont>
    </a:fontScheme>
    <a:fmtScheme name="鳳舞九天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atMod val="180000"/>
              </a:schemeClr>
            </a:gs>
            <a:gs pos="50000">
              <a:schemeClr val="phClr">
                <a:tint val="40000"/>
                <a:satMod val="175000"/>
              </a:schemeClr>
            </a:gs>
            <a:gs pos="100000">
              <a:schemeClr val="phClr">
                <a:tint val="65000"/>
                <a:satMod val="180000"/>
              </a:schemeClr>
            </a:gs>
          </a:gsLst>
          <a:lin ang="0" scaled="1"/>
        </a:gradFill>
        <a:gradFill rotWithShape="1">
          <a:gsLst>
            <a:gs pos="0">
              <a:schemeClr val="phClr">
                <a:shade val="38000"/>
                <a:satMod val="150000"/>
              </a:schemeClr>
            </a:gs>
            <a:gs pos="50000">
              <a:schemeClr val="phClr">
                <a:shade val="100000"/>
                <a:satMod val="100000"/>
              </a:schemeClr>
            </a:gs>
            <a:gs pos="100000">
              <a:schemeClr val="phClr">
                <a:shade val="38000"/>
                <a:satMod val="150000"/>
              </a:schemeClr>
            </a:gs>
          </a:gsLst>
          <a:lin ang="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</a:effectStyle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</a:effectStyle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00000"/>
              </a:schemeClr>
            </a:gs>
            <a:gs pos="100000">
              <a:schemeClr val="phClr">
                <a:shade val="15000"/>
                <a:satMod val="300000"/>
              </a:schemeClr>
            </a:gs>
          </a:gsLst>
          <a:path path="circle">
            <a:fillToRect l="10000" t="180000" r="1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tile tx="0" ty="0" sx="50000" sy="50000" flip="x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鳳舞九天">
  <a:themeElements>
    <a:clrScheme name="鳳舞九天">
      <a:dk1>
        <a:sysClr val="windowText" lastClr="000000"/>
      </a:dk1>
      <a:lt1>
        <a:sysClr val="window" lastClr="FFFFFF"/>
      </a:lt1>
      <a:dk2>
        <a:srgbClr val="004646"/>
      </a:dk2>
      <a:lt2>
        <a:srgbClr val="E1F0FF"/>
      </a:lt2>
      <a:accent1>
        <a:srgbClr val="50742F"/>
      </a:accent1>
      <a:accent2>
        <a:srgbClr val="268868"/>
      </a:accent2>
      <a:accent3>
        <a:srgbClr val="33BD56"/>
      </a:accent3>
      <a:accent4>
        <a:srgbClr val="4BC5B9"/>
      </a:accent4>
      <a:accent5>
        <a:srgbClr val="3163CA"/>
      </a:accent5>
      <a:accent6>
        <a:srgbClr val="4B14AA"/>
      </a:accent6>
      <a:hlink>
        <a:srgbClr val="D9BE02"/>
      </a:hlink>
      <a:folHlink>
        <a:srgbClr val="F900F9"/>
      </a:folHlink>
    </a:clrScheme>
    <a:fontScheme name="yuda 1">
      <a:majorFont>
        <a:latin typeface="Arial Narrow"/>
        <a:ea typeface="文鼎粗圓"/>
        <a:cs typeface=""/>
      </a:majorFont>
      <a:minorFont>
        <a:latin typeface="Arial Narrow"/>
        <a:ea typeface="文鼎中圓"/>
        <a:cs typeface=""/>
      </a:minorFont>
    </a:fontScheme>
    <a:fmtScheme name="鳳舞九天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atMod val="180000"/>
              </a:schemeClr>
            </a:gs>
            <a:gs pos="50000">
              <a:schemeClr val="phClr">
                <a:tint val="40000"/>
                <a:satMod val="175000"/>
              </a:schemeClr>
            </a:gs>
            <a:gs pos="100000">
              <a:schemeClr val="phClr">
                <a:tint val="65000"/>
                <a:satMod val="180000"/>
              </a:schemeClr>
            </a:gs>
          </a:gsLst>
          <a:lin ang="0" scaled="1"/>
        </a:gradFill>
        <a:gradFill rotWithShape="1">
          <a:gsLst>
            <a:gs pos="0">
              <a:schemeClr val="phClr">
                <a:shade val="38000"/>
                <a:satMod val="150000"/>
              </a:schemeClr>
            </a:gs>
            <a:gs pos="50000">
              <a:schemeClr val="phClr">
                <a:shade val="100000"/>
                <a:satMod val="100000"/>
              </a:schemeClr>
            </a:gs>
            <a:gs pos="100000">
              <a:schemeClr val="phClr">
                <a:shade val="38000"/>
                <a:satMod val="150000"/>
              </a:schemeClr>
            </a:gs>
          </a:gsLst>
          <a:lin ang="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</a:effectStyle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</a:effectStyle>
        <a:effectStyle>
          <a:effectLst>
            <a:outerShdw blurRad="190500" dist="78600" dir="2700000" rotWithShape="0">
              <a:srgbClr val="000000">
                <a:alpha val="3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00000"/>
              </a:schemeClr>
            </a:gs>
            <a:gs pos="100000">
              <a:schemeClr val="phClr">
                <a:shade val="15000"/>
                <a:satMod val="300000"/>
              </a:schemeClr>
            </a:gs>
          </a:gsLst>
          <a:path path="circle">
            <a:fillToRect l="10000" t="180000" r="1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90000"/>
                <a:shade val="100000"/>
                <a:hueMod val="100000"/>
                <a:satMod val="100000"/>
              </a:schemeClr>
            </a:duotone>
          </a:blip>
          <a:tile tx="0" ty="0" sx="50000" sy="50000" flip="x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匯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匯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匯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匯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匯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6.xml><?xml version="1.0" encoding="utf-8"?>
<a:themeOverride xmlns:a="http://schemas.openxmlformats.org/drawingml/2006/main">
  <a:clrScheme name="匯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7.xml><?xml version="1.0" encoding="utf-8"?>
<a:themeOverride xmlns:a="http://schemas.openxmlformats.org/drawingml/2006/main">
  <a:clrScheme name="匯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8.xml><?xml version="1.0" encoding="utf-8"?>
<a:themeOverride xmlns:a="http://schemas.openxmlformats.org/drawingml/2006/main">
  <a:clrScheme name="匯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17860</TotalTime>
  <Words>9309</Words>
  <Application>Microsoft Office PowerPoint</Application>
  <PresentationFormat>寬螢幕</PresentationFormat>
  <Paragraphs>1602</Paragraphs>
  <Slides>150</Slides>
  <Notes>49</Notes>
  <HiddenSlides>5</HiddenSlides>
  <MMClips>0</MMClips>
  <ScaleCrop>false</ScaleCrop>
  <HeadingPairs>
    <vt:vector size="6" baseType="variant">
      <vt:variant>
        <vt:lpstr>使用字型</vt:lpstr>
      </vt:variant>
      <vt:variant>
        <vt:i4>22</vt:i4>
      </vt:variant>
      <vt:variant>
        <vt:lpstr>佈景主題</vt:lpstr>
      </vt:variant>
      <vt:variant>
        <vt:i4>10</vt:i4>
      </vt:variant>
      <vt:variant>
        <vt:lpstr>投影片標題</vt:lpstr>
      </vt:variant>
      <vt:variant>
        <vt:i4>150</vt:i4>
      </vt:variant>
    </vt:vector>
  </HeadingPairs>
  <TitlesOfParts>
    <vt:vector size="182" baseType="lpstr">
      <vt:lpstr>BiauKai</vt:lpstr>
      <vt:lpstr>Cataneo BT</vt:lpstr>
      <vt:lpstr>Gulim</vt:lpstr>
      <vt:lpstr>宋体</vt:lpstr>
      <vt:lpstr>文鼎中圓</vt:lpstr>
      <vt:lpstr>文鼎粗圓</vt:lpstr>
      <vt:lpstr>華康儷特圓</vt:lpstr>
      <vt:lpstr>微軟正黑體</vt:lpstr>
      <vt:lpstr>新細明體</vt:lpstr>
      <vt:lpstr>標楷體</vt:lpstr>
      <vt:lpstr>Arial</vt:lpstr>
      <vt:lpstr>Arial Narrow</vt:lpstr>
      <vt:lpstr>Calibri</vt:lpstr>
      <vt:lpstr>Candara</vt:lpstr>
      <vt:lpstr>Lucida Sans Unicode</vt:lpstr>
      <vt:lpstr>Segoe UI</vt:lpstr>
      <vt:lpstr>Tahoma</vt:lpstr>
      <vt:lpstr>Times New Roman</vt:lpstr>
      <vt:lpstr>Verdana</vt:lpstr>
      <vt:lpstr>Wingdings</vt:lpstr>
      <vt:lpstr>Wingdings 2</vt:lpstr>
      <vt:lpstr>Wingdings 3</vt:lpstr>
      <vt:lpstr>12年國教簡報</vt:lpstr>
      <vt:lpstr>4_Education-1</vt:lpstr>
      <vt:lpstr>9_12年國教簡報</vt:lpstr>
      <vt:lpstr>11_匯合</vt:lpstr>
      <vt:lpstr>14_Office 佈景主題</vt:lpstr>
      <vt:lpstr>1_匯合</vt:lpstr>
      <vt:lpstr>Office 佈景主題</vt:lpstr>
      <vt:lpstr>1_Office 佈景主題</vt:lpstr>
      <vt:lpstr>鳳舞九天</vt:lpstr>
      <vt:lpstr>1_鳳舞九天</vt:lpstr>
      <vt:lpstr>PowerPoint 簡報</vt:lpstr>
      <vt:lpstr>          目次</vt:lpstr>
      <vt:lpstr>PowerPoint 簡報</vt:lpstr>
      <vt:lpstr>109學年度適性入學成果</vt:lpstr>
      <vt:lpstr>110學年度適性入學成果</vt:lpstr>
      <vt:lpstr>110學年度適性入學成果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教育部數據顯示，全台灣已經連續兩年大學生休退學人數超過九萬。平均４個大學生，就有１人考慮休退學。原因大多都是「志趣不合」！ 葉丙成：人生不是贏在十八歲就好</vt:lpstr>
      <vt:lpstr>世界人才評比！台灣排27名史上最差  東森新聞</vt:lpstr>
      <vt:lpstr>公平的競賽?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性向測驗  攻其不備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高職教育的15職群</vt:lpstr>
      <vt:lpstr>桃連區職業類科之群科屬性</vt:lpstr>
      <vt:lpstr>分析職業類科升學進路的觀察重點</vt:lpstr>
      <vt:lpstr>機械群簡介</vt:lpstr>
      <vt:lpstr>機械群簡介</vt:lpstr>
      <vt:lpstr>機械群簡介</vt:lpstr>
      <vt:lpstr>高職與高中的進路比較分析</vt:lpstr>
      <vt:lpstr>高中(普通科)多元進路分析</vt:lpstr>
      <vt:lpstr>多元進路分析(高職)</vt:lpstr>
      <vt:lpstr>桃連區機械群111學年度招生科別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教育會考何時考</vt:lpstr>
      <vt:lpstr>教育會考怎麼考</vt:lpstr>
      <vt:lpstr>能力等級與加註標示</vt:lpstr>
      <vt:lpstr>PowerPoint 簡報</vt:lpstr>
      <vt:lpstr>PowerPoint 簡報</vt:lpstr>
      <vt:lpstr>數學科非選擇題 評分說明</vt:lpstr>
      <vt:lpstr>數學非選擇題評量的能力</vt:lpstr>
      <vt:lpstr>評分規準</vt:lpstr>
      <vt:lpstr>PowerPoint 簡報</vt:lpstr>
      <vt:lpstr>作答注意事項</vt:lpstr>
      <vt:lpstr>超出作答區</vt:lpstr>
      <vt:lpstr>規劃作答區</vt:lpstr>
      <vt:lpstr>將題目圖形畫在作答區內</vt:lpstr>
      <vt:lpstr>違規卷</vt:lpstr>
      <vt:lpstr>寫作測驗 評分說明</vt:lpstr>
      <vt:lpstr>PowerPoint 簡報</vt:lpstr>
      <vt:lpstr>PowerPoint 簡報</vt:lpstr>
      <vt:lpstr>PowerPoint 簡報</vt:lpstr>
      <vt:lpstr>寫作測驗評量的能力</vt:lpstr>
      <vt:lpstr>答案卷樣式</vt:lpstr>
      <vt:lpstr>寫作測驗作答注意事項</vt:lpstr>
      <vt:lpstr>PowerPoint 簡報</vt:lpstr>
      <vt:lpstr>PowerPoint 簡報</vt:lpstr>
      <vt:lpstr>PowerPoint 簡報</vt:lpstr>
      <vt:lpstr>桃連區主要入學管道</vt:lpstr>
      <vt:lpstr>PowerPoint 簡報</vt:lpstr>
      <vt:lpstr>PowerPoint 簡報</vt:lpstr>
      <vt:lpstr>110學年度桃連區適性入學管道</vt:lpstr>
      <vt:lpstr>PowerPoint 簡報</vt:lpstr>
      <vt:lpstr>PowerPoint 簡報</vt:lpstr>
      <vt:lpstr>PowerPoint 簡報</vt:lpstr>
      <vt:lpstr>專業群科甄選(特色招生)</vt:lpstr>
      <vt:lpstr>PowerPoint 簡報</vt:lpstr>
      <vt:lpstr>術科考試舉隅(一)</vt:lpstr>
      <vt:lpstr>PowerPoint 簡報</vt:lpstr>
      <vt:lpstr>PowerPoint 簡報</vt:lpstr>
      <vt:lpstr>PowerPoint 簡報</vt:lpstr>
      <vt:lpstr>PowerPoint 簡報</vt:lpstr>
      <vt:lpstr>PowerPoint 簡報</vt:lpstr>
      <vt:lpstr>美國緬因州中央中學</vt:lpstr>
      <vt:lpstr>加拿大薩省GSCS、卑詩省第73學區</vt:lpstr>
      <vt:lpstr>PowerPoint 簡報</vt:lpstr>
      <vt:lpstr>PowerPoint 簡報</vt:lpstr>
      <vt:lpstr>PowerPoint 簡報</vt:lpstr>
      <vt:lpstr>PowerPoint 簡報</vt:lpstr>
      <vt:lpstr>解讀志願序</vt:lpstr>
      <vt:lpstr>選填志願序提醒</vt:lpstr>
      <vt:lpstr>選填志願序提醒</vt:lpstr>
      <vt:lpstr>志願序計分方式</vt:lpstr>
      <vt:lpstr>同群科志願跨校連續選填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110年桃連區免試入學-同分超額比序步驟</vt:lpstr>
      <vt:lpstr>PowerPoint 簡報</vt:lpstr>
      <vt:lpstr>五專入學時程</vt:lpstr>
      <vt:lpstr>五專優先免試與聯合免試比序 </vt:lpstr>
      <vt:lpstr>五專優先免試與聯合免試入學方式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進路分析大不同</vt:lpstr>
      <vt:lpstr>諮詢專線</vt:lpstr>
      <vt:lpstr>PowerPoint 簡報</vt:lpstr>
    </vt:vector>
  </TitlesOfParts>
  <Company>Net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SA03</dc:creator>
  <cp:lastModifiedBy>user</cp:lastModifiedBy>
  <cp:revision>1316</cp:revision>
  <cp:lastPrinted>2019-10-04T10:15:06Z</cp:lastPrinted>
  <dcterms:created xsi:type="dcterms:W3CDTF">2012-05-12T02:14:41Z</dcterms:created>
  <dcterms:modified xsi:type="dcterms:W3CDTF">2022-10-05T12:05:16Z</dcterms:modified>
</cp:coreProperties>
</file>