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6.xml" ContentType="application/vnd.openxmlformats-officedocument.presentationml.notesSlide+xml"/>
  <Override PartName="/ppt/tags/tag11.xml" ContentType="application/vnd.openxmlformats-officedocument.presentationml.tags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tags/tag13.xml" ContentType="application/vnd.openxmlformats-officedocument.presentationml.tags+xml"/>
  <Override PartName="/ppt/notesSlides/notesSlide39.xml" ContentType="application/vnd.openxmlformats-officedocument.presentationml.notesSlide+xml"/>
  <Override PartName="/ppt/tags/tag1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0" r:id="rId3"/>
    <p:sldMasterId id="2147483693" r:id="rId4"/>
    <p:sldMasterId id="2147483706" r:id="rId5"/>
    <p:sldMasterId id="2147483712" r:id="rId6"/>
    <p:sldMasterId id="2147483724" r:id="rId7"/>
    <p:sldMasterId id="2147483738" r:id="rId8"/>
    <p:sldMasterId id="2147483752" r:id="rId9"/>
    <p:sldMasterId id="2147483764" r:id="rId10"/>
  </p:sldMasterIdLst>
  <p:notesMasterIdLst>
    <p:notesMasterId r:id="rId161"/>
  </p:notesMasterIdLst>
  <p:handoutMasterIdLst>
    <p:handoutMasterId r:id="rId162"/>
  </p:handoutMasterIdLst>
  <p:sldIdLst>
    <p:sldId id="529" r:id="rId11"/>
    <p:sldId id="830" r:id="rId12"/>
    <p:sldId id="844" r:id="rId13"/>
    <p:sldId id="934" r:id="rId14"/>
    <p:sldId id="972" r:id="rId15"/>
    <p:sldId id="973" r:id="rId16"/>
    <p:sldId id="839" r:id="rId17"/>
    <p:sldId id="819" r:id="rId18"/>
    <p:sldId id="653" r:id="rId19"/>
    <p:sldId id="655" r:id="rId20"/>
    <p:sldId id="990" r:id="rId21"/>
    <p:sldId id="992" r:id="rId22"/>
    <p:sldId id="991" r:id="rId23"/>
    <p:sldId id="1566" r:id="rId24"/>
    <p:sldId id="1567" r:id="rId25"/>
    <p:sldId id="1568" r:id="rId26"/>
    <p:sldId id="686" r:id="rId27"/>
    <p:sldId id="687" r:id="rId28"/>
    <p:sldId id="1556" r:id="rId29"/>
    <p:sldId id="806" r:id="rId30"/>
    <p:sldId id="1399" r:id="rId31"/>
    <p:sldId id="1548" r:id="rId32"/>
    <p:sldId id="1564" r:id="rId33"/>
    <p:sldId id="1565" r:id="rId34"/>
    <p:sldId id="848" r:id="rId35"/>
    <p:sldId id="445" r:id="rId36"/>
    <p:sldId id="803" r:id="rId37"/>
    <p:sldId id="807" r:id="rId38"/>
    <p:sldId id="333" r:id="rId39"/>
    <p:sldId id="334" r:id="rId40"/>
    <p:sldId id="812" r:id="rId41"/>
    <p:sldId id="505" r:id="rId42"/>
    <p:sldId id="1549" r:id="rId43"/>
    <p:sldId id="752" r:id="rId44"/>
    <p:sldId id="690" r:id="rId45"/>
    <p:sldId id="344" r:id="rId46"/>
    <p:sldId id="506" r:id="rId47"/>
    <p:sldId id="813" r:id="rId48"/>
    <p:sldId id="814" r:id="rId49"/>
    <p:sldId id="815" r:id="rId50"/>
    <p:sldId id="816" r:id="rId51"/>
    <p:sldId id="753" r:id="rId52"/>
    <p:sldId id="754" r:id="rId53"/>
    <p:sldId id="755" r:id="rId54"/>
    <p:sldId id="347" r:id="rId55"/>
    <p:sldId id="756" r:id="rId56"/>
    <p:sldId id="496" r:id="rId57"/>
    <p:sldId id="1569" r:id="rId58"/>
    <p:sldId id="695" r:id="rId59"/>
    <p:sldId id="922" r:id="rId60"/>
    <p:sldId id="697" r:id="rId61"/>
    <p:sldId id="698" r:id="rId62"/>
    <p:sldId id="699" r:id="rId63"/>
    <p:sldId id="694" r:id="rId64"/>
    <p:sldId id="1570" r:id="rId65"/>
    <p:sldId id="1571" r:id="rId66"/>
    <p:sldId id="696" r:id="rId67"/>
    <p:sldId id="724" r:id="rId68"/>
    <p:sldId id="725" r:id="rId69"/>
    <p:sldId id="726" r:id="rId70"/>
    <p:sldId id="727" r:id="rId71"/>
    <p:sldId id="431" r:id="rId72"/>
    <p:sldId id="757" r:id="rId73"/>
    <p:sldId id="537" r:id="rId74"/>
    <p:sldId id="849" r:id="rId75"/>
    <p:sldId id="850" r:id="rId76"/>
    <p:sldId id="851" r:id="rId77"/>
    <p:sldId id="861" r:id="rId78"/>
    <p:sldId id="1575" r:id="rId79"/>
    <p:sldId id="862" r:id="rId80"/>
    <p:sldId id="863" r:id="rId81"/>
    <p:sldId id="864" r:id="rId82"/>
    <p:sldId id="865" r:id="rId83"/>
    <p:sldId id="866" r:id="rId84"/>
    <p:sldId id="867" r:id="rId85"/>
    <p:sldId id="869" r:id="rId86"/>
    <p:sldId id="871" r:id="rId87"/>
    <p:sldId id="874" r:id="rId88"/>
    <p:sldId id="875" r:id="rId89"/>
    <p:sldId id="877" r:id="rId90"/>
    <p:sldId id="988" r:id="rId91"/>
    <p:sldId id="989" r:id="rId92"/>
    <p:sldId id="1557" r:id="rId93"/>
    <p:sldId id="878" r:id="rId94"/>
    <p:sldId id="879" r:id="rId95"/>
    <p:sldId id="880" r:id="rId96"/>
    <p:sldId id="881" r:id="rId97"/>
    <p:sldId id="882" r:id="rId98"/>
    <p:sldId id="887" r:id="rId99"/>
    <p:sldId id="700" r:id="rId100"/>
    <p:sldId id="701" r:id="rId101"/>
    <p:sldId id="1555" r:id="rId102"/>
    <p:sldId id="702" r:id="rId103"/>
    <p:sldId id="1550" r:id="rId104"/>
    <p:sldId id="1559" r:id="rId105"/>
    <p:sldId id="1551" r:id="rId106"/>
    <p:sldId id="1552" r:id="rId107"/>
    <p:sldId id="987" r:id="rId108"/>
    <p:sldId id="946" r:id="rId109"/>
    <p:sldId id="947" r:id="rId110"/>
    <p:sldId id="948" r:id="rId111"/>
    <p:sldId id="1553" r:id="rId112"/>
    <p:sldId id="1554" r:id="rId113"/>
    <p:sldId id="1561" r:id="rId114"/>
    <p:sldId id="1562" r:id="rId115"/>
    <p:sldId id="1563" r:id="rId116"/>
    <p:sldId id="786" r:id="rId117"/>
    <p:sldId id="888" r:id="rId118"/>
    <p:sldId id="789" r:id="rId119"/>
    <p:sldId id="790" r:id="rId120"/>
    <p:sldId id="1572" r:id="rId121"/>
    <p:sldId id="1573" r:id="rId122"/>
    <p:sldId id="1574" r:id="rId123"/>
    <p:sldId id="897" r:id="rId124"/>
    <p:sldId id="898" r:id="rId125"/>
    <p:sldId id="791" r:id="rId126"/>
    <p:sldId id="792" r:id="rId127"/>
    <p:sldId id="794" r:id="rId128"/>
    <p:sldId id="796" r:id="rId129"/>
    <p:sldId id="797" r:id="rId130"/>
    <p:sldId id="901" r:id="rId131"/>
    <p:sldId id="798" r:id="rId132"/>
    <p:sldId id="799" r:id="rId133"/>
    <p:sldId id="800" r:id="rId134"/>
    <p:sldId id="964" r:id="rId135"/>
    <p:sldId id="927" r:id="rId136"/>
    <p:sldId id="928" r:id="rId137"/>
    <p:sldId id="929" r:id="rId138"/>
    <p:sldId id="910" r:id="rId139"/>
    <p:sldId id="912" r:id="rId140"/>
    <p:sldId id="914" r:id="rId141"/>
    <p:sldId id="915" r:id="rId142"/>
    <p:sldId id="916" r:id="rId143"/>
    <p:sldId id="917" r:id="rId144"/>
    <p:sldId id="918" r:id="rId145"/>
    <p:sldId id="919" r:id="rId146"/>
    <p:sldId id="920" r:id="rId147"/>
    <p:sldId id="921" r:id="rId148"/>
    <p:sldId id="820" r:id="rId149"/>
    <p:sldId id="975" r:id="rId150"/>
    <p:sldId id="821" r:id="rId151"/>
    <p:sldId id="822" r:id="rId152"/>
    <p:sldId id="823" r:id="rId153"/>
    <p:sldId id="825" r:id="rId154"/>
    <p:sldId id="827" r:id="rId155"/>
    <p:sldId id="829" r:id="rId156"/>
    <p:sldId id="804" r:id="rId157"/>
    <p:sldId id="634" r:id="rId158"/>
    <p:sldId id="781" r:id="rId159"/>
    <p:sldId id="899" r:id="rId160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CC99"/>
    <a:srgbClr val="FFFFFF"/>
    <a:srgbClr val="FFCCFF"/>
    <a:srgbClr val="CCFFFF"/>
    <a:srgbClr val="99FFCC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005" autoAdjust="0"/>
  </p:normalViewPr>
  <p:slideViewPr>
    <p:cSldViewPr>
      <p:cViewPr varScale="1">
        <p:scale>
          <a:sx n="69" d="100"/>
          <a:sy n="69" d="100"/>
        </p:scale>
        <p:origin x="64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59" Type="http://schemas.openxmlformats.org/officeDocument/2006/relationships/slide" Target="slides/slide149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149" Type="http://schemas.openxmlformats.org/officeDocument/2006/relationships/slide" Target="slides/slide13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5.xml"/><Relationship Id="rId160" Type="http://schemas.openxmlformats.org/officeDocument/2006/relationships/slide" Target="slides/slide150.xml"/><Relationship Id="rId22" Type="http://schemas.openxmlformats.org/officeDocument/2006/relationships/slide" Target="slides/slide12.xml"/><Relationship Id="rId43" Type="http://schemas.openxmlformats.org/officeDocument/2006/relationships/slide" Target="slides/slide33.xml"/><Relationship Id="rId64" Type="http://schemas.openxmlformats.org/officeDocument/2006/relationships/slide" Target="slides/slide54.xml"/><Relationship Id="rId118" Type="http://schemas.openxmlformats.org/officeDocument/2006/relationships/slide" Target="slides/slide108.xml"/><Relationship Id="rId139" Type="http://schemas.openxmlformats.org/officeDocument/2006/relationships/slide" Target="slides/slide129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45" Type="http://schemas.openxmlformats.org/officeDocument/2006/relationships/slide" Target="slides/slide135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51" Type="http://schemas.openxmlformats.org/officeDocument/2006/relationships/slide" Target="slides/slide141.xml"/><Relationship Id="rId156" Type="http://schemas.openxmlformats.org/officeDocument/2006/relationships/slide" Target="slides/slide14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16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157" Type="http://schemas.openxmlformats.org/officeDocument/2006/relationships/slide" Target="slides/slide14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slide" Target="slides/slide14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slide" Target="slides/slide14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54" Type="http://schemas.openxmlformats.org/officeDocument/2006/relationships/slide" Target="slides/slide144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slide" Target="slides/slide134.xml"/><Relationship Id="rId90" Type="http://schemas.openxmlformats.org/officeDocument/2006/relationships/slide" Target="slides/slide80.xml"/><Relationship Id="rId165" Type="http://schemas.openxmlformats.org/officeDocument/2006/relationships/theme" Target="theme/theme1.xml"/><Relationship Id="rId27" Type="http://schemas.openxmlformats.org/officeDocument/2006/relationships/slide" Target="slides/slide17.xml"/><Relationship Id="rId48" Type="http://schemas.openxmlformats.org/officeDocument/2006/relationships/slide" Target="slides/slide38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34" Type="http://schemas.openxmlformats.org/officeDocument/2006/relationships/slide" Target="slides/slide124.xml"/><Relationship Id="rId80" Type="http://schemas.openxmlformats.org/officeDocument/2006/relationships/slide" Target="slides/slide70.xml"/><Relationship Id="rId155" Type="http://schemas.openxmlformats.org/officeDocument/2006/relationships/slide" Target="slides/slide1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367574192"/>
        <c:axId val="-136756766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-1367574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1367567664"/>
        <c:crosses val="autoZero"/>
        <c:auto val="1"/>
        <c:lblAlgn val="ctr"/>
        <c:lblOffset val="100"/>
        <c:noMultiLvlLbl val="0"/>
      </c:catAx>
      <c:valAx>
        <c:axId val="-136756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-136757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5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5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5" cy="1567404"/>
      </dsp:txXfrm>
    </dsp:sp>
    <dsp:sp modelId="{413D0A37-9639-43F8-AAA7-6563C960F0FF}">
      <dsp:nvSpPr>
        <dsp:cNvPr id="0" name=""/>
        <dsp:cNvSpPr/>
      </dsp:nvSpPr>
      <dsp:spPr>
        <a:xfrm>
          <a:off x="2185501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1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2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6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3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03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2022/10/5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5005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807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1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19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602391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7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327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89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29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29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29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15687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30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30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30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488412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31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3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7517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59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=""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=""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=""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33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91094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35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4635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7999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38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085978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39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520510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40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325430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41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926817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42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5869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0073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43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801356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44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195198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6620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46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776998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63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335239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718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=""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=""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=""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58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=""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=""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=""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=""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91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288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=""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=""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=""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=""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=""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=""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91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=""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=""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=""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97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395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107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107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79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4329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120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304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123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61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124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0789731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=""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=""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053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148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0270672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149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5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862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692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3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9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" y="0"/>
            <a:ext cx="8544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92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5168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8DCE-233E-49F9-A534-ED99266BAB70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642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6245-9154-4282-8727-727393EECB43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992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" y="0"/>
            <a:ext cx="897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4907" y="5357826"/>
            <a:ext cx="10968300" cy="768028"/>
          </a:xfrm>
        </p:spPr>
        <p:txBody>
          <a:bodyPr anchor="ctr"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845" y="428611"/>
            <a:ext cx="6815667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72127" y="1357298"/>
            <a:ext cx="4011084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9E51-67EE-4875-B724-C967C8F85565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5857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7064" y="214290"/>
            <a:ext cx="9931469" cy="781052"/>
          </a:xfrm>
        </p:spPr>
        <p:txBody>
          <a:bodyPr anchor="ctr"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08020" y="1000108"/>
            <a:ext cx="993648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6607" indent="0">
              <a:buNone/>
              <a:defRPr sz="2800"/>
            </a:lvl2pPr>
            <a:lvl3pPr marL="913214" indent="0">
              <a:buNone/>
              <a:defRPr sz="2400"/>
            </a:lvl3pPr>
            <a:lvl4pPr marL="1369822" indent="0">
              <a:buNone/>
              <a:defRPr sz="2000"/>
            </a:lvl4pPr>
            <a:lvl5pPr marL="1826428" indent="0">
              <a:buNone/>
              <a:defRPr sz="2000"/>
            </a:lvl5pPr>
            <a:lvl6pPr marL="2283034" indent="0">
              <a:buNone/>
              <a:defRPr sz="2000"/>
            </a:lvl6pPr>
            <a:lvl7pPr marL="2739643" indent="0">
              <a:buNone/>
              <a:defRPr sz="2000"/>
            </a:lvl7pPr>
            <a:lvl8pPr marL="3196250" indent="0">
              <a:buNone/>
              <a:defRPr sz="2000"/>
            </a:lvl8pPr>
            <a:lvl9pPr marL="3652859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04015" y="6243655"/>
            <a:ext cx="4240500" cy="614367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6607" indent="0" algn="r">
              <a:buNone/>
              <a:defRPr sz="1200"/>
            </a:lvl2pPr>
            <a:lvl3pPr marL="913214" indent="0" algn="r">
              <a:buNone/>
              <a:defRPr sz="1000"/>
            </a:lvl3pPr>
            <a:lvl4pPr marL="1369822" indent="0" algn="r">
              <a:buNone/>
              <a:defRPr sz="900"/>
            </a:lvl4pPr>
            <a:lvl5pPr marL="1826428" indent="0" algn="r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12801" y="6492900"/>
            <a:ext cx="2235179" cy="365125"/>
          </a:xfrm>
        </p:spPr>
        <p:txBody>
          <a:bodyPr/>
          <a:lstStyle/>
          <a:p>
            <a:fld id="{57A2979D-8BCB-49ED-A6DE-E2CAE8FE00A1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47981" y="6492898"/>
            <a:ext cx="3524275" cy="365125"/>
          </a:xfrm>
        </p:spPr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10764" y="5347005"/>
            <a:ext cx="1161600" cy="871200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774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500194"/>
            <a:ext cx="10972800" cy="4714907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807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5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9010675" cy="59404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0609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duotone>
              <a:schemeClr val="bg2"/>
              <a:srgbClr val="FFF1C1"/>
            </a:duotone>
            <a:lum bright="-1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5214950"/>
            <a:ext cx="1962897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214435"/>
            <a:ext cx="103632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28978" y="2759597"/>
            <a:ext cx="8134045" cy="1740989"/>
          </a:xfrm>
        </p:spPr>
        <p:txBody>
          <a:bodyPr anchor="t"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6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27A4-F97A-4C4B-8A87-556224F8E8AE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34A1-6402-488B-A652-E469620D7916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8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AA7D-3B69-4E48-962A-320C30A13814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8170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14338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643198"/>
            <a:ext cx="103632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6607" indent="0">
              <a:buNone/>
              <a:defRPr lang="zh-CN" altLang="en-US" sz="2400" smtClean="0">
                <a:effectLst/>
              </a:defRPr>
            </a:lvl2pPr>
            <a:lvl3pPr marL="913214" indent="0">
              <a:buNone/>
              <a:defRPr lang="zh-CN" altLang="en-US" sz="2000" smtClean="0">
                <a:effectLst/>
              </a:defRPr>
            </a:lvl3pPr>
            <a:lvl4pPr marL="1369822" indent="0">
              <a:buNone/>
              <a:defRPr lang="zh-CN" altLang="en-US" sz="1600" smtClean="0">
                <a:effectLst/>
              </a:defRPr>
            </a:lvl4pPr>
            <a:lvl5pPr marL="1826428" indent="0">
              <a:buNone/>
              <a:defRPr lang="zh-CN" altLang="en-US" sz="1400" dirty="0" smtClean="0">
                <a:effectLst/>
              </a:defRPr>
            </a:lvl5pPr>
            <a:lvl6pPr marL="2283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9974181" y="0"/>
            <a:ext cx="2217819" cy="235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99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873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3D-191B-43CC-B9CE-4EEF60B8AB49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4512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" y="0"/>
            <a:ext cx="8544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2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8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7651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8DCE-233E-49F9-A534-ED99266BAB70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2011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6245-9154-4282-8727-727393EECB43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296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" y="0"/>
            <a:ext cx="897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4907" y="5357826"/>
            <a:ext cx="10968300" cy="768028"/>
          </a:xfrm>
        </p:spPr>
        <p:txBody>
          <a:bodyPr anchor="ctr"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843" y="428605"/>
            <a:ext cx="6815667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72125" y="1357298"/>
            <a:ext cx="4011084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9E51-67EE-4875-B724-C967C8F85565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6688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7064" y="214290"/>
            <a:ext cx="9931469" cy="781052"/>
          </a:xfrm>
        </p:spPr>
        <p:txBody>
          <a:bodyPr anchor="ctr"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08020" y="1000108"/>
            <a:ext cx="993648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6607" indent="0">
              <a:buNone/>
              <a:defRPr sz="2800"/>
            </a:lvl2pPr>
            <a:lvl3pPr marL="913214" indent="0">
              <a:buNone/>
              <a:defRPr sz="2400"/>
            </a:lvl3pPr>
            <a:lvl4pPr marL="1369822" indent="0">
              <a:buNone/>
              <a:defRPr sz="2000"/>
            </a:lvl4pPr>
            <a:lvl5pPr marL="1826428" indent="0">
              <a:buNone/>
              <a:defRPr sz="2000"/>
            </a:lvl5pPr>
            <a:lvl6pPr marL="2283034" indent="0">
              <a:buNone/>
              <a:defRPr sz="2000"/>
            </a:lvl6pPr>
            <a:lvl7pPr marL="2739643" indent="0">
              <a:buNone/>
              <a:defRPr sz="2000"/>
            </a:lvl7pPr>
            <a:lvl8pPr marL="3196250" indent="0">
              <a:buNone/>
              <a:defRPr sz="2000"/>
            </a:lvl8pPr>
            <a:lvl9pPr marL="3652859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04015" y="6243649"/>
            <a:ext cx="4240500" cy="614367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6607" indent="0" algn="r">
              <a:buNone/>
              <a:defRPr sz="1200"/>
            </a:lvl2pPr>
            <a:lvl3pPr marL="913214" indent="0" algn="r">
              <a:buNone/>
              <a:defRPr sz="1000"/>
            </a:lvl3pPr>
            <a:lvl4pPr marL="1369822" indent="0" algn="r">
              <a:buNone/>
              <a:defRPr sz="900"/>
            </a:lvl4pPr>
            <a:lvl5pPr marL="1826428" indent="0" algn="r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12800" y="6492894"/>
            <a:ext cx="2235179" cy="365125"/>
          </a:xfrm>
        </p:spPr>
        <p:txBody>
          <a:bodyPr/>
          <a:lstStyle/>
          <a:p>
            <a:fld id="{57A2979D-8BCB-49ED-A6DE-E2CAE8FE00A1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47979" y="6492892"/>
            <a:ext cx="3524275" cy="365125"/>
          </a:xfrm>
        </p:spPr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10764" y="5347005"/>
            <a:ext cx="1161600" cy="871200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9230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500192"/>
            <a:ext cx="10972800" cy="4714907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1108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5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9010675" cy="59404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93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5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52464" y="19288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</p:nvPr>
        </p:nvSpPr>
        <p:spPr>
          <a:xfrm>
            <a:off x="952464" y="42862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1245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2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6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09" y="5357826"/>
            <a:ext cx="2762291" cy="12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99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20" y="5305322"/>
            <a:ext cx="3079261" cy="15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53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405946">
            <a:off x="1799141" y="751717"/>
            <a:ext cx="9334565" cy="5130193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 rot="238879">
            <a:off x="1482828" y="664998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952464" y="285728"/>
            <a:ext cx="9620317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21" y="5392452"/>
            <a:ext cx="2906467" cy="146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92655">
            <a:off x="2108464" y="477386"/>
            <a:ext cx="9334565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 rot="21104426">
            <a:off x="838092" y="543840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38216" y="285728"/>
            <a:ext cx="9906069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 descr="返校3-_06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1" y="5500702"/>
            <a:ext cx="2762291" cy="12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 descr="广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0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461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0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2655">
            <a:off x="2203713" y="405949"/>
            <a:ext cx="9334565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838092" y="543840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66713" y="179956"/>
            <a:ext cx="10668075" cy="6255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880313" y="5952624"/>
            <a:ext cx="2734355" cy="860775"/>
            <a:chOff x="6660232" y="5517232"/>
            <a:chExt cx="2084969" cy="1148807"/>
          </a:xfrm>
        </p:grpSpPr>
        <p:sp>
          <p:nvSpPr>
            <p:cNvPr id="14" name="矩形 13"/>
            <p:cNvSpPr/>
            <p:nvPr/>
          </p:nvSpPr>
          <p:spPr>
            <a:xfrm>
              <a:off x="6989262" y="5517232"/>
              <a:ext cx="1755939" cy="11488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43351" y="5554303"/>
              <a:ext cx="1667647" cy="1072254"/>
            </a:xfrm>
            <a:prstGeom prst="rect">
              <a:avLst/>
            </a:prstGeom>
            <a:solidFill>
              <a:srgbClr val="002A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 flipH="1" flipV="1">
              <a:off x="6660232" y="6243353"/>
              <a:ext cx="329030" cy="39556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160" y="6198153"/>
            <a:ext cx="449281" cy="330512"/>
          </a:xfrm>
          <a:prstGeom prst="rect">
            <a:avLst/>
          </a:prstGeom>
        </p:spPr>
      </p:pic>
      <p:sp>
        <p:nvSpPr>
          <p:cNvPr id="17" name="文字方塊 16"/>
          <p:cNvSpPr txBox="1"/>
          <p:nvPr userDrawn="1"/>
        </p:nvSpPr>
        <p:spPr>
          <a:xfrm>
            <a:off x="9936427" y="6159333"/>
            <a:ext cx="167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prstClr val="white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育達高中</a:t>
            </a:r>
            <a:endParaRPr kumimoji="0" lang="zh-TW" altLang="en-US" sz="1800" dirty="0">
              <a:solidFill>
                <a:prstClr val="white"/>
              </a:solidFill>
              <a:latin typeface="文鼎粗圓" panose="020B0609010101010101" pitchFamily="49" charset="-120"/>
              <a:ea typeface="文鼎粗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032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2655">
            <a:off x="2203713" y="405949"/>
            <a:ext cx="9334565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838092" y="543840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66713" y="179956"/>
            <a:ext cx="10668075" cy="6255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880313" y="5952624"/>
            <a:ext cx="2734355" cy="860775"/>
            <a:chOff x="6660232" y="5517232"/>
            <a:chExt cx="2084969" cy="1148807"/>
          </a:xfrm>
        </p:grpSpPr>
        <p:sp>
          <p:nvSpPr>
            <p:cNvPr id="14" name="矩形 13"/>
            <p:cNvSpPr/>
            <p:nvPr/>
          </p:nvSpPr>
          <p:spPr>
            <a:xfrm>
              <a:off x="6989262" y="5517232"/>
              <a:ext cx="1755939" cy="11488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43351" y="5554303"/>
              <a:ext cx="1667647" cy="1072254"/>
            </a:xfrm>
            <a:prstGeom prst="rect">
              <a:avLst/>
            </a:prstGeom>
            <a:solidFill>
              <a:srgbClr val="002A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 flipH="1" flipV="1">
              <a:off x="6660232" y="6243353"/>
              <a:ext cx="329030" cy="39556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160" y="6198153"/>
            <a:ext cx="449281" cy="330512"/>
          </a:xfrm>
          <a:prstGeom prst="rect">
            <a:avLst/>
          </a:prstGeom>
        </p:spPr>
      </p:pic>
      <p:sp>
        <p:nvSpPr>
          <p:cNvPr id="17" name="文字方塊 16"/>
          <p:cNvSpPr txBox="1"/>
          <p:nvPr userDrawn="1"/>
        </p:nvSpPr>
        <p:spPr>
          <a:xfrm>
            <a:off x="9936427" y="6159333"/>
            <a:ext cx="167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prstClr val="white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育達高中</a:t>
            </a:r>
            <a:endParaRPr kumimoji="0" lang="zh-TW" altLang="en-US" sz="1800" dirty="0">
              <a:solidFill>
                <a:prstClr val="white"/>
              </a:solidFill>
              <a:latin typeface="文鼎粗圓" panose="020B0609010101010101" pitchFamily="49" charset="-120"/>
              <a:ea typeface="文鼎粗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5053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3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7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1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5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0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560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7" indent="0" algn="ctr">
              <a:buNone/>
              <a:defRPr/>
            </a:lvl2pPr>
            <a:lvl3pPr marL="913214" indent="0" algn="ctr">
              <a:buNone/>
              <a:defRPr/>
            </a:lvl3pPr>
            <a:lvl4pPr marL="1369822" indent="0" algn="ctr">
              <a:buNone/>
              <a:defRPr/>
            </a:lvl4pPr>
            <a:lvl5pPr marL="1826428" indent="0" algn="ctr">
              <a:buNone/>
              <a:defRPr/>
            </a:lvl5pPr>
            <a:lvl6pPr marL="2283034" indent="0" algn="ctr">
              <a:buNone/>
              <a:defRPr/>
            </a:lvl6pPr>
            <a:lvl7pPr marL="2739643" indent="0" algn="ctr">
              <a:buNone/>
              <a:defRPr/>
            </a:lvl7pPr>
            <a:lvl8pPr marL="3196250" indent="0" algn="ctr">
              <a:buNone/>
              <a:defRPr/>
            </a:lvl8pPr>
            <a:lvl9pPr marL="3652859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27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27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07" indent="0">
              <a:buNone/>
              <a:defRPr sz="1800"/>
            </a:lvl2pPr>
            <a:lvl3pPr marL="913214" indent="0">
              <a:buNone/>
              <a:defRPr sz="1600"/>
            </a:lvl3pPr>
            <a:lvl4pPr marL="1369822" indent="0">
              <a:buNone/>
              <a:defRPr sz="1400"/>
            </a:lvl4pPr>
            <a:lvl5pPr marL="1826428" indent="0">
              <a:buNone/>
              <a:defRPr sz="1400"/>
            </a:lvl5pPr>
            <a:lvl6pPr marL="2283034" indent="0">
              <a:buNone/>
              <a:defRPr sz="1400"/>
            </a:lvl6pPr>
            <a:lvl7pPr marL="2739643" indent="0">
              <a:buNone/>
              <a:defRPr sz="1400"/>
            </a:lvl7pPr>
            <a:lvl8pPr marL="3196250" indent="0">
              <a:buNone/>
              <a:defRPr sz="1400"/>
            </a:lvl8pPr>
            <a:lvl9pPr marL="365285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75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7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68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6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4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50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18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49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7" indent="0">
              <a:buNone/>
              <a:defRPr sz="2800"/>
            </a:lvl2pPr>
            <a:lvl3pPr marL="913214" indent="0">
              <a:buNone/>
              <a:defRPr sz="2400"/>
            </a:lvl3pPr>
            <a:lvl4pPr marL="1369822" indent="0">
              <a:buNone/>
              <a:defRPr sz="2000"/>
            </a:lvl4pPr>
            <a:lvl5pPr marL="1826428" indent="0">
              <a:buNone/>
              <a:defRPr sz="2000"/>
            </a:lvl5pPr>
            <a:lvl6pPr marL="2283034" indent="0">
              <a:buNone/>
              <a:defRPr sz="2000"/>
            </a:lvl6pPr>
            <a:lvl7pPr marL="2739643" indent="0">
              <a:buNone/>
              <a:defRPr sz="2000"/>
            </a:lvl7pPr>
            <a:lvl8pPr marL="3196250" indent="0">
              <a:buNone/>
              <a:defRPr sz="2000"/>
            </a:lvl8pPr>
            <a:lvl9pPr marL="365285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32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5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774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774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58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16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31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6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-4221" y="4953000"/>
            <a:ext cx="12196233" cy="1911350"/>
            <a:chOff x="-3765" y="4832896"/>
            <a:chExt cx="9147765" cy="2032192"/>
          </a:xfrm>
        </p:grpSpPr>
        <p:sp>
          <p:nvSpPr>
            <p:cNvPr id="6" name="手繪多邊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kumimoji="0" 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手繪多邊形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TW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914400" y="1752640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636" rIns="45636"/>
          <a:lstStyle>
            <a:lvl1pPr marL="0" marR="63886" indent="0" algn="r">
              <a:buNone/>
              <a:defRPr>
                <a:solidFill>
                  <a:schemeClr val="tx2"/>
                </a:solidFill>
              </a:defRPr>
            </a:lvl1pPr>
            <a:lvl2pPr marL="456333" indent="0" algn="ctr">
              <a:buNone/>
            </a:lvl2pPr>
            <a:lvl3pPr marL="912665" indent="0" algn="ctr">
              <a:buNone/>
            </a:lvl3pPr>
            <a:lvl4pPr marL="1368998" indent="0" algn="ctr">
              <a:buNone/>
            </a:lvl4pPr>
            <a:lvl5pPr marL="1825330" indent="0" algn="ctr">
              <a:buNone/>
            </a:lvl5pPr>
            <a:lvl6pPr marL="2281663" indent="0" algn="ctr">
              <a:buNone/>
            </a:lvl6pPr>
            <a:lvl7pPr marL="2738000" indent="0" algn="ctr">
              <a:buNone/>
            </a:lvl7pPr>
            <a:lvl8pPr marL="3194332" indent="0" algn="ctr">
              <a:buNone/>
            </a:lvl8pPr>
            <a:lvl9pPr marL="3650669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1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3E38A24-CF83-4376-B01E-0C52D8521D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888462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527829-E68A-4B2E-98AB-7B7B226508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887794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＞形箭號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＞形箭號 4"/>
          <p:cNvSpPr/>
          <p:nvPr/>
        </p:nvSpPr>
        <p:spPr>
          <a:xfrm>
            <a:off x="459952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168" y="1059727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84CEE3A8-33EC-42C1-A075-7682E6F88D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464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B426DEF6-A645-448E-B17F-2D99640D92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9571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408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4" y="1444328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6" y="1444328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10F8BA-461E-443E-B308-3294098045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664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F351CE31-FEA3-4E72-8C58-042A61B9BA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2094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2CE2D7-71B2-4509-8DD9-0364CB5D74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83946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876807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B68B45-ED58-47D4-9EAD-D3EAE461EE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757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手繪多邊形 1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-12312" y="578775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＞形箭號 8"/>
          <p:cNvSpPr/>
          <p:nvPr/>
        </p:nvSpPr>
        <p:spPr>
          <a:xfrm>
            <a:off x="1155280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11303033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521648" y="5443403"/>
            <a:ext cx="9550400" cy="648232"/>
          </a:xfrm>
          <a:noFill/>
        </p:spPr>
        <p:txBody>
          <a:bodyPr tIns="0"/>
          <a:lstStyle>
            <a:lvl1pPr marL="0" marR="1825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B9930229-5B12-4202-88DC-E866FE4B68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6725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48135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74B521-D5D5-4DB6-A0A2-AB2277CAFD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802567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25351" y="274679"/>
            <a:ext cx="2369960" cy="5592761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0250E9-2AD3-49B8-AF1E-9343036261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647661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1200" y="1828800"/>
            <a:ext cx="10871200" cy="4038600"/>
          </a:xfrm>
        </p:spPr>
        <p:txBody>
          <a:bodyPr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B4881-71B4-4156-A3D5-D4AA920F84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475147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524" y="1718199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750-D923-4C74-B4B9-AE9925ABB79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15BF0-8E6C-4806-96E7-6A4F0051C7B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2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5724" y="1011501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9884-608A-4CF2-BE6E-C36E3BFF121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15BF0-8E6C-4806-96E7-6A4F0051C7B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3"/>
          </p:nvPr>
        </p:nvSpPr>
        <p:spPr>
          <a:xfrm>
            <a:off x="838200" y="2510252"/>
            <a:ext cx="10515600" cy="397275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184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7ACB-0662-43EE-AFA2-E31B68D7341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5B3F20-FB1B-4C54-A013-8CC21B0BE6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1812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152404"/>
            <a:ext cx="86360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625600" y="1219200"/>
            <a:ext cx="10160000" cy="49530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13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9B172-DCC9-4196-B197-58B58FC91E8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9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5350-8302-4620-B21D-008EE27F6EB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2022/10/5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68614-F7A2-4F63-899C-47D72FFCFDA6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3342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6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-4221" y="4953000"/>
            <a:ext cx="12196233" cy="1911350"/>
            <a:chOff x="-3765" y="4832896"/>
            <a:chExt cx="9147765" cy="2032192"/>
          </a:xfrm>
        </p:grpSpPr>
        <p:sp>
          <p:nvSpPr>
            <p:cNvPr id="6" name="手繪多邊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kumimoji="0" 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手繪多邊形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TW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914400" y="1752636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636" rIns="45636"/>
          <a:lstStyle>
            <a:lvl1pPr marL="0" marR="63886" indent="0" algn="r">
              <a:buNone/>
              <a:defRPr>
                <a:solidFill>
                  <a:schemeClr val="tx2"/>
                </a:solidFill>
              </a:defRPr>
            </a:lvl1pPr>
            <a:lvl2pPr marL="456333" indent="0" algn="ctr">
              <a:buNone/>
            </a:lvl2pPr>
            <a:lvl3pPr marL="912665" indent="0" algn="ctr">
              <a:buNone/>
            </a:lvl3pPr>
            <a:lvl4pPr marL="1368998" indent="0" algn="ctr">
              <a:buNone/>
            </a:lvl4pPr>
            <a:lvl5pPr marL="1825330" indent="0" algn="ctr">
              <a:buNone/>
            </a:lvl5pPr>
            <a:lvl6pPr marL="2281663" indent="0" algn="ctr">
              <a:buNone/>
            </a:lvl6pPr>
            <a:lvl7pPr marL="2738000" indent="0" algn="ctr">
              <a:buNone/>
            </a:lvl7pPr>
            <a:lvl8pPr marL="3194332" indent="0" algn="ctr">
              <a:buNone/>
            </a:lvl8pPr>
            <a:lvl9pPr marL="3650669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1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TW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27B1E4C-E8D7-4A95-9C17-70B22D451E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909033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D0A673-4EF6-46C6-888A-3A006A069560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181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＞形箭號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＞形箭號 4"/>
          <p:cNvSpPr/>
          <p:nvPr/>
        </p:nvSpPr>
        <p:spPr>
          <a:xfrm>
            <a:off x="459952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168" y="1059727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C9796A-07C8-4273-BDF9-BA525E8EF7C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0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7A5A19-02FE-4E4C-98C1-5AB683F0A01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97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405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4" y="1444324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4" y="1444324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451535-C47B-467D-AEE4-85970529513F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86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C75087-ACCF-44DF-B99C-A440F941C4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67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B59166-1CBA-4123-A186-69B5CE749B3D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0553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876807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1AEC98-9AD3-4F21-AE65-4D0D2451569F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19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手繪多邊形 1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-12312" y="5787754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＞形箭號 8"/>
          <p:cNvSpPr/>
          <p:nvPr/>
        </p:nvSpPr>
        <p:spPr>
          <a:xfrm>
            <a:off x="11552797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1130303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521648" y="5443403"/>
            <a:ext cx="9550400" cy="648232"/>
          </a:xfrm>
          <a:noFill/>
        </p:spPr>
        <p:txBody>
          <a:bodyPr tIns="0"/>
          <a:lstStyle>
            <a:lvl1pPr marL="0" marR="1825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2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D9BC56-9BE9-43A2-9F8D-605F4F31E1B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85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48135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D34371-4FB3-4D7A-86E5-EC56C686B25F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5171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25351" y="274675"/>
            <a:ext cx="2369960" cy="5592761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6F6D9D-7118-41A5-9EF6-5BF932519042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63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 descr="宣導手冊(終)_page3_imag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8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9" descr="宣導手冊(終)_page2_imag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1B267-F9A3-473A-B44C-F8CE0DC16CC5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DF34-CA6E-481C-9405-7557C871B1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501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F5AAF-FCFE-4D83-ABD8-EDD71A77799C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1E67-3314-4D6C-8B06-1D8BA6995B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8046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3D9B-D787-4ABB-B5F7-62BFEE6F8CB2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BB75-9C79-48BE-8C2C-47FBE988C9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44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D4591-4D22-4873-B271-152F78F30F9E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C98D-FC11-4878-8EE6-DB4433EBA1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626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283E6-D369-4F01-9F5B-33FD6EF1EA02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695E0-BFFE-481E-972B-D2CD07842F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011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808EE-D732-4349-90EB-64B9DAE686EF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CED28-3D0D-4202-8D1A-C7447C2E44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013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05CB-9AAC-40CE-BB83-775CA0324483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09B0E-703C-4343-9849-B99A9649A4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361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1A419-F005-4CCA-91C6-02C2B534310A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41DD-5651-4654-BB32-D4E80330A7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8695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25" indent="0">
              <a:buNone/>
              <a:defRPr sz="2800"/>
            </a:lvl2pPr>
            <a:lvl3pPr marL="913850" indent="0">
              <a:buNone/>
              <a:defRPr sz="2400"/>
            </a:lvl3pPr>
            <a:lvl4pPr marL="1370775" indent="0">
              <a:buNone/>
              <a:defRPr sz="2000"/>
            </a:lvl4pPr>
            <a:lvl5pPr marL="1827701" indent="0">
              <a:buNone/>
              <a:defRPr sz="2000"/>
            </a:lvl5pPr>
            <a:lvl6pPr marL="2284627" indent="0">
              <a:buNone/>
              <a:defRPr sz="2000"/>
            </a:lvl6pPr>
            <a:lvl7pPr marL="2741555" indent="0">
              <a:buNone/>
              <a:defRPr sz="2000"/>
            </a:lvl7pPr>
            <a:lvl8pPr marL="3198480" indent="0">
              <a:buNone/>
              <a:defRPr sz="2000"/>
            </a:lvl8pPr>
            <a:lvl9pPr marL="3655406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92C94-9195-4153-85B2-5BA03489F033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27DD-BCF3-4F84-9762-84D8CC4E64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861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7B99F-F6C1-4EA2-9116-42CB10010D1C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627D0-C9E4-4480-BFCE-86E47F3EF6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92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BE532-13D6-4C61-A97E-9DD768D9D268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AB396-CAC5-4736-8ECF-8F191ECF3C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1472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1200" y="1828800"/>
            <a:ext cx="10871200" cy="4038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344A-55D5-4722-9A7E-9C6CC7FE32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430306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7540"/>
            <a:ext cx="10972800" cy="11396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889"/>
            <a:ext cx="10972800" cy="220019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3929775"/>
            <a:ext cx="10972800" cy="22015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2A5F-50A6-4696-8ECA-CA625D1BA0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0461910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 descr="宣導手冊(終)_page3_imag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2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9" descr="宣導手冊(終)_page2_imag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2D1C6-E863-4F80-9E5E-93E03638B6A3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981DB-1A5E-4B50-B785-8D6880D2E4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316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4406F-E3DC-497C-9414-11004A2167DD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E7EE-F86A-49B5-B88B-2DFDE306A4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1931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913A-C495-44C1-A16E-51B2CDA3D332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6A7FC-BBFB-4AA2-8FC4-610EF2132A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251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131D-EC86-43FA-9D0A-F3B1DD5BEFAE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AAB64-BFB3-437A-A4E4-5A4C8A6708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469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5E4A-31EC-4F6C-B24F-4F8E3DE8ECCA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9432-18FA-4DF3-9010-147727E407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3788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9DA1-3198-4354-A59E-9F1CC0DDD589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60EA-1A7B-4046-AB21-E0DD017E6C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846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EB540-2DA9-48CA-9DA5-D57AF66B7ADE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0DC2F-3EA0-4FAB-9FB3-849FF091E2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86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E749-EC6F-41D9-8B61-A2AC75877711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DD57-950D-4F36-94C7-AEBE89CC52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947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25" indent="0">
              <a:buNone/>
              <a:defRPr sz="2800"/>
            </a:lvl2pPr>
            <a:lvl3pPr marL="913850" indent="0">
              <a:buNone/>
              <a:defRPr sz="2400"/>
            </a:lvl3pPr>
            <a:lvl4pPr marL="1370775" indent="0">
              <a:buNone/>
              <a:defRPr sz="2000"/>
            </a:lvl4pPr>
            <a:lvl5pPr marL="1827701" indent="0">
              <a:buNone/>
              <a:defRPr sz="2000"/>
            </a:lvl5pPr>
            <a:lvl6pPr marL="2284627" indent="0">
              <a:buNone/>
              <a:defRPr sz="2000"/>
            </a:lvl6pPr>
            <a:lvl7pPr marL="2741555" indent="0">
              <a:buNone/>
              <a:defRPr sz="2000"/>
            </a:lvl7pPr>
            <a:lvl8pPr marL="3198480" indent="0">
              <a:buNone/>
              <a:defRPr sz="2000"/>
            </a:lvl8pPr>
            <a:lvl9pPr marL="3655406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1F7-3E4A-4028-B9AD-45C0BB55C6BE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8AB58-6643-4B2E-A7C2-A0AA87D62E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3687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E8EC-37D2-4325-9058-94010B09BA97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CD9C-F5FC-4D59-9D86-60D52CB6D5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6819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A714-334B-4C26-930E-844D0EE82B99}" type="datetime1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F6ED-1956-4469-A95B-F0C153596B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7507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1200" y="1828800"/>
            <a:ext cx="10871200" cy="4038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2642-7B1F-4735-94EF-D55DCBACBC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140786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7540"/>
            <a:ext cx="10972800" cy="11396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883"/>
            <a:ext cx="10972800" cy="220019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3929775"/>
            <a:ext cx="10972800" cy="22015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AA8F7-7FC3-4798-8434-516D4538EF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0214836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duotone>
              <a:schemeClr val="bg2"/>
              <a:srgbClr val="FFF1C1"/>
            </a:duotone>
            <a:lum bright="-1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5214950"/>
            <a:ext cx="1962897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214435"/>
            <a:ext cx="103632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28980" y="2759597"/>
            <a:ext cx="8134045" cy="1740989"/>
          </a:xfrm>
        </p:spPr>
        <p:txBody>
          <a:bodyPr anchor="t"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6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27A4-F97A-4C4B-8A87-556224F8E8AE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34A1-6402-488B-A652-E469620D7916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77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AA7D-3B69-4E48-962A-320C30A13814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069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143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643204"/>
            <a:ext cx="103632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6607" indent="0">
              <a:buNone/>
              <a:defRPr lang="zh-CN" altLang="en-US" sz="2400" smtClean="0">
                <a:effectLst/>
              </a:defRPr>
            </a:lvl2pPr>
            <a:lvl3pPr marL="913214" indent="0">
              <a:buNone/>
              <a:defRPr lang="zh-CN" altLang="en-US" sz="2000" smtClean="0">
                <a:effectLst/>
              </a:defRPr>
            </a:lvl3pPr>
            <a:lvl4pPr marL="1369822" indent="0">
              <a:buNone/>
              <a:defRPr lang="zh-CN" altLang="en-US" sz="1600" smtClean="0">
                <a:effectLst/>
              </a:defRPr>
            </a:lvl4pPr>
            <a:lvl5pPr marL="1826428" indent="0">
              <a:buNone/>
              <a:defRPr lang="zh-CN" altLang="en-US" sz="1400" dirty="0" smtClean="0">
                <a:effectLst/>
              </a:defRPr>
            </a:lvl5pPr>
            <a:lvl6pPr marL="2283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10/5/2022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9974181" y="0"/>
            <a:ext cx="2217819" cy="235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39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873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3D-191B-43CC-B9CE-4EEF60B8AB49}" type="datetime1">
              <a:rPr lang="en-US" altLang="zh-TW" smtClean="0">
                <a:solidFill>
                  <a:prstClr val="white"/>
                </a:solidFill>
              </a:rPr>
              <a:pPr/>
              <a:t>10/5/2022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70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1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2022/10/5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368000" cy="1143000"/>
          </a:xfrm>
          <a:prstGeom prst="rect">
            <a:avLst/>
          </a:prstGeom>
        </p:spPr>
        <p:txBody>
          <a:bodyPr vert="horz" lIns="91322" tIns="45661" rIns="91322" bIns="45661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22" tIns="45661" rIns="91322" bIns="45661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273965" tIns="45661" rIns="91322" bIns="45661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A6051512-973F-4780-895E-29B1B65D9F34}" type="datetime1">
              <a:rPr lang="en-US" altLang="zh-TW" smtClean="0">
                <a:solidFill>
                  <a:prstClr val="white"/>
                </a:solidFill>
                <a:latin typeface="Arial Narrow"/>
                <a:ea typeface="文鼎中圓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10/5/2022</a:t>
            </a:fld>
            <a:endParaRPr lang="zh-TW" altLang="en-US" sz="1400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45661" tIns="45661" rIns="45661" bIns="45661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  <a:latin typeface="Arial Narrow"/>
                <a:ea typeface="文鼎中圓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  <a:latin typeface="Arial Narrow"/>
              <a:ea typeface="文鼎中圓"/>
            </a:endParaRPr>
          </a:p>
        </p:txBody>
      </p:sp>
    </p:spTree>
    <p:extLst>
      <p:ext uri="{BB962C8B-B14F-4D97-AF65-F5344CB8AC3E}">
        <p14:creationId xmlns:p14="http://schemas.microsoft.com/office/powerpoint/2010/main" val="2438974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1" latinLnBrk="0" hangingPunct="1">
        <a:spcBef>
          <a:spcPct val="0"/>
        </a:spcBef>
        <a:buNone/>
        <a:defRPr kumimoji="0" lang="zh-CN" altLang="en-US" sz="4400" b="0" kern="1200" spc="50" dirty="0">
          <a:ln w="12700">
            <a:noFill/>
            <a:prstDash val="solid"/>
          </a:ln>
          <a:solidFill>
            <a:schemeClr val="accent4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452" indent="-342452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8" indent="-285379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8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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25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32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9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5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3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60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63BAE3-63DD-4D67-ABF9-1FF3645FE8BB}" type="datetimeFigureOut">
              <a:rPr kumimoji="0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2022/10/5</a:t>
            </a:fld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3A5210B-141D-41A7-B97E-8E9C7FB59DA0}" type="slidenum">
              <a:rPr kumimoji="0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300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6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1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486"/>
            <a:ext cx="2844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2022/10/5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486"/>
            <a:ext cx="3860800" cy="365125"/>
          </a:xfrm>
          <a:prstGeom prst="rect">
            <a:avLst/>
          </a:prstGeom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486"/>
            <a:ext cx="2844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660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321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6982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642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452" indent="-34245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88" indent="-28537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518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125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732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339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945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553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1160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7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4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8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4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43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50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9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3" name="手繪多邊形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1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-12312" y="578775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67" tIns="45636" rIns="91267" bIns="4563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0489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7" tIns="45636" rIns="91267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8970433" y="6408772"/>
            <a:ext cx="2559051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5BD28EAD-6E33-4F07-AA95-42014CFDE631}" type="datetime1">
              <a:rPr lang="zh-TW" altLang="en-US">
                <a:latin typeface="Arial" pitchFamily="34" charset="0"/>
              </a:rPr>
              <a:pPr>
                <a:defRPr/>
              </a:pPr>
              <a:t>2022/10/5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5839917" y="6408772"/>
            <a:ext cx="3134783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C5AB533F-AACB-4445-B230-6E827011AD67}" type="slidenum">
              <a:rPr lang="zh-TW" altLang="en-US"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11529484" y="6408772"/>
            <a:ext cx="488949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 b="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r>
              <a:rPr lang="en-US" altLang="zh-TW">
                <a:latin typeface="Arial" pitchFamily="34" charset="0"/>
              </a:rPr>
              <a:t>Page: </a:t>
            </a:r>
            <a:fld id="{111C5A30-2199-47D5-AC20-19160E0B0D4D}" type="slidenum">
              <a:rPr lang="zh-TW" altLang="en-US"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9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5pPr>
      <a:lvl6pPr marL="456333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2665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68998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533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3069" indent="-253671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8321" indent="-226718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38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932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36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97167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330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3499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663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6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C229539-AE6A-401D-80EC-C8A50D4168B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軟正黑體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2022/10/5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軟正黑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軟正黑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E15BF0-8E6C-4806-96E7-6A4F0051C7B9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軟正黑體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5096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171" name="手繪多邊形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-12312" y="5787754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67" tIns="45636" rIns="91267" bIns="4563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177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7" tIns="45636" rIns="91267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8970433" y="6408768"/>
            <a:ext cx="2559051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DE7D916-5897-4B74-8DC8-A62EFBA0CF0E}" type="datetime1">
              <a:rPr lang="zh-TW" alt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2022/10/5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5839914" y="6408768"/>
            <a:ext cx="3134783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66D31CF-BB40-4824-B5F1-896F26074BBC}" type="slidenum">
              <a:rPr lang="zh-TW" alt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11529484" y="6408768"/>
            <a:ext cx="488949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altLang="zh-TW">
                <a:solidFill>
                  <a:prstClr val="black"/>
                </a:solidFill>
                <a:latin typeface="Arial" pitchFamily="34" charset="0"/>
              </a:rPr>
              <a:t>Page: </a:t>
            </a:r>
            <a:fld id="{3FD964D4-CEF7-490B-8006-43FA3081AC7D}" type="slidenum">
              <a:rPr lang="zh-TW" alt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4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5pPr>
      <a:lvl6pPr marL="456333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2665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68998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533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3069" indent="-253671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8321" indent="-226718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38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932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36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97167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330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3499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663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6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 descr="宣導手冊(終)_page3_imag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8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圖片 7" descr="宣導手冊(終)_page2_image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41A5EFEA-C313-435F-A131-D062C5B48A37}" type="datetime1">
              <a:rPr lang="zh-TW" altLang="en-US"/>
              <a:pPr eaLnBrk="1" hangingPunct="1"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A07E9882-335C-41A6-989F-ED7E4AE7C6B2}" type="slidenum">
              <a:rPr lang="zh-TW" altLang="en-US"/>
              <a:pPr eaLnBrk="1" hangingPunct="1"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97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69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38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07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77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6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1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7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6" descr="宣導手冊(終)_page3_imag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2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7" descr="宣導手冊(終)_page2_image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8182CCE9-190D-4AC0-85BA-93CC4123BAC5}" type="datetime1">
              <a:rPr lang="zh-TW" altLang="en-US"/>
              <a:pPr eaLnBrk="1" hangingPunct="1">
                <a:defRPr/>
              </a:pPr>
              <a:t>2022/10/5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C497AE12-5029-4772-938F-1F4EA0196AAE}" type="slidenum">
              <a:rPr lang="zh-TW" altLang="en-US"/>
              <a:pPr eaLnBrk="1" hangingPunct="1"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44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69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38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07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77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6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1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7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368000" cy="1143000"/>
          </a:xfrm>
          <a:prstGeom prst="rect">
            <a:avLst/>
          </a:prstGeom>
        </p:spPr>
        <p:txBody>
          <a:bodyPr vert="horz" lIns="91322" tIns="45661" rIns="91322" bIns="45661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22" tIns="45661" rIns="91322" bIns="45661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273965" tIns="45661" rIns="91322" bIns="45661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A6051512-973F-4780-895E-29B1B65D9F34}" type="datetime1">
              <a:rPr lang="en-US" altLang="zh-TW" smtClean="0">
                <a:solidFill>
                  <a:prstClr val="white"/>
                </a:solidFill>
                <a:latin typeface="Arial Narrow"/>
                <a:ea typeface="文鼎中圓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10/5/2022</a:t>
            </a:fld>
            <a:endParaRPr lang="zh-TW" altLang="en-US" sz="1400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45661" tIns="45661" rIns="45661" bIns="45661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  <a:latin typeface="Arial Narrow"/>
                <a:ea typeface="文鼎中圓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  <a:latin typeface="Arial Narrow"/>
              <a:ea typeface="文鼎中圓"/>
            </a:endParaRPr>
          </a:p>
        </p:txBody>
      </p:sp>
    </p:spTree>
    <p:extLst>
      <p:ext uri="{BB962C8B-B14F-4D97-AF65-F5344CB8AC3E}">
        <p14:creationId xmlns:p14="http://schemas.microsoft.com/office/powerpoint/2010/main" val="3791773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1" latinLnBrk="0" hangingPunct="1">
        <a:spcBef>
          <a:spcPct val="0"/>
        </a:spcBef>
        <a:buNone/>
        <a:defRPr kumimoji="0" lang="zh-CN" altLang="en-US" sz="4400" b="0" kern="1200" spc="50" dirty="0">
          <a:ln w="12700">
            <a:noFill/>
            <a:prstDash val="solid"/>
          </a:ln>
          <a:solidFill>
            <a:schemeClr val="accent4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452" indent="-342452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8" indent="-285379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8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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25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32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9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5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3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60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2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47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image" Target="../media/image26.png"/><Relationship Id="rId7" Type="http://schemas.openxmlformats.org/officeDocument/2006/relationships/slide" Target="slide65.xml"/><Relationship Id="rId12" Type="http://schemas.openxmlformats.org/officeDocument/2006/relationships/slide" Target="slide15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9.xml"/><Relationship Id="rId5" Type="http://schemas.openxmlformats.org/officeDocument/2006/relationships/slide" Target="slide7.xml"/><Relationship Id="rId10" Type="http://schemas.openxmlformats.org/officeDocument/2006/relationships/slide" Target="slide125.xml"/><Relationship Id="rId4" Type="http://schemas.openxmlformats.org/officeDocument/2006/relationships/slide" Target="slide3.xml"/><Relationship Id="rId9" Type="http://schemas.openxmlformats.org/officeDocument/2006/relationships/slide" Target="slide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82.jpe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1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jpeg"/><Relationship Id="rId5" Type="http://schemas.openxmlformats.org/officeDocument/2006/relationships/image" Target="../media/image75.pn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78.png"/><Relationship Id="rId1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75.png"/><Relationship Id="rId4" Type="http://schemas.openxmlformats.org/officeDocument/2006/relationships/hyperlink" Target="%E6%A9%9F%E6%A2%B0%E7%BE%A4.MP4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86.jpeg"/><Relationship Id="rId7" Type="http://schemas.openxmlformats.org/officeDocument/2006/relationships/image" Target="../media/image7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88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87.jpeg"/><Relationship Id="rId9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58.png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1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2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2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1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5" y="1814532"/>
            <a:ext cx="54006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3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27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3" y="159069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87941" y="3284984"/>
            <a:ext cx="54006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育達高中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浩峯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5231905" y="4437132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9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30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7" y="476674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50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71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3" y="1844824"/>
          <a:ext cx="10081122" cy="4693920"/>
        </p:xfrm>
        <a:graphic>
          <a:graphicData uri="http://schemas.openxmlformats.org/drawingml/2006/table">
            <a:tbl>
              <a:tblPr/>
              <a:tblGrid>
                <a:gridCol w="1945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6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81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2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5" y="187803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=""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22" y="4221088"/>
            <a:ext cx="182975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=""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3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=""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9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2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4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89" y="165260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4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39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52" y="658817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41" y="4205300"/>
            <a:ext cx="9174163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14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65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26" y="847060"/>
            <a:ext cx="7179495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22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085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38" y="-1902"/>
            <a:ext cx="8462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56"/>
            <a:ext cx="7777163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9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26" y="500063"/>
            <a:ext cx="2786063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9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3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26" y="500063"/>
            <a:ext cx="2786063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9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5" y="57149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5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332656"/>
            <a:ext cx="109728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解讀志願</a:t>
            </a:r>
            <a:r>
              <a:rPr lang="zh-TW" altLang="en-US" b="1" dirty="0" smtClean="0">
                <a:solidFill>
                  <a:srgbClr val="FFFF00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序</a:t>
            </a:r>
            <a:endParaRPr lang="zh-TW" altLang="en-US" dirty="0">
              <a:solidFill>
                <a:srgbClr val="FFFF00"/>
              </a:solidFill>
              <a:effectLst/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5" y="1340768"/>
            <a:ext cx="9793088" cy="720080"/>
          </a:xfrm>
        </p:spPr>
        <p:txBody>
          <a:bodyPr/>
          <a:lstStyle/>
          <a:p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單科系選填</a:t>
            </a:r>
          </a:p>
          <a:p>
            <a:endParaRPr lang="zh-TW" altLang="en-US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97871"/>
              </p:ext>
            </p:extLst>
          </p:nvPr>
        </p:nvGraphicFramePr>
        <p:xfrm>
          <a:off x="1487493" y="1916848"/>
          <a:ext cx="9313031" cy="32650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</a:tblGrid>
              <a:tr h="12603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志願序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2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3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4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5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7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8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  <a:tr h="20046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學校科系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武陵</a:t>
                      </a:r>
                      <a:endParaRPr lang="en-US" altLang="zh-TW" sz="2400" b="1" dirty="0" smtClean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壢中</a:t>
                      </a:r>
                      <a:endParaRPr lang="en-US" altLang="zh-TW" sz="2400" b="1" dirty="0" smtClean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桃高普通科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陽明普通科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內壢普通科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育達普通科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復旦普 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新興普通科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平鎮普通科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壢商會計科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壢家家政科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啟英普通科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91805"/>
              </p:ext>
            </p:extLst>
          </p:nvPr>
        </p:nvGraphicFramePr>
        <p:xfrm>
          <a:off x="1487493" y="5301209"/>
          <a:ext cx="9313030" cy="888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695845"/>
                <a:gridCol w="736928"/>
                <a:gridCol w="716387"/>
              </a:tblGrid>
              <a:tr h="888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得分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2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3432" y="-99392"/>
            <a:ext cx="103680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effectLst/>
              </a:rPr>
              <a:t>選填</a:t>
            </a:r>
            <a:r>
              <a:rPr lang="zh-TW" altLang="en-US" b="1" dirty="0" smtClean="0">
                <a:solidFill>
                  <a:srgbClr val="FFFF00"/>
                </a:solidFill>
                <a:effectLst/>
              </a:rPr>
              <a:t>志願序提醒</a:t>
            </a:r>
            <a:endParaRPr lang="zh-TW" alt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2631" y="836722"/>
            <a:ext cx="10273141" cy="3240359"/>
          </a:xfrm>
        </p:spPr>
        <p:txBody>
          <a:bodyPr>
            <a:normAutofit/>
          </a:bodyPr>
          <a:lstStyle/>
          <a:p>
            <a:r>
              <a:rPr lang="zh-TW" altLang="en-US" dirty="0"/>
              <a:t>職業類</a:t>
            </a:r>
            <a:r>
              <a:rPr lang="zh-TW" altLang="en-US" dirty="0" smtClean="0"/>
              <a:t>科同一</a:t>
            </a:r>
            <a:r>
              <a:rPr lang="zh-TW" altLang="en-US" dirty="0"/>
              <a:t>職群、連續選填，視為同一志願序計分</a:t>
            </a:r>
            <a:endParaRPr lang="en-US" altLang="zh-TW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016054"/>
              </p:ext>
            </p:extLst>
          </p:nvPr>
        </p:nvGraphicFramePr>
        <p:xfrm>
          <a:off x="1218038" y="1903603"/>
          <a:ext cx="10273133" cy="3309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10073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志願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3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4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5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7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8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  <a:tr h="23023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學校科系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壢商國貿科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壢商商經科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壢家資處科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CCFF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育達資處科</a:t>
                      </a:r>
                      <a:endParaRPr lang="zh-TW" altLang="en-US" sz="2800" b="1" dirty="0">
                        <a:solidFill>
                          <a:srgbClr val="FFCCFF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育達會計科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育達商經科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壽山廣設科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育達多媒體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育達幼保科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育達時尚科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壢家家政科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觀音化工科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04790"/>
              </p:ext>
            </p:extLst>
          </p:nvPr>
        </p:nvGraphicFramePr>
        <p:xfrm>
          <a:off x="1199481" y="5832704"/>
          <a:ext cx="10273133" cy="90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908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得分</a:t>
                      </a:r>
                      <a:endParaRPr lang="zh-TW" altLang="en-US" sz="1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手繪多邊形 10"/>
          <p:cNvSpPr/>
          <p:nvPr/>
        </p:nvSpPr>
        <p:spPr bwMode="auto">
          <a:xfrm>
            <a:off x="2570149" y="5268914"/>
            <a:ext cx="3762203" cy="190622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2" name="手繪多邊形 11"/>
          <p:cNvSpPr/>
          <p:nvPr/>
        </p:nvSpPr>
        <p:spPr bwMode="auto">
          <a:xfrm>
            <a:off x="7132680" y="5233823"/>
            <a:ext cx="929411" cy="140912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3" name="手繪多邊形 12"/>
          <p:cNvSpPr/>
          <p:nvPr/>
        </p:nvSpPr>
        <p:spPr bwMode="auto">
          <a:xfrm>
            <a:off x="8643665" y="5268906"/>
            <a:ext cx="1659648" cy="155545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234095" y="5415608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1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380231" y="5329149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2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256336" y="5343600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3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859254" y="5329149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4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30" name="Rectangle 79"/>
          <p:cNvSpPr>
            <a:spLocks noChangeArrowheads="1"/>
          </p:cNvSpPr>
          <p:nvPr/>
        </p:nvSpPr>
        <p:spPr bwMode="auto">
          <a:xfrm>
            <a:off x="2063553" y="2924961"/>
            <a:ext cx="4704523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1" name="Rectangle 79"/>
          <p:cNvSpPr>
            <a:spLocks noChangeArrowheads="1"/>
          </p:cNvSpPr>
          <p:nvPr/>
        </p:nvSpPr>
        <p:spPr bwMode="auto">
          <a:xfrm>
            <a:off x="6763695" y="2924961"/>
            <a:ext cx="1580407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2" name="Rectangle 79"/>
          <p:cNvSpPr>
            <a:spLocks noChangeArrowheads="1"/>
          </p:cNvSpPr>
          <p:nvPr/>
        </p:nvSpPr>
        <p:spPr bwMode="auto">
          <a:xfrm>
            <a:off x="8344088" y="2924959"/>
            <a:ext cx="2326649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3" name="Rectangle 79"/>
          <p:cNvSpPr>
            <a:spLocks noChangeArrowheads="1"/>
          </p:cNvSpPr>
          <p:nvPr/>
        </p:nvSpPr>
        <p:spPr bwMode="auto">
          <a:xfrm>
            <a:off x="10670740" y="2924959"/>
            <a:ext cx="811357" cy="2253699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84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20" grpId="0"/>
      <p:bldP spid="21" grpId="0"/>
      <p:bldP spid="22" grpId="0"/>
      <p:bldP spid="30" grpId="0" animBg="1"/>
      <p:bldP spid="31" grpId="0" animBg="1"/>
      <p:bldP spid="32" grpId="0" animBg="1"/>
      <p:bldP spid="3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3432" y="-99392"/>
            <a:ext cx="103680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effectLst/>
              </a:rPr>
              <a:t>選填</a:t>
            </a:r>
            <a:r>
              <a:rPr lang="zh-TW" altLang="en-US" b="1" dirty="0" smtClean="0">
                <a:solidFill>
                  <a:srgbClr val="FFFF00"/>
                </a:solidFill>
                <a:effectLst/>
              </a:rPr>
              <a:t>志願序提醒</a:t>
            </a:r>
            <a:endParaRPr lang="zh-TW" alt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2631" y="836722"/>
            <a:ext cx="10273141" cy="3240359"/>
          </a:xfrm>
        </p:spPr>
        <p:txBody>
          <a:bodyPr>
            <a:normAutofit/>
          </a:bodyPr>
          <a:lstStyle/>
          <a:p>
            <a:r>
              <a:rPr lang="zh-TW" altLang="en-US" dirty="0"/>
              <a:t>職業類</a:t>
            </a:r>
            <a:r>
              <a:rPr lang="zh-TW" altLang="en-US" dirty="0" smtClean="0"/>
              <a:t>科同一</a:t>
            </a:r>
            <a:r>
              <a:rPr lang="zh-TW" altLang="en-US" dirty="0"/>
              <a:t>職群、連續選填，視為同一志願序計分</a:t>
            </a:r>
            <a:endParaRPr lang="en-US" altLang="zh-TW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80119"/>
              </p:ext>
            </p:extLst>
          </p:nvPr>
        </p:nvGraphicFramePr>
        <p:xfrm>
          <a:off x="1218038" y="1903603"/>
          <a:ext cx="10273133" cy="3309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10073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志願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3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4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5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7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8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  <a:tr h="23023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學校科系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壢商國貿科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壢商商經科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壢家資處科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育達資訊科</a:t>
                      </a:r>
                      <a:endParaRPr lang="zh-TW" altLang="en-US" sz="2800" b="1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育達會計科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育達商經科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育達廣設科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育達多媒體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育達幼保科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育達時尚科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壢家家政科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觀音化工科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364134"/>
              </p:ext>
            </p:extLst>
          </p:nvPr>
        </p:nvGraphicFramePr>
        <p:xfrm>
          <a:off x="1199481" y="5832704"/>
          <a:ext cx="10273133" cy="90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908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得分</a:t>
                      </a:r>
                      <a:endParaRPr lang="zh-TW" altLang="en-US" sz="1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手繪多邊形 10"/>
          <p:cNvSpPr/>
          <p:nvPr/>
        </p:nvSpPr>
        <p:spPr bwMode="auto">
          <a:xfrm>
            <a:off x="2032008" y="5304296"/>
            <a:ext cx="2202096" cy="120165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2" name="手繪多邊形 11"/>
          <p:cNvSpPr/>
          <p:nvPr/>
        </p:nvSpPr>
        <p:spPr bwMode="auto">
          <a:xfrm>
            <a:off x="7132680" y="5233823"/>
            <a:ext cx="929411" cy="140912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3" name="手繪多邊形 12"/>
          <p:cNvSpPr/>
          <p:nvPr/>
        </p:nvSpPr>
        <p:spPr bwMode="auto">
          <a:xfrm>
            <a:off x="8643665" y="5268906"/>
            <a:ext cx="1659648" cy="155545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946399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1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72000" y="5304701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2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56316" y="5329566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3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315200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4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30" name="Rectangle 79"/>
          <p:cNvSpPr>
            <a:spLocks noChangeArrowheads="1"/>
          </p:cNvSpPr>
          <p:nvPr/>
        </p:nvSpPr>
        <p:spPr bwMode="auto">
          <a:xfrm>
            <a:off x="2032007" y="2924961"/>
            <a:ext cx="2352261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1" name="Rectangle 79"/>
          <p:cNvSpPr>
            <a:spLocks noChangeArrowheads="1"/>
          </p:cNvSpPr>
          <p:nvPr/>
        </p:nvSpPr>
        <p:spPr bwMode="auto">
          <a:xfrm>
            <a:off x="6763695" y="2924961"/>
            <a:ext cx="1580407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2" name="Rectangle 79"/>
          <p:cNvSpPr>
            <a:spLocks noChangeArrowheads="1"/>
          </p:cNvSpPr>
          <p:nvPr/>
        </p:nvSpPr>
        <p:spPr bwMode="auto">
          <a:xfrm>
            <a:off x="8344088" y="2924959"/>
            <a:ext cx="2326649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3" name="Rectangle 79"/>
          <p:cNvSpPr>
            <a:spLocks noChangeArrowheads="1"/>
          </p:cNvSpPr>
          <p:nvPr/>
        </p:nvSpPr>
        <p:spPr bwMode="auto">
          <a:xfrm>
            <a:off x="10670740" y="2924959"/>
            <a:ext cx="811357" cy="2253699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17" name="Rectangle 79"/>
          <p:cNvSpPr>
            <a:spLocks noChangeArrowheads="1"/>
          </p:cNvSpPr>
          <p:nvPr/>
        </p:nvSpPr>
        <p:spPr bwMode="auto">
          <a:xfrm>
            <a:off x="5183289" y="2924961"/>
            <a:ext cx="1580407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18" name="手繪多邊形 17"/>
          <p:cNvSpPr/>
          <p:nvPr/>
        </p:nvSpPr>
        <p:spPr bwMode="auto">
          <a:xfrm>
            <a:off x="5384800" y="5268907"/>
            <a:ext cx="1219200" cy="105836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9" name="Rectangle 79"/>
          <p:cNvSpPr>
            <a:spLocks noChangeArrowheads="1"/>
          </p:cNvSpPr>
          <p:nvPr/>
        </p:nvSpPr>
        <p:spPr bwMode="auto">
          <a:xfrm>
            <a:off x="4415815" y="2924957"/>
            <a:ext cx="767453" cy="2253699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290251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5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0859254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6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</p:spTree>
    <p:extLst>
      <p:ext uri="{BB962C8B-B14F-4D97-AF65-F5344CB8AC3E}">
        <p14:creationId xmlns:p14="http://schemas.microsoft.com/office/powerpoint/2010/main" val="21789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20" grpId="0"/>
      <p:bldP spid="21" grpId="0"/>
      <p:bldP spid="22" grpId="0"/>
      <p:bldP spid="30" grpId="0" animBg="1"/>
      <p:bldP spid="31" grpId="0" animBg="1"/>
      <p:bldP spid="32" grpId="0" animBg="1"/>
      <p:bldP spid="33" grpId="0" animBg="1"/>
      <p:bldP spid="17" grpId="0" animBg="1"/>
      <p:bldP spid="18" grpId="0" animBg="1"/>
      <p:bldP spid="19" grpId="0" animBg="1"/>
      <p:bldP spid="23" grpId="0"/>
      <p:bldP spid="2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8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57" y="3717032"/>
          <a:ext cx="10009114" cy="2808312"/>
        </p:xfrm>
        <a:graphic>
          <a:graphicData uri="http://schemas.openxmlformats.org/drawingml/2006/table">
            <a:tbl>
              <a:tblPr/>
              <a:tblGrid>
                <a:gridCol w="1422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90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27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6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1" y="635637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115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9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7" y="4783137"/>
          <a:ext cx="8856986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41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263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11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9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5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1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6" y="580550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3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5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=""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51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91" y="1943109"/>
            <a:ext cx="611981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96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3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5" y="6100774"/>
            <a:ext cx="4824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53" y="5661034"/>
            <a:ext cx="1081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91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2" y="3141666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4" y="1146178"/>
            <a:ext cx="9212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4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899685" y="4540252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5857" y="4554538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3460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153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4385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153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26" y="500063"/>
            <a:ext cx="2786063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9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5" y="57149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4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26" y="4000500"/>
            <a:ext cx="2786063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90" y="385764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3" y="407194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62"/>
            <a:ext cx="6624637" cy="1325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5" y="571498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47"/>
            <a:ext cx="9438952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3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65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706" y="3891839"/>
            <a:ext cx="3500463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25" y="4749102"/>
            <a:ext cx="8750207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498"/>
            <a:ext cx="3500463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67" y="206085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498"/>
            <a:ext cx="3214711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1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498"/>
            <a:ext cx="3214711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9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7" y="464345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5" y="4643459"/>
            <a:ext cx="2000251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75" y="4608513"/>
            <a:ext cx="2038351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9" y="463552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501"/>
            <a:ext cx="3214711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2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5"/>
            <a:ext cx="1656903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13" y="271763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92" y="1739101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44" y="836622"/>
          <a:ext cx="8983663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7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7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1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7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22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9" y="2500317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32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9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51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1" y="1932245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7" y="5876925"/>
          <a:ext cx="6108700" cy="952500"/>
        </p:xfrm>
        <a:graphic>
          <a:graphicData uri="http://schemas.openxmlformats.org/drawingml/2006/table">
            <a:tbl>
              <a:tblPr/>
              <a:tblGrid>
                <a:gridCol w="8121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28" y="1049338"/>
          <a:ext cx="6267450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7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39" y="244159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752" y="244159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63" y="2449513"/>
            <a:ext cx="771527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3" y="2793419"/>
              <a:ext cx="523269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7" y="498874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41"/>
            <a:ext cx="52322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27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65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302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5/22-26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6/19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優先免試</a:t>
            </a:r>
            <a:r>
              <a:rPr lang="zh-TW" altLang="zh-TW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報到</a:t>
            </a:r>
            <a:r>
              <a:rPr lang="zh-TW" altLang="en-US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截止。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6/21-7/3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預計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26" y="404813"/>
            <a:ext cx="8424863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4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5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5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49" y="549296"/>
            <a:ext cx="8135939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72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91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08000" y="533400"/>
            <a:ext cx="11379200" cy="3886200"/>
          </a:xfrm>
        </p:spPr>
        <p:txBody>
          <a:bodyPr/>
          <a:lstStyle/>
          <a:p>
            <a:pPr algn="l"/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教育部數據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顯示</a:t>
            </a:r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，全台灣已經連續兩年大學生休退學人數超過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九萬。平均</a:t>
            </a:r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４個大學生，就有１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人考慮休退學。原因</a:t>
            </a:r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大多都是「志趣不合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」！</a:t>
            </a:r>
            <a:r>
              <a:rPr lang="en-US" altLang="zh-TW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lang="en-US" altLang="zh-TW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lang="zh-TW" altLang="en-US" sz="4000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葉</a:t>
            </a:r>
            <a:r>
              <a:rPr lang="zh-TW" altLang="en-US" sz="4000" b="1" dirty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丙成：人生不是贏在十八歲就好</a:t>
            </a: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609600" y="4572000"/>
            <a:ext cx="8534400" cy="1219200"/>
          </a:xfrm>
        </p:spPr>
        <p:txBody>
          <a:bodyPr/>
          <a:lstStyle/>
          <a:p>
            <a:pPr algn="l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天下</a:t>
            </a:r>
            <a:r>
              <a:rPr lang="zh-TW" altLang="en-US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雜誌 網摘精選  葉丙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成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天下</a:t>
            </a:r>
            <a:r>
              <a:rPr lang="zh-TW" altLang="en-US" b="1" dirty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部落</a:t>
            </a:r>
            <a:r>
              <a:rPr lang="zh-TW" altLang="en-US" b="1" dirty="0" smtClean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格  </a:t>
            </a:r>
            <a:r>
              <a:rPr lang="en-US" altLang="zh-TW" b="1" dirty="0" smtClean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2019-06-04</a:t>
            </a:r>
            <a:endParaRPr lang="en-US" altLang="zh-TW" b="1" dirty="0">
              <a:solidFill>
                <a:schemeClr val="bg1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l"/>
            <a:endParaRPr lang="zh-TW" altLang="en-US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08997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2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4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2" y="371635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509"/>
            <a:ext cx="5329239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=""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7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6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=""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=""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=""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=""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=""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5" y="5157809"/>
            <a:ext cx="1289051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35" y="1507115"/>
            <a:ext cx="10339615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91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14" y="2228858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83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13" y="5065734"/>
            <a:ext cx="8718551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7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9048" y="1371615"/>
            <a:ext cx="4876800" cy="4843462"/>
          </a:xfrm>
        </p:spPr>
        <p:txBody>
          <a:bodyPr/>
          <a:lstStyle/>
          <a:p>
            <a:r>
              <a:rPr lang="zh-TW" altLang="en-US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最新的世界人才評比，台灣排名第</a:t>
            </a:r>
            <a:r>
              <a:rPr lang="en-US" altLang="zh-TW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27</a:t>
            </a:r>
            <a:r>
              <a:rPr lang="zh-TW" altLang="en-US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名，是史上最差，在亞洲地區還不如香港、新加坡和馬來西亞，產業界就點名台灣</a:t>
            </a:r>
            <a:r>
              <a:rPr lang="zh-TW" altLang="en-US" sz="2800" b="1" dirty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通才太多、專才太少，學用落差大</a:t>
            </a:r>
            <a:r>
              <a:rPr lang="zh-TW" altLang="en-US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，這對投資環境和薪資都不利。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04805" y="76200"/>
            <a:ext cx="10769600" cy="1295400"/>
          </a:xfrm>
        </p:spPr>
        <p:txBody>
          <a:bodyPr>
            <a:normAutofit/>
          </a:bodyPr>
          <a:lstStyle/>
          <a:p>
            <a:pPr algn="r"/>
            <a:r>
              <a:rPr lang="zh-TW" altLang="en-US" dirty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世界人才評比！台灣排</a:t>
            </a:r>
            <a:r>
              <a:rPr lang="en-US" altLang="zh-TW" dirty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27</a:t>
            </a:r>
            <a:r>
              <a:rPr lang="zh-TW" altLang="en-US" dirty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名史上最</a:t>
            </a:r>
            <a:r>
              <a:rPr lang="zh-TW" altLang="en-US" dirty="0" smtClean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差</a:t>
            </a:r>
            <a:r>
              <a:rPr lang="en-US" altLang="zh-TW" dirty="0" smtClean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lang="en-US" altLang="zh-TW" dirty="0" smtClean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lang="zh-TW" altLang="en-US" sz="3100" dirty="0" smtClean="0">
                <a:solidFill>
                  <a:srgbClr val="0000FF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 </a:t>
            </a:r>
            <a:r>
              <a:rPr lang="zh-TW" altLang="en-US" sz="3100" dirty="0">
                <a:solidFill>
                  <a:srgbClr val="0000FF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東森新聞</a:t>
            </a:r>
            <a:endParaRPr lang="zh-TW" altLang="en-US" sz="4400" dirty="0">
              <a:effectLst/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27829-E68A-4B2E-98AB-7B7B226508EB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524035"/>
            <a:ext cx="7331549" cy="3497969"/>
          </a:xfrm>
          <a:prstGeom prst="rect">
            <a:avLst/>
          </a:prstGeom>
        </p:spPr>
      </p:pic>
      <p:sp>
        <p:nvSpPr>
          <p:cNvPr id="6" name="內容版面配置區 1"/>
          <p:cNvSpPr txBox="1">
            <a:spLocks/>
          </p:cNvSpPr>
          <p:nvPr/>
        </p:nvSpPr>
        <p:spPr bwMode="auto">
          <a:xfrm>
            <a:off x="5002924" y="5325333"/>
            <a:ext cx="7213600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7" tIns="45636" rIns="91267" bIns="45636" numCol="1" anchor="t" anchorCtr="0" compatLnSpc="1">
            <a:prstTxWarp prst="textNoShape">
              <a:avLst/>
            </a:prstTxWarp>
          </a:bodyPr>
          <a:lstStyle>
            <a:lvl1pPr marL="363538" indent="-2540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indent="-227013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7013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413" indent="-227013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240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701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165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627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398" indent="0">
              <a:buClr>
                <a:srgbClr val="2DA2BF"/>
              </a:buClr>
              <a:buFont typeface="Wingdings 3" pitchFamily="18" charset="2"/>
              <a:buNone/>
            </a:pPr>
            <a:r>
              <a:rPr kumimoji="0" lang="zh-TW" altLang="en-US" sz="2800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▲畢業後學以致用的人只有</a:t>
            </a:r>
            <a:r>
              <a:rPr kumimoji="0" lang="en-US" altLang="zh-TW" sz="2800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57%</a:t>
            </a:r>
            <a:endParaRPr kumimoji="0" lang="zh-TW" altLang="en-US" sz="2800" dirty="0">
              <a:solidFill>
                <a:srgbClr val="0000FF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595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5" y="147708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09" y="4113920"/>
            <a:ext cx="8302795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4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魚爬樹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36" y="916649"/>
            <a:ext cx="10561173" cy="54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470407" y="134470"/>
            <a:ext cx="10871200" cy="990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</a:rPr>
              <a:t>公平的</a:t>
            </a:r>
            <a:r>
              <a:rPr lang="zh-TW" altLang="en-US" sz="4000" b="1" dirty="0" smtClean="0">
                <a:solidFill>
                  <a:srgbClr val="C00000"/>
                </a:solidFill>
              </a:rPr>
              <a:t>競賽</a:t>
            </a:r>
            <a:r>
              <a:rPr lang="en-US" altLang="zh-TW" sz="4000" b="1" dirty="0">
                <a:solidFill>
                  <a:srgbClr val="C00000"/>
                </a:solidFill>
              </a:rPr>
              <a:t>?</a:t>
            </a:r>
            <a:endParaRPr lang="zh-TW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3F20-FB1B-4C54-A013-8CC21B0BE63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3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5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8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92550" y="1484784"/>
            <a:ext cx="2919487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50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5" y="692696"/>
            <a:ext cx="86350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69" y="644947"/>
            <a:ext cx="2735983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apture_2015_12_04_18_27_11_9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1" y="14084"/>
            <a:ext cx="10154843" cy="67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8616293" y="6476999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73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5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707"/>
            <a:ext cx="84582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1" y="1600197"/>
          <a:ext cx="9172130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938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86" y="2895600"/>
            <a:ext cx="9054047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F3D0905E-1464-4BE1-A63A-611715BA3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854931"/>
              </p:ext>
            </p:extLst>
          </p:nvPr>
        </p:nvGraphicFramePr>
        <p:xfrm>
          <a:off x="1235470" y="2024844"/>
          <a:ext cx="9721081" cy="347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692">
                  <a:extLst>
                    <a:ext uri="{9D8B030D-6E8A-4147-A177-3AD203B41FA5}">
                      <a16:colId xmlns="" xmlns:a16="http://schemas.microsoft.com/office/drawing/2014/main" val="3050056533"/>
                    </a:ext>
                  </a:extLst>
                </a:gridCol>
                <a:gridCol w="1682853">
                  <a:extLst>
                    <a:ext uri="{9D8B030D-6E8A-4147-A177-3AD203B41FA5}">
                      <a16:colId xmlns="" xmlns:a16="http://schemas.microsoft.com/office/drawing/2014/main" val="3530097841"/>
                    </a:ext>
                  </a:extLst>
                </a:gridCol>
                <a:gridCol w="3589323">
                  <a:extLst>
                    <a:ext uri="{9D8B030D-6E8A-4147-A177-3AD203B41FA5}">
                      <a16:colId xmlns="" xmlns:a16="http://schemas.microsoft.com/office/drawing/2014/main" val="3797043955"/>
                    </a:ext>
                  </a:extLst>
                </a:gridCol>
                <a:gridCol w="2617213">
                  <a:extLst>
                    <a:ext uri="{9D8B030D-6E8A-4147-A177-3AD203B41FA5}">
                      <a16:colId xmlns="" xmlns:a16="http://schemas.microsoft.com/office/drawing/2014/main" val="3474284668"/>
                    </a:ext>
                  </a:extLst>
                </a:gridCol>
              </a:tblGrid>
              <a:tr h="8405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畢業國中</a:t>
                      </a:r>
                    </a:p>
                  </a:txBody>
                  <a:tcPr marL="2857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學生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高中錄取學校與科系</a:t>
                      </a:r>
                    </a:p>
                  </a:txBody>
                  <a:tcPr marL="571500" marR="6351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4762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3175634599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過嶺國中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江雨臻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私立育達高中日文科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國立雲林科技大學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755110564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仁和國中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王恩芸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私立育達高中餐飲科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2588866212"/>
                  </a:ext>
                </a:extLst>
              </a:tr>
              <a:tr h="79852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龍興國中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鍾毓翎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私立育達高中廣設科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國立台灣科技大學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設計系工業設計組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  <a:p>
                      <a:pPr algn="ctr" fontAlgn="t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清華大學藝術與設計學系設計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組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612208110"/>
                  </a:ext>
                </a:extLst>
              </a:tr>
            </a:tbl>
          </a:graphicData>
        </a:graphic>
      </p:graphicFrame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9DB13C46-ABFC-4FF8-9B12-EF7ABF4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951310"/>
            <a:ext cx="72008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育達高中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如果是你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(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妳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)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？</a:t>
            </a:r>
          </a:p>
        </p:txBody>
      </p:sp>
      <p:sp>
        <p:nvSpPr>
          <p:cNvPr id="5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xfrm>
            <a:off x="9347200" y="614207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FF6FCE-AFCE-4C55-8AEB-C1AC8B23F3E2}" type="slidenum">
              <a:rPr lang="zh-TW" altLang="en-US" smtClean="0">
                <a:solidFill>
                  <a:srgbClr val="898989"/>
                </a:solidFill>
              </a:rPr>
              <a:pPr/>
              <a:t>23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cxnSp>
        <p:nvCxnSpPr>
          <p:cNvPr id="51" name="直線接點 50"/>
          <p:cNvCxnSpPr/>
          <p:nvPr/>
        </p:nvCxnSpPr>
        <p:spPr>
          <a:xfrm>
            <a:off x="0" y="2840046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0" y="4733934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標題 1"/>
          <p:cNvSpPr txBox="1">
            <a:spLocks/>
          </p:cNvSpPr>
          <p:nvPr/>
        </p:nvSpPr>
        <p:spPr bwMode="auto">
          <a:xfrm>
            <a:off x="336864" y="1677200"/>
            <a:ext cx="4064000" cy="16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過嶺國中江雨</a:t>
            </a: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臻</a:t>
            </a:r>
            <a:endParaRPr kumimoji="0" lang="en-US" altLang="zh-TW" sz="2400" b="1" dirty="0" smtClean="0">
              <a:solidFill>
                <a:srgbClr val="D60093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國中會考</a:t>
            </a:r>
            <a:r>
              <a:rPr kumimoji="0" lang="en-US" altLang="zh-TW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5A</a:t>
            </a:r>
            <a: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kumimoji="0" lang="zh-TW" altLang="en-US" sz="2400" b="1" dirty="0" smtClean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選育達日文科</a:t>
            </a:r>
            <a:endParaRPr kumimoji="0" lang="zh-TW" altLang="en-US" sz="2400" b="1" dirty="0">
              <a:solidFill>
                <a:srgbClr val="00B05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pic>
        <p:nvPicPr>
          <p:cNvPr id="54" name="圖片 5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91" y="2992905"/>
            <a:ext cx="3387852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087" y="1326128"/>
            <a:ext cx="2920196" cy="3027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16" y="2807169"/>
            <a:ext cx="3149601" cy="3277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標題 1"/>
          <p:cNvSpPr txBox="1">
            <a:spLocks/>
          </p:cNvSpPr>
          <p:nvPr/>
        </p:nvSpPr>
        <p:spPr bwMode="auto">
          <a:xfrm>
            <a:off x="3971183" y="4445928"/>
            <a:ext cx="4064000" cy="16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仁和國中</a:t>
            </a: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王恩芸</a:t>
            </a:r>
            <a:endParaRPr kumimoji="0" lang="en-US" altLang="zh-TW" sz="2400" b="1" dirty="0" smtClean="0">
              <a:solidFill>
                <a:srgbClr val="D60093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國中會考</a:t>
            </a:r>
            <a:r>
              <a:rPr kumimoji="0" lang="en-US" altLang="zh-TW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5A</a:t>
            </a:r>
            <a: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kumimoji="0" lang="zh-TW" altLang="en-US" sz="2400" b="1" dirty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選育</a:t>
            </a:r>
            <a:r>
              <a:rPr kumimoji="0" lang="zh-TW" altLang="en-US" sz="2400" b="1" dirty="0" smtClean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達餐飲科</a:t>
            </a:r>
            <a:endParaRPr kumimoji="0" lang="zh-TW" altLang="en-US" sz="2400" b="1" dirty="0">
              <a:solidFill>
                <a:srgbClr val="00B05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58" name="標題 1"/>
          <p:cNvSpPr txBox="1">
            <a:spLocks/>
          </p:cNvSpPr>
          <p:nvPr/>
        </p:nvSpPr>
        <p:spPr bwMode="auto">
          <a:xfrm>
            <a:off x="7366000" y="1662171"/>
            <a:ext cx="4064000" cy="16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龍興國中鍾毓</a:t>
            </a: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翎</a:t>
            </a:r>
            <a:endParaRPr kumimoji="0" lang="en-US" altLang="zh-TW" sz="2400" b="1" dirty="0" smtClean="0">
              <a:solidFill>
                <a:srgbClr val="D60093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國中會考</a:t>
            </a:r>
            <a:r>
              <a:rPr kumimoji="0" lang="en-US" altLang="zh-TW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5A</a:t>
            </a:r>
            <a: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kumimoji="0" lang="zh-TW" altLang="en-US" sz="2400" b="1" dirty="0" smtClean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選育達廣設科</a:t>
            </a:r>
            <a:endParaRPr kumimoji="0" lang="zh-TW" altLang="en-US" sz="2400" b="1" dirty="0">
              <a:solidFill>
                <a:srgbClr val="00B05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5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如果是你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(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妳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)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？</a:t>
            </a:r>
          </a:p>
        </p:txBody>
      </p:sp>
      <p:sp>
        <p:nvSpPr>
          <p:cNvPr id="5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xfrm>
            <a:off x="9347200" y="614207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FF6FCE-AFCE-4C55-8AEB-C1AC8B23F3E2}" type="slidenum">
              <a:rPr lang="zh-TW" altLang="en-US" smtClean="0">
                <a:solidFill>
                  <a:srgbClr val="898989"/>
                </a:solidFill>
              </a:rPr>
              <a:pPr/>
              <a:t>24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cxnSp>
        <p:nvCxnSpPr>
          <p:cNvPr id="51" name="直線接點 50"/>
          <p:cNvCxnSpPr/>
          <p:nvPr/>
        </p:nvCxnSpPr>
        <p:spPr>
          <a:xfrm>
            <a:off x="0" y="2840046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0" y="4733934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1" y="1143000"/>
            <a:ext cx="3365275" cy="32696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193" y="2777858"/>
            <a:ext cx="3029619" cy="35552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15" y="1164265"/>
            <a:ext cx="3089047" cy="36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3" y="6498097"/>
            <a:ext cx="1012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4" y="692645"/>
            <a:ext cx="9619680" cy="58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159896" y="4869180"/>
            <a:ext cx="5472608" cy="16289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127451" y="1772836"/>
            <a:ext cx="4247828" cy="7195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1" y="912815"/>
            <a:ext cx="4641851" cy="3635454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91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7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27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47" y="-53004"/>
            <a:ext cx="6133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9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27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50" y="1053505"/>
            <a:ext cx="5148263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</a:t>
            </a:r>
            <a:r>
              <a:rPr kumimoji="0" lang="zh-TW" altLang="en-US" dirty="0" smtClean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70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發展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紀錄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1083696"/>
            <a:ext cx="5040363" cy="577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5" y="968380"/>
          <a:ext cx="9576620" cy="5818189"/>
        </p:xfrm>
        <a:graphic>
          <a:graphicData uri="http://schemas.openxmlformats.org/drawingml/2006/table">
            <a:tbl>
              <a:tblPr/>
              <a:tblGrid>
                <a:gridCol w="1621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070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7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發展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紀錄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22" y="4581128"/>
            <a:ext cx="1163639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37" y="1272710"/>
            <a:ext cx="3462215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6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2" y="276766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20-21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112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6-12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月中</a:t>
            </a:r>
            <a:r>
              <a:rPr kumimoji="0"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112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3" y="586468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5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9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9" y="45799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11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1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1" y="1585717"/>
            <a:ext cx="3354387" cy="3686572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13" y="6010295"/>
            <a:ext cx="630713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70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66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9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9" y="4900961"/>
            <a:ext cx="7153275" cy="1840843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=""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-29223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78" y="620690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1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21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601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56"/>
            <a:ext cx="1289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98" y="1190327"/>
            <a:ext cx="4281487" cy="3686572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3" y="4826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71" y="131631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8" y="6054746"/>
            <a:ext cx="6308725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9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7" y="98151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2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4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14" y="549292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9" y="1340768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77" y="549292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71795"/>
              </p:ext>
            </p:extLst>
          </p:nvPr>
        </p:nvGraphicFramePr>
        <p:xfrm>
          <a:off x="1127461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=""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93.44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77" y="476269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39" y="549292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43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548685"/>
            <a:ext cx="8258267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7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5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94" y="966044"/>
            <a:ext cx="3932239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14" y="1703314"/>
            <a:ext cx="3051175" cy="3167221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3" y="4643603"/>
            <a:ext cx="1060451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70" y="1061616"/>
            <a:ext cx="3384551" cy="2128520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7" y="62070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8" y="6021409"/>
            <a:ext cx="6308725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7"/>
            <a:ext cx="8279707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202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75" y="3862419"/>
            <a:ext cx="1592263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1" y="386400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90" y="249239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1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2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9" y="534989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4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30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1" y="450852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7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2910" y="3790215"/>
              <a:ext cx="1005231" cy="107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7" y="162879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9" y="261463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91" y="3429004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3" y="566104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1" y="522924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2" y="162879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91" y="203995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633565"/>
              </p:ext>
            </p:extLst>
          </p:nvPr>
        </p:nvGraphicFramePr>
        <p:xfrm>
          <a:off x="376769" y="1219200"/>
          <a:ext cx="11510435" cy="5257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60156"/>
                <a:gridCol w="4470343"/>
                <a:gridCol w="1930375"/>
                <a:gridCol w="3149561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類別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群別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類別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群別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84200">
                <a:tc rowSpan="5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工業類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01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機械群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農業類</a:t>
                      </a: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08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農業群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02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動力機械群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09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食品群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03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電機與電子群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家事類</a:t>
                      </a: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家政群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04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化工群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餐旅群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05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土木與建築群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海事水產類</a:t>
                      </a: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水產群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rowSpan="3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商業類</a:t>
                      </a:r>
                      <a:endParaRPr lang="en-US" altLang="zh-TW" sz="3200" b="1" dirty="0" smtClean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06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商業與管理群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1439" marR="9143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13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海事群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07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外語群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藝術與設計類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14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設計群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1439" marR="91439" marT="45726" marB="4572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藝術群</a:t>
                      </a: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52415"/>
            <a:ext cx="108712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0000CC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高職教育的</a:t>
            </a:r>
            <a:r>
              <a:rPr altLang="zh-TW" sz="4800" dirty="0">
                <a:solidFill>
                  <a:srgbClr val="0000CC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15</a:t>
            </a:r>
            <a:r>
              <a:rPr lang="zh-TW" altLang="en-US" sz="4800" dirty="0">
                <a:solidFill>
                  <a:srgbClr val="0000CC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職群</a:t>
            </a:r>
          </a:p>
        </p:txBody>
      </p:sp>
      <p:sp>
        <p:nvSpPr>
          <p:cNvPr id="262192" name="Rectangle 4"/>
          <p:cNvSpPr>
            <a:spLocks noChangeArrowheads="1"/>
          </p:cNvSpPr>
          <p:nvPr/>
        </p:nvSpPr>
        <p:spPr bwMode="auto">
          <a:xfrm>
            <a:off x="6096031" y="1844677"/>
            <a:ext cx="528955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6" rIns="91267" bIns="45636"/>
          <a:lstStyle>
            <a:lvl1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75000"/>
              <a:buFont typeface="Wingdings" pitchFamily="2" charset="2"/>
              <a:buChar char="n"/>
            </a:pPr>
            <a:endParaRPr lang="zh-TW" altLang="zh-TW" sz="31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2193" name="Rectangle 5"/>
          <p:cNvSpPr>
            <a:spLocks noChangeArrowheads="1"/>
          </p:cNvSpPr>
          <p:nvPr/>
        </p:nvSpPr>
        <p:spPr bwMode="auto">
          <a:xfrm>
            <a:off x="6096031" y="1844677"/>
            <a:ext cx="528955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6" rIns="91267" bIns="45636"/>
          <a:lstStyle>
            <a:lvl1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75000"/>
              <a:buFont typeface="Wingdings" pitchFamily="2" charset="2"/>
              <a:buChar char="n"/>
            </a:pPr>
            <a:endParaRPr lang="zh-TW" altLang="zh-TW" sz="31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5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1" y="1628777"/>
            <a:ext cx="8135939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49" y="234952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49" y="364492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21"/>
            <a:ext cx="1441451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75" y="23495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39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75" y="36449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75" y="4941888"/>
            <a:ext cx="1439863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39" y="42926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601" y="36449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601" y="4941888"/>
            <a:ext cx="1439863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601" y="23495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201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49" y="4941888"/>
            <a:ext cx="1441451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201" y="42926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110學年度適性入學成果</a:t>
            </a:r>
            <a:endParaRPr lang="en-US" altLang="zh-TW" sz="4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33841"/>
              </p:ext>
            </p:extLst>
          </p:nvPr>
        </p:nvGraphicFramePr>
        <p:xfrm>
          <a:off x="839421" y="1839354"/>
          <a:ext cx="10153137" cy="4129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112">
                  <a:extLst>
                    <a:ext uri="{9D8B030D-6E8A-4147-A177-3AD203B41FA5}">
                      <a16:colId xmlns="" xmlns:a16="http://schemas.microsoft.com/office/drawing/2014/main" val="254185441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2464573548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1283432225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3941859150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537544458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909219341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735278889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55710627"/>
                    </a:ext>
                  </a:extLst>
                </a:gridCol>
              </a:tblGrid>
              <a:tr h="7973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354298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>
                          <a:effectLst/>
                        </a:rPr>
                        <a:t>前</a:t>
                      </a:r>
                      <a:r>
                        <a:rPr lang="en-US" sz="2000" kern="100" spc="-150">
                          <a:effectLst/>
                        </a:rPr>
                        <a:t>3</a:t>
                      </a:r>
                      <a:r>
                        <a:rPr lang="zh-TW" sz="2000" kern="100" spc="-150">
                          <a:effectLst/>
                        </a:rPr>
                        <a:t>志願錄取率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076855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9" y="5445146"/>
            <a:ext cx="2736851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5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3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5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5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50" y="2635250"/>
            <a:ext cx="2368551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3" y="3272234"/>
            <a:ext cx="1145843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09" y="3272228"/>
            <a:ext cx="1145843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31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71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5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9" y="1403371"/>
            <a:ext cx="2087563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92" y="3783021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65" y="1736727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65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65" y="208687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3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80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9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40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3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9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9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90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7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80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9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3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50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82" y="92888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93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75" y="1428594"/>
            <a:ext cx="3097439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80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9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3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66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C00"/>
            </a:gs>
            <a:gs pos="65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標題 1"/>
          <p:cNvSpPr>
            <a:spLocks noGrp="1"/>
          </p:cNvSpPr>
          <p:nvPr>
            <p:ph type="title"/>
          </p:nvPr>
        </p:nvSpPr>
        <p:spPr>
          <a:xfrm>
            <a:off x="802217" y="1"/>
            <a:ext cx="10972800" cy="944563"/>
          </a:xfrm>
        </p:spPr>
        <p:txBody>
          <a:bodyPr/>
          <a:lstStyle/>
          <a:p>
            <a:pPr algn="l"/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高中</a:t>
            </a:r>
            <a:r>
              <a:rPr lang="en-US" altLang="zh-TW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普通科</a:t>
            </a:r>
            <a:r>
              <a:rPr lang="en-US" altLang="zh-TW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多元</a:t>
            </a:r>
            <a:r>
              <a:rPr lang="zh-TW" altLang="en-US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進</a:t>
            </a:r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路分析</a:t>
            </a:r>
            <a:endParaRPr lang="zh-TW" altLang="en-US" sz="4800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233475" name="內容版面配置區 2"/>
          <p:cNvSpPr>
            <a:spLocks noGrp="1"/>
          </p:cNvSpPr>
          <p:nvPr>
            <p:ph idx="1"/>
          </p:nvPr>
        </p:nvSpPr>
        <p:spPr>
          <a:xfrm>
            <a:off x="304800" y="1095377"/>
            <a:ext cx="4673600" cy="5730875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高中學制</a:t>
            </a: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日間部普通科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自然組、社會組</a:t>
            </a:r>
          </a:p>
          <a:p>
            <a:pPr eaLnBrk="1" hangingPunct="1"/>
            <a:r>
              <a:rPr lang="zh-TW" altLang="en-US" sz="2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主要升學考試</a:t>
            </a:r>
            <a:endParaRPr lang="en-US" altLang="zh-TW" sz="2800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學測</a:t>
            </a:r>
            <a:r>
              <a:rPr lang="en-US" altLang="zh-TW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(1</a:t>
            </a:r>
            <a:r>
              <a:rPr lang="zh-TW" altLang="en-US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月底</a:t>
            </a:r>
            <a:r>
              <a:rPr lang="en-US" altLang="zh-TW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指考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(7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月初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</a:p>
          <a:p>
            <a:pPr eaLnBrk="1" hangingPunct="1"/>
            <a:r>
              <a:rPr lang="zh-TW" altLang="en-US" sz="2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升學進路</a:t>
            </a: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大學甄選申請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大學繁星申請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四技申請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指考分發</a:t>
            </a:r>
          </a:p>
          <a:p>
            <a:endParaRPr lang="zh-TW" altLang="en-US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1AE63-AEB0-49A9-8660-1B8E826FEB10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9410873" y="1905015"/>
            <a:ext cx="2683519" cy="2371931"/>
            <a:chOff x="3995738" y="1844675"/>
            <a:chExt cx="3455987" cy="3313113"/>
          </a:xfrm>
        </p:grpSpPr>
        <p:sp>
          <p:nvSpPr>
            <p:cNvPr id="2" name="橢圓 1"/>
            <p:cNvSpPr/>
            <p:nvPr/>
          </p:nvSpPr>
          <p:spPr>
            <a:xfrm>
              <a:off x="3995738" y="2565400"/>
              <a:ext cx="1439862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英文</a:t>
              </a:r>
            </a:p>
          </p:txBody>
        </p:sp>
        <p:sp>
          <p:nvSpPr>
            <p:cNvPr id="6" name="橢圓 5"/>
            <p:cNvSpPr/>
            <p:nvPr/>
          </p:nvSpPr>
          <p:spPr>
            <a:xfrm>
              <a:off x="5003800" y="1844675"/>
              <a:ext cx="1439863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國文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6011863" y="2520950"/>
              <a:ext cx="1439862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數學</a:t>
              </a:r>
            </a:p>
          </p:txBody>
        </p:sp>
        <p:sp>
          <p:nvSpPr>
            <p:cNvPr id="8" name="橢圓 7"/>
            <p:cNvSpPr/>
            <p:nvPr/>
          </p:nvSpPr>
          <p:spPr>
            <a:xfrm>
              <a:off x="4427538" y="3717925"/>
              <a:ext cx="1439862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社會</a:t>
              </a:r>
            </a:p>
          </p:txBody>
        </p:sp>
        <p:sp>
          <p:nvSpPr>
            <p:cNvPr id="9" name="橢圓 8"/>
            <p:cNvSpPr/>
            <p:nvPr/>
          </p:nvSpPr>
          <p:spPr>
            <a:xfrm>
              <a:off x="5724525" y="3716338"/>
              <a:ext cx="1439863" cy="14414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自然</a:t>
              </a: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75226"/>
              </p:ext>
            </p:extLst>
          </p:nvPr>
        </p:nvGraphicFramePr>
        <p:xfrm>
          <a:off x="4876800" y="1083395"/>
          <a:ext cx="4470400" cy="5546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267"/>
                <a:gridCol w="2949133"/>
              </a:tblGrid>
              <a:tr h="462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國文領域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國文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中國文化基本教材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英文領域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英文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英語聽力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數學領與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數學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社會領域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歷史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地理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公民與社會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自然領域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物理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化學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生物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地球科學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3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32367" y="23813"/>
            <a:ext cx="10972800" cy="944562"/>
          </a:xfrm>
        </p:spPr>
        <p:txBody>
          <a:bodyPr/>
          <a:lstStyle/>
          <a:p>
            <a:pPr algn="l" eaLnBrk="1" hangingPunct="1"/>
            <a:r>
              <a:rPr lang="zh-TW" altLang="en-US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多元進路分析</a:t>
            </a:r>
            <a:r>
              <a:rPr lang="en-US" altLang="zh-TW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高職</a:t>
            </a:r>
            <a:r>
              <a:rPr lang="en-US" altLang="zh-TW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  <a:endParaRPr lang="zh-TW" altLang="en-US" sz="4800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033" y="1001713"/>
            <a:ext cx="11770784" cy="6008687"/>
          </a:xfrm>
        </p:spPr>
        <p:txBody>
          <a:bodyPr/>
          <a:lstStyle/>
          <a:p>
            <a:pPr marL="342695" indent="-342695" eaLnBrk="1" hangingPunct="1">
              <a:lnSpc>
                <a:spcPts val="3100"/>
              </a:lnSpc>
              <a:buFont typeface="Arial" charset="0"/>
              <a:buChar char="•"/>
              <a:defRPr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高職學制</a:t>
            </a: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高工、高商、高農、家職</a:t>
            </a: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…)</a:t>
            </a:r>
            <a:endParaRPr lang="zh-TW" altLang="en-US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日間部、</a:t>
            </a:r>
            <a:r>
              <a:rPr lang="zh-TW" altLang="en-US" b="1" dirty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進修</a:t>
            </a:r>
            <a:r>
              <a:rPr lang="zh-TW" altLang="en-US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部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建教合作班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實用技能學程</a:t>
            </a:r>
            <a:endParaRPr lang="en-US" altLang="zh-TW" b="1" dirty="0" smtClean="0">
              <a:solidFill>
                <a:srgbClr val="C0000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特殊教育實驗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班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456925" lvl="1" indent="0" eaLnBrk="1" hangingPunct="1">
              <a:lnSpc>
                <a:spcPts val="3100"/>
              </a:lnSpc>
              <a:buFont typeface="Arial" pitchFamily="34" charset="0"/>
              <a:buNone/>
              <a:defRPr/>
            </a:pP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如桃園農工綜合職能科</a:t>
            </a:r>
            <a:r>
              <a:rPr lang="en-US" altLang="zh-TW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  <a:endParaRPr lang="zh-TW" altLang="en-US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342695" indent="-342695" eaLnBrk="1" hangingPunct="1">
              <a:lnSpc>
                <a:spcPts val="3100"/>
              </a:lnSpc>
              <a:buFont typeface="Arial" charset="0"/>
              <a:buChar char="•"/>
              <a:defRPr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主要升學考試</a:t>
            </a:r>
            <a:endParaRPr lang="en-US" altLang="zh-TW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統測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(5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月初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</a:p>
          <a:p>
            <a:pPr marL="342695" indent="-342695" eaLnBrk="1" hangingPunct="1">
              <a:lnSpc>
                <a:spcPts val="3100"/>
              </a:lnSpc>
              <a:buFont typeface="Arial" charset="0"/>
              <a:buChar char="•"/>
              <a:defRPr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升學進路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科技大學、四技、二專推甄與分發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大學甄選</a:t>
            </a:r>
          </a:p>
        </p:txBody>
      </p:sp>
      <p:sp>
        <p:nvSpPr>
          <p:cNvPr id="4" name="橢圓 3"/>
          <p:cNvSpPr/>
          <p:nvPr/>
        </p:nvSpPr>
        <p:spPr>
          <a:xfrm>
            <a:off x="10058400" y="2171709"/>
            <a:ext cx="1921933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英文</a:t>
            </a:r>
          </a:p>
        </p:txBody>
      </p:sp>
      <p:sp>
        <p:nvSpPr>
          <p:cNvPr id="5" name="橢圓 4"/>
          <p:cNvSpPr/>
          <p:nvPr/>
        </p:nvSpPr>
        <p:spPr>
          <a:xfrm>
            <a:off x="6218773" y="2171709"/>
            <a:ext cx="1919817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國文</a:t>
            </a:r>
          </a:p>
        </p:txBody>
      </p:sp>
      <p:sp>
        <p:nvSpPr>
          <p:cNvPr id="6" name="橢圓 5"/>
          <p:cNvSpPr/>
          <p:nvPr/>
        </p:nvSpPr>
        <p:spPr>
          <a:xfrm>
            <a:off x="8138584" y="2171709"/>
            <a:ext cx="1919816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數學</a:t>
            </a:r>
          </a:p>
        </p:txBody>
      </p:sp>
      <p:sp>
        <p:nvSpPr>
          <p:cNvPr id="7" name="橢圓 6"/>
          <p:cNvSpPr/>
          <p:nvPr/>
        </p:nvSpPr>
        <p:spPr>
          <a:xfrm>
            <a:off x="7190317" y="3429003"/>
            <a:ext cx="1919816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en-US" altLang="zh-TW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9097436" y="3446463"/>
            <a:ext cx="1921933" cy="14398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en-US" altLang="zh-TW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3121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93" y="1656558"/>
            <a:ext cx="8424863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49" y="234952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49" y="3644921"/>
            <a:ext cx="1441451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1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21"/>
            <a:ext cx="1441451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75" y="23495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39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75" y="36449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75" y="4941888"/>
            <a:ext cx="1439863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39" y="42926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601" y="36449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601" y="4941888"/>
            <a:ext cx="1439863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601" y="23495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201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49" y="4941888"/>
            <a:ext cx="1441451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201" y="42926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50" y="1993915"/>
            <a:ext cx="1784351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5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50" y="2492375"/>
            <a:ext cx="1784351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50" y="37893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50" y="42211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50" y="46529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50" y="50847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508" y="4214839"/>
            <a:ext cx="1784351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7" y="421483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5" y="2676029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94" y="2698771"/>
          <a:ext cx="9171561" cy="4042617"/>
        </p:xfrm>
        <a:graphic>
          <a:graphicData uri="http://schemas.openxmlformats.org/drawingml/2006/table">
            <a:tbl>
              <a:tblPr/>
              <a:tblGrid>
                <a:gridCol w="1767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380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60" y="2221552"/>
          <a:ext cx="9158445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97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01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3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96" y="115888"/>
            <a:ext cx="8856663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2" y="119699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2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2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1" y="26037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1" y="2708284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1" y="486888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75" y="1700234"/>
            <a:ext cx="692151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5" y="5013346"/>
            <a:ext cx="1111251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5" y="5949971"/>
            <a:ext cx="1111251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9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9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27" y="566104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110學年度適性入學成果</a:t>
            </a:r>
            <a:endParaRPr lang="en-US" altLang="zh-TW" sz="48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135560" y="5805264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12514"/>
              </p:ext>
            </p:extLst>
          </p:nvPr>
        </p:nvGraphicFramePr>
        <p:xfrm>
          <a:off x="1127449" y="2294876"/>
          <a:ext cx="9597755" cy="3037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935">
                  <a:extLst>
                    <a:ext uri="{9D8B030D-6E8A-4147-A177-3AD203B41FA5}">
                      <a16:colId xmlns="" xmlns:a16="http://schemas.microsoft.com/office/drawing/2014/main" val="254185441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2398919203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1283432225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3941859150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537544458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4294774966"/>
                    </a:ext>
                  </a:extLst>
                </a:gridCol>
              </a:tblGrid>
              <a:tr h="983216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110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kern="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354298"/>
                  </a:ext>
                </a:extLst>
              </a:tr>
              <a:tr h="205430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</a:t>
                      </a:r>
                      <a:endParaRPr lang="en-US" altLang="zh-TW" sz="24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57.39%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59.64%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431704" y="2298925"/>
            <a:ext cx="1440160" cy="30334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7" y="6151584"/>
            <a:ext cx="2381251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2022/10/5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7" y="6151584"/>
            <a:ext cx="2381251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60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38" y="115888"/>
            <a:ext cx="8605839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3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7001" y="5084763"/>
            <a:ext cx="2901951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3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40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9" y="1700234"/>
            <a:ext cx="4032251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8" y="350045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2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2022/10/5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2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61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96" y="115888"/>
            <a:ext cx="8856663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6" y="333375"/>
            <a:ext cx="1608139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28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4" y="2852747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7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40" y="1052517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9" y="5099071"/>
            <a:ext cx="1289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4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13" y="1358900"/>
            <a:ext cx="4059239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50" y="1180912"/>
            <a:ext cx="3436937" cy="3686572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41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31" y="1461791"/>
            <a:ext cx="3097212" cy="3167221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90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14" y="184469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生涯發展紀錄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手冊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14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53" y="450852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9" y="5876946"/>
            <a:ext cx="7218363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3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57" y="412036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9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7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91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90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65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9572733"/>
              </p:ext>
            </p:extLst>
          </p:nvPr>
        </p:nvGraphicFramePr>
        <p:xfrm>
          <a:off x="2024035" y="1268420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537039"/>
              </p:ext>
            </p:extLst>
          </p:nvPr>
        </p:nvGraphicFramePr>
        <p:xfrm>
          <a:off x="2013089" y="1268764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8" y="1255713"/>
          <a:ext cx="9121733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87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244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r="1876"/>
          <a:stretch/>
        </p:blipFill>
        <p:spPr bwMode="auto">
          <a:xfrm>
            <a:off x="930166" y="1268760"/>
            <a:ext cx="1083091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83596"/>
              </p:ext>
            </p:extLst>
          </p:nvPr>
        </p:nvGraphicFramePr>
        <p:xfrm>
          <a:off x="983441" y="1628776"/>
          <a:ext cx="10153131" cy="5040584"/>
        </p:xfrm>
        <a:graphic>
          <a:graphicData uri="http://schemas.openxmlformats.org/drawingml/2006/table">
            <a:tbl>
              <a:tblPr/>
              <a:tblGrid>
                <a:gridCol w="17777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19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49" y="714375"/>
            <a:ext cx="5392739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70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2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7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71" y="1628800"/>
          <a:ext cx="11449272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83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44" y="-697"/>
            <a:ext cx="5220295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302" y="2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57" y="404664"/>
            <a:ext cx="2698751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5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82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82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3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21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7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3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5" y="2253141"/>
            <a:ext cx="4853235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9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7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6453190" y="1143004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91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92" y="2357459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49" y="558800"/>
            <a:ext cx="5392739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74" y="6068349"/>
            <a:ext cx="95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8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70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40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14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53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119336" y="1484784"/>
            <a:ext cx="11737304" cy="5184576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dirty="0">
                <a:latin typeface="文鼎中圓" panose="020B0609010101010101" pitchFamily="49" charset="-120"/>
                <a:ea typeface="文鼎中圓" panose="020B0609010101010101" pitchFamily="49" charset="-120"/>
              </a:rPr>
              <a:t>作答方式：</a:t>
            </a: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必須仔細閱讀完整試題後，撰寫一篇文章。 </a:t>
            </a:r>
            <a:endParaRPr lang="en-US" altLang="zh-TW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從第一頁右邊第一行開始作答，並不得要求增加答案卷作答。</a:t>
            </a:r>
            <a:endParaRPr lang="en-US" altLang="zh-TW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以下情形影響作答結果呈現，可能影響得分：</a:t>
            </a:r>
            <a:endParaRPr lang="en-US" altLang="zh-TW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   </a:t>
            </a:r>
            <a:r>
              <a:rPr lang="zh-TW" altLang="en-US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未用本國文字書寫（正體字）；未用黑色墨水的筆書寫（</a:t>
            </a:r>
            <a:r>
              <a:rPr lang="zh-TW" altLang="zh-TW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建議使用</a:t>
            </a:r>
            <a:r>
              <a:rPr lang="en-US" altLang="zh-TW" sz="2800" dirty="0">
                <a:latin typeface="文鼎中圓" panose="020B0609010101010101" pitchFamily="49" charset="-120"/>
                <a:ea typeface="文鼎中圓" panose="020B0609010101010101" pitchFamily="49" charset="-120"/>
                <a:cs typeface="Times New Roman" pitchFamily="18" charset="0"/>
              </a:rPr>
              <a:t>0.5mm</a:t>
            </a:r>
            <a:r>
              <a:rPr lang="zh-TW" altLang="zh-TW" sz="2800" dirty="0">
                <a:latin typeface="文鼎中圓" panose="020B0609010101010101" pitchFamily="49" charset="-120"/>
                <a:ea typeface="文鼎中圓" panose="020B0609010101010101" pitchFamily="49" charset="-120"/>
                <a:cs typeface="Times New Roman" pitchFamily="18" charset="0"/>
              </a:rPr>
              <a:t>〜</a:t>
            </a:r>
            <a:r>
              <a:rPr lang="en-US" altLang="zh-TW" sz="2800" dirty="0">
                <a:latin typeface="文鼎中圓" panose="020B0609010101010101" pitchFamily="49" charset="-120"/>
                <a:ea typeface="文鼎中圓" panose="020B0609010101010101" pitchFamily="49" charset="-120"/>
                <a:cs typeface="Times New Roman" pitchFamily="18" charset="0"/>
              </a:rPr>
              <a:t>0.7mm</a:t>
            </a:r>
            <a:r>
              <a:rPr lang="zh-TW" altLang="zh-TW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之筆尖</a:t>
            </a:r>
            <a:r>
              <a:rPr lang="zh-TW" altLang="en-US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以下情形違反考場規則，將不予計分：</a:t>
            </a:r>
            <a:endParaRPr lang="en-US" altLang="zh-TW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   	</a:t>
            </a:r>
            <a:r>
              <a:rPr lang="zh-TW" altLang="en-US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於答案紙上洩漏私人身分；污損答案卷；或於答案卷上作任何標記。</a:t>
            </a:r>
            <a:endParaRPr lang="en-US" altLang="zh-TW" sz="2800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另針對使用</a:t>
            </a:r>
            <a:r>
              <a:rPr lang="zh-TW" altLang="en-US" b="1" dirty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詩歌體</a:t>
            </a: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7" y="404814"/>
            <a:ext cx="8457307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39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39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39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9" cy="62174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4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99468" y="1280986"/>
            <a:ext cx="1065718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82" y="424936"/>
            <a:ext cx="757346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5" y="222947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6600056" y="3068980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2" y="239079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=""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1" y="4682443"/>
            <a:ext cx="1977827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=""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=""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705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=""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=""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=""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=""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=""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=""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=""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=""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=""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=""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=""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=""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=""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=""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=""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=""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=""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=""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=""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=""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=""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8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=""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8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=""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8" y="3246443"/>
            <a:ext cx="595035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A2E0490-0984-4902-B1B3-0D66AD1F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53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4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=""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7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9" y="1340768"/>
          <a:ext cx="4889266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07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38" y="1340768"/>
          <a:ext cx="3960441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=""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6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=""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=""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3" y="4649088"/>
          <a:ext cx="3960440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=""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1164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5" y="289140"/>
            <a:ext cx="88892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86" y="208515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3/13~3/17)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702" y="1694653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16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2/16~3/2)</a:t>
            </a:r>
            <a:endParaRPr lang="en-US" altLang="zh-TW" sz="16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3/11)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5" y="286663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3" y="3307202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4/22</a:t>
            </a:r>
            <a:r>
              <a:rPr lang="zh-TW" altLang="en-US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48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1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6/9)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5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5" y="2051992"/>
            <a:ext cx="2963243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6/14)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6/15)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6000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3" y="482944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月中旬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5/20~5/21)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17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7/11)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37" y="5235228"/>
            <a:ext cx="503239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7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5/25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5/26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6/12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6/14</a:t>
            </a:r>
            <a:endParaRPr lang="en-US" altLang="zh-TW" sz="16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6/15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17" y="3278190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6/21</a:t>
            </a:r>
            <a:r>
              <a:rPr lang="zh-TW" altLang="en-US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4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50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7/14</a:t>
            </a:r>
            <a:r>
              <a:rPr lang="zh-TW" altLang="en-US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44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12/20</a:t>
            </a:r>
            <a:r>
              <a:rPr lang="zh-TW" altLang="en-US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21)</a:t>
            </a:r>
            <a:endParaRPr lang="en-US" altLang="zh-TW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1/6-1/12)</a:t>
            </a:r>
            <a:endParaRPr lang="en-US" altLang="zh-TW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月中</a:t>
            </a:r>
            <a:r>
              <a:rPr lang="en-US" altLang="zh-TW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81" y="642817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=""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68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=""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5" y="1484784"/>
            <a:ext cx="9829279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91" y="171452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=""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22" y="4221088"/>
            <a:ext cx="182975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98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9" y="2890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6" y="47627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鳳舞九天">
  <a:themeElements>
    <a:clrScheme name="鳳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yuda 1">
      <a:majorFont>
        <a:latin typeface="Arial Narrow"/>
        <a:ea typeface="文鼎粗圓"/>
        <a:cs typeface=""/>
      </a:majorFont>
      <a:minorFont>
        <a:latin typeface="Arial Narrow"/>
        <a:ea typeface="文鼎中圓"/>
        <a:cs typeface=""/>
      </a:minorFont>
    </a:fontScheme>
    <a:fmtScheme name="鳳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Education-1">
  <a:themeElements>
    <a:clrScheme name="自定义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4BAC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Office 佈景主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鳳舞九天">
  <a:themeElements>
    <a:clrScheme name="鳳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yuda 1">
      <a:majorFont>
        <a:latin typeface="Arial Narrow"/>
        <a:ea typeface="文鼎粗圓"/>
        <a:cs typeface=""/>
      </a:majorFont>
      <a:minorFont>
        <a:latin typeface="Arial Narrow"/>
        <a:ea typeface="文鼎中圓"/>
        <a:cs typeface=""/>
      </a:minorFont>
    </a:fontScheme>
    <a:fmtScheme name="鳳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17860</TotalTime>
  <Words>9309</Words>
  <Application>Microsoft Office PowerPoint</Application>
  <PresentationFormat>寬螢幕</PresentationFormat>
  <Paragraphs>1602</Paragraphs>
  <Slides>150</Slides>
  <Notes>49</Notes>
  <HiddenSlides>5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150</vt:i4>
      </vt:variant>
    </vt:vector>
  </HeadingPairs>
  <TitlesOfParts>
    <vt:vector size="182" baseType="lpstr">
      <vt:lpstr>BiauKai</vt:lpstr>
      <vt:lpstr>Cataneo BT</vt:lpstr>
      <vt:lpstr>Gulim</vt:lpstr>
      <vt:lpstr>宋体</vt:lpstr>
      <vt:lpstr>文鼎中圓</vt:lpstr>
      <vt:lpstr>文鼎粗圓</vt:lpstr>
      <vt:lpstr>華康儷特圓</vt:lpstr>
      <vt:lpstr>微軟正黑體</vt:lpstr>
      <vt:lpstr>新細明體</vt:lpstr>
      <vt:lpstr>標楷體</vt:lpstr>
      <vt:lpstr>Arial</vt:lpstr>
      <vt:lpstr>Arial Narrow</vt:lpstr>
      <vt:lpstr>Calibri</vt:lpstr>
      <vt:lpstr>Candara</vt:lpstr>
      <vt:lpstr>Lucida Sans Unicode</vt:lpstr>
      <vt:lpstr>Segoe UI</vt:lpstr>
      <vt:lpstr>Tahoma</vt:lpstr>
      <vt:lpstr>Times New Roman</vt:lpstr>
      <vt:lpstr>Verdana</vt:lpstr>
      <vt:lpstr>Wingdings</vt:lpstr>
      <vt:lpstr>Wingdings 2</vt:lpstr>
      <vt:lpstr>Wingdings 3</vt:lpstr>
      <vt:lpstr>12年國教簡報</vt:lpstr>
      <vt:lpstr>4_Education-1</vt:lpstr>
      <vt:lpstr>9_12年國教簡報</vt:lpstr>
      <vt:lpstr>11_匯合</vt:lpstr>
      <vt:lpstr>14_Office 佈景主題</vt:lpstr>
      <vt:lpstr>1_匯合</vt:lpstr>
      <vt:lpstr>Office 佈景主題</vt:lpstr>
      <vt:lpstr>1_Office 佈景主題</vt:lpstr>
      <vt:lpstr>鳳舞九天</vt:lpstr>
      <vt:lpstr>1_鳳舞九天</vt:lpstr>
      <vt:lpstr>PowerPoint 簡報</vt:lpstr>
      <vt:lpstr>          目次</vt:lpstr>
      <vt:lpstr>PowerPoint 簡報</vt:lpstr>
      <vt:lpstr>109學年度適性入學成果</vt:lpstr>
      <vt:lpstr>110學年度適性入學成果</vt:lpstr>
      <vt:lpstr>110學年度適性入學成果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教育部數據顯示，全台灣已經連續兩年大學生休退學人數超過九萬。平均４個大學生，就有１人考慮休退學。原因大多都是「志趣不合」！ 葉丙成：人生不是贏在十八歲就好</vt:lpstr>
      <vt:lpstr>世界人才評比！台灣排27名史上最差  東森新聞</vt:lpstr>
      <vt:lpstr>公平的競賽?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高職教育的15職群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高中(普通科)多元進路分析</vt:lpstr>
      <vt:lpstr>多元進路分析(高職)</vt:lpstr>
      <vt:lpstr>桃連區機械群111學年度招生科別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解讀志願序</vt:lpstr>
      <vt:lpstr>選填志願序提醒</vt:lpstr>
      <vt:lpstr>選填志願序提醒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1316</cp:revision>
  <cp:lastPrinted>2019-10-04T10:15:06Z</cp:lastPrinted>
  <dcterms:created xsi:type="dcterms:W3CDTF">2012-05-12T02:14:41Z</dcterms:created>
  <dcterms:modified xsi:type="dcterms:W3CDTF">2022-10-05T12:05:16Z</dcterms:modified>
</cp:coreProperties>
</file>