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365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0" name="圖片版面配置區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bg>
      <p:bgPr>
        <a:solidFill>
          <a:srgbClr val="E7F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"/>
          <p:cNvSpPr/>
          <p:nvPr/>
        </p:nvSpPr>
        <p:spPr>
          <a:xfrm>
            <a:off x="0" y="6330156"/>
            <a:ext cx="12192000" cy="544778"/>
          </a:xfrm>
          <a:prstGeom prst="rect">
            <a:avLst/>
          </a:prstGeom>
          <a:solidFill>
            <a:srgbClr val="A8C7E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1067" y="5040946"/>
            <a:ext cx="2704151" cy="1468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95063" y="5406044"/>
            <a:ext cx="2008678" cy="1248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703" y="5716725"/>
            <a:ext cx="1892860" cy="101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76803" y="5406044"/>
            <a:ext cx="2008679" cy="1248579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 copy">
    <p:bg>
      <p:bgPr>
        <a:solidFill>
          <a:srgbClr val="F9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"/>
          <p:cNvSpPr/>
          <p:nvPr/>
        </p:nvSpPr>
        <p:spPr>
          <a:xfrm>
            <a:off x="0" y="6330156"/>
            <a:ext cx="12192000" cy="544778"/>
          </a:xfrm>
          <a:prstGeom prst="rect">
            <a:avLst/>
          </a:prstGeom>
          <a:solidFill>
            <a:srgbClr val="FFD5D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1067" y="5040946"/>
            <a:ext cx="2704151" cy="1468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95063" y="5406044"/>
            <a:ext cx="2008678" cy="1248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703" y="5716725"/>
            <a:ext cx="1892860" cy="101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76803" y="5406044"/>
            <a:ext cx="2008679" cy="1248579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video.ltn.com.tw/article/o58LwdwqKsc/PLCvAZ9B-QRHMlV-Ek_VO3Sz1xCz8NGiid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news.tvbs.com.tw/other/206892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youtube.com/watch?v=pNvTqK2rIys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image" Target="../media/image9.png"/><Relationship Id="rId21" Type="http://schemas.openxmlformats.org/officeDocument/2006/relationships/slide" Target="slide19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slide" Target="slide15.xml"/><Relationship Id="rId25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8.xml"/><Relationship Id="rId24" Type="http://schemas.openxmlformats.org/officeDocument/2006/relationships/slide" Target="slide22.xml"/><Relationship Id="rId5" Type="http://schemas.openxmlformats.org/officeDocument/2006/relationships/image" Target="../media/image11.png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7.xml"/><Relationship Id="rId19" Type="http://schemas.openxmlformats.org/officeDocument/2006/relationships/slide" Target="slide17.xml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www.youtube.com/watch?v=E2ZxbQGbIRk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kNuJeQf3wOY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ounded Rectangle"/>
          <p:cNvSpPr/>
          <p:nvPr/>
        </p:nvSpPr>
        <p:spPr>
          <a:xfrm>
            <a:off x="1676022" y="1560246"/>
            <a:ext cx="8962641" cy="2813346"/>
          </a:xfrm>
          <a:prstGeom prst="roundRect">
            <a:avLst>
              <a:gd name="adj" fmla="val 10772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20" name="Group"/>
          <p:cNvGrpSpPr/>
          <p:nvPr/>
        </p:nvGrpSpPr>
        <p:grpSpPr>
          <a:xfrm>
            <a:off x="479704" y="375151"/>
            <a:ext cx="7034692" cy="5302899"/>
            <a:chOff x="0" y="0"/>
            <a:chExt cx="7034691" cy="5302898"/>
          </a:xfrm>
        </p:grpSpPr>
        <p:sp>
          <p:nvSpPr>
            <p:cNvPr id="112" name="Circle"/>
            <p:cNvSpPr/>
            <p:nvPr/>
          </p:nvSpPr>
          <p:spPr>
            <a:xfrm>
              <a:off x="2161539" y="4601431"/>
              <a:ext cx="102028" cy="10202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3" name="Circle"/>
            <p:cNvSpPr/>
            <p:nvPr/>
          </p:nvSpPr>
          <p:spPr>
            <a:xfrm>
              <a:off x="0" y="4883848"/>
              <a:ext cx="102027" cy="1020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4" name="Circle"/>
            <p:cNvSpPr/>
            <p:nvPr/>
          </p:nvSpPr>
          <p:spPr>
            <a:xfrm>
              <a:off x="4236547" y="4459191"/>
              <a:ext cx="102028" cy="10202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5" name="Circle"/>
            <p:cNvSpPr/>
            <p:nvPr/>
          </p:nvSpPr>
          <p:spPr>
            <a:xfrm>
              <a:off x="5780868" y="4459191"/>
              <a:ext cx="102027" cy="10202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6" name="Circle"/>
            <p:cNvSpPr/>
            <p:nvPr/>
          </p:nvSpPr>
          <p:spPr>
            <a:xfrm>
              <a:off x="4571827" y="5200871"/>
              <a:ext cx="102028" cy="10202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7" name="Circle"/>
            <p:cNvSpPr/>
            <p:nvPr/>
          </p:nvSpPr>
          <p:spPr>
            <a:xfrm>
              <a:off x="5618307" y="466503"/>
              <a:ext cx="102028" cy="1020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8" name="Circle"/>
            <p:cNvSpPr/>
            <p:nvPr/>
          </p:nvSpPr>
          <p:spPr>
            <a:xfrm>
              <a:off x="6932665" y="0"/>
              <a:ext cx="102027" cy="1020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9" name="Circle"/>
            <p:cNvSpPr/>
            <p:nvPr/>
          </p:nvSpPr>
          <p:spPr>
            <a:xfrm>
              <a:off x="1780207" y="167954"/>
              <a:ext cx="102027" cy="1020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21" name="Circle"/>
          <p:cNvSpPr/>
          <p:nvPr/>
        </p:nvSpPr>
        <p:spPr>
          <a:xfrm>
            <a:off x="8229918" y="5130676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2" name="Circle"/>
          <p:cNvSpPr/>
          <p:nvPr/>
        </p:nvSpPr>
        <p:spPr>
          <a:xfrm>
            <a:off x="9774239" y="5130676"/>
            <a:ext cx="102027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3" name="Circle"/>
          <p:cNvSpPr/>
          <p:nvPr/>
        </p:nvSpPr>
        <p:spPr>
          <a:xfrm>
            <a:off x="8565198" y="5872356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4" name="Circle"/>
          <p:cNvSpPr/>
          <p:nvPr/>
        </p:nvSpPr>
        <p:spPr>
          <a:xfrm>
            <a:off x="9940185" y="3708276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5" name="Circle"/>
          <p:cNvSpPr/>
          <p:nvPr/>
        </p:nvSpPr>
        <p:spPr>
          <a:xfrm>
            <a:off x="11484505" y="3708276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6" name="Circle"/>
          <p:cNvSpPr/>
          <p:nvPr/>
        </p:nvSpPr>
        <p:spPr>
          <a:xfrm>
            <a:off x="10275465" y="4722067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335" y="1152621"/>
            <a:ext cx="1697740" cy="1086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547" y="5270573"/>
            <a:ext cx="3126868" cy="2095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97981" y="3874923"/>
            <a:ext cx="3454543" cy="14020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" name="Group"/>
          <p:cNvGrpSpPr/>
          <p:nvPr/>
        </p:nvGrpSpPr>
        <p:grpSpPr>
          <a:xfrm>
            <a:off x="-358809" y="5030808"/>
            <a:ext cx="13032303" cy="3012300"/>
            <a:chOff x="0" y="0"/>
            <a:chExt cx="13032302" cy="3012299"/>
          </a:xfrm>
        </p:grpSpPr>
        <p:pic>
          <p:nvPicPr>
            <p:cNvPr id="13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0" y="0"/>
              <a:ext cx="5351089" cy="288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 flipH="1">
              <a:off x="7681214" y="0"/>
              <a:ext cx="5351089" cy="288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768640" flipH="1">
              <a:off x="6027361" y="786870"/>
              <a:ext cx="2880503" cy="1930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97683" y="2687499"/>
            <a:ext cx="6850634" cy="67312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ounded Rectangle"/>
          <p:cNvSpPr/>
          <p:nvPr/>
        </p:nvSpPr>
        <p:spPr>
          <a:xfrm>
            <a:off x="4816811" y="1288517"/>
            <a:ext cx="2530225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6" name="臺灣海洋教育中心"/>
          <p:cNvSpPr txBox="1"/>
          <p:nvPr/>
        </p:nvSpPr>
        <p:spPr>
          <a:xfrm>
            <a:off x="5265929" y="1375794"/>
            <a:ext cx="189611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臺灣海洋教育中心</a:t>
            </a:r>
            <a:endParaRPr dirty="0"/>
          </a:p>
        </p:txBody>
      </p:sp>
      <p:sp>
        <p:nvSpPr>
          <p:cNvPr id="137" name="Line"/>
          <p:cNvSpPr/>
          <p:nvPr/>
        </p:nvSpPr>
        <p:spPr>
          <a:xfrm>
            <a:off x="2892693" y="3768011"/>
            <a:ext cx="6313343" cy="1"/>
          </a:xfrm>
          <a:prstGeom prst="line">
            <a:avLst/>
          </a:prstGeom>
          <a:ln w="38100">
            <a:solidFill>
              <a:srgbClr val="BBD6E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" name="Line"/>
          <p:cNvSpPr/>
          <p:nvPr/>
        </p:nvSpPr>
        <p:spPr>
          <a:xfrm>
            <a:off x="2865379" y="2280108"/>
            <a:ext cx="6327846" cy="1"/>
          </a:xfrm>
          <a:prstGeom prst="line">
            <a:avLst/>
          </a:prstGeom>
          <a:ln w="38100">
            <a:solidFill>
              <a:srgbClr val="BBD6ED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3" name="說出擔任引水人…"/>
          <p:cNvSpPr txBox="1"/>
          <p:nvPr/>
        </p:nvSpPr>
        <p:spPr>
          <a:xfrm>
            <a:off x="4367254" y="-2073812"/>
            <a:ext cx="4760596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t>說出擔任引水人</a:t>
            </a: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t>需要的特質</a:t>
            </a:r>
          </a:p>
        </p:txBody>
      </p:sp>
      <p:sp>
        <p:nvSpPr>
          <p:cNvPr id="204" name="Rounded Rectangle"/>
          <p:cNvSpPr/>
          <p:nvPr/>
        </p:nvSpPr>
        <p:spPr>
          <a:xfrm>
            <a:off x="4318542" y="-2784362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5" name="任務"/>
          <p:cNvSpPr txBox="1"/>
          <p:nvPr/>
        </p:nvSpPr>
        <p:spPr>
          <a:xfrm>
            <a:off x="4681762" y="-2717977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7079" y="2182105"/>
            <a:ext cx="2343138" cy="158785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說出擔任引水人需要的特質"/>
          <p:cNvSpPr txBox="1"/>
          <p:nvPr/>
        </p:nvSpPr>
        <p:spPr>
          <a:xfrm>
            <a:off x="5230854" y="1732583"/>
            <a:ext cx="470897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說出擔任引水人需要的特質</a:t>
            </a:r>
          </a:p>
        </p:txBody>
      </p:sp>
      <p:sp>
        <p:nvSpPr>
          <p:cNvPr id="208" name="Rounded Rectangle"/>
          <p:cNvSpPr/>
          <p:nvPr/>
        </p:nvSpPr>
        <p:spPr>
          <a:xfrm>
            <a:off x="5182142" y="1130177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9" name="任務"/>
          <p:cNvSpPr txBox="1"/>
          <p:nvPr/>
        </p:nvSpPr>
        <p:spPr>
          <a:xfrm>
            <a:off x="5545362" y="1196562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grpSp>
        <p:nvGrpSpPr>
          <p:cNvPr id="213" name="Group"/>
          <p:cNvGrpSpPr/>
          <p:nvPr/>
        </p:nvGrpSpPr>
        <p:grpSpPr>
          <a:xfrm>
            <a:off x="5284451" y="2498550"/>
            <a:ext cx="5129458" cy="2971233"/>
            <a:chOff x="0" y="0"/>
            <a:chExt cx="5129457" cy="2971231"/>
          </a:xfrm>
        </p:grpSpPr>
        <p:sp>
          <p:nvSpPr>
            <p:cNvPr id="210" name="Rounded Rectangle"/>
            <p:cNvSpPr/>
            <p:nvPr/>
          </p:nvSpPr>
          <p:spPr>
            <a:xfrm>
              <a:off x="0" y="0"/>
              <a:ext cx="5129458" cy="2971232"/>
            </a:xfrm>
            <a:prstGeom prst="roundRect">
              <a:avLst>
                <a:gd name="adj" fmla="val 6863"/>
              </a:avLst>
            </a:prstGeom>
            <a:solidFill>
              <a:srgbClr val="5389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11" name="Rectangle"/>
            <p:cNvSpPr/>
            <p:nvPr/>
          </p:nvSpPr>
          <p:spPr>
            <a:xfrm>
              <a:off x="171320" y="104385"/>
              <a:ext cx="4816085" cy="27290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12" name="videoplayback (引水人1)" descr="videoplayback (引水人1)"/>
            <p:cNvPicPr>
              <a:picLocks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8702" y="240660"/>
              <a:ext cx="4506598" cy="2534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4" name="自由時報(網址：https://video.ltn.com.tw/article/o58LwdwqKsc/PLCvAZ9B-QRHMlV-Ek_VO3Sz1xCz8NGiid)。"/>
          <p:cNvSpPr txBox="1"/>
          <p:nvPr/>
        </p:nvSpPr>
        <p:spPr>
          <a:xfrm>
            <a:off x="5367240" y="5522085"/>
            <a:ext cx="591527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defRPr sz="1000" u="sng">
                <a:solidFill>
                  <a:srgbClr val="535353"/>
                </a:solidFill>
                <a:latin typeface="PingFang TC Medium"/>
                <a:ea typeface="PingFang TC Medium"/>
                <a:cs typeface="PingFang TC Medium"/>
                <a:sym typeface="PingFang TC Medium"/>
              </a:defRPr>
            </a:pPr>
            <a:r>
              <a:rPr u="none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自由時報</a:t>
            </a:r>
            <a:r>
              <a:rPr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u="none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dirty="0" err="1">
                <a:uFill>
                  <a:solidFill>
                    <a:srgbClr val="0563C1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</a:t>
            </a:r>
            <a:r>
              <a:rPr dirty="0">
                <a:uFill>
                  <a:solidFill>
                    <a:srgbClr val="0563C1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://video.ltn.com.tw/article/o58LwdwqKsc/PLCvAZ9B-QRHMlV-Ek_VO3Sz1xCz8NGiid</a:t>
            </a:r>
            <a:r>
              <a:rPr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遇到海盜打劫一空…"/>
          <p:cNvSpPr txBox="1"/>
          <p:nvPr/>
        </p:nvSpPr>
        <p:spPr>
          <a:xfrm>
            <a:off x="5230854" y="2485813"/>
            <a:ext cx="5221940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遇到海盜打劫一空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重新出發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7" name="Rounded Rectangle"/>
          <p:cNvSpPr/>
          <p:nvPr/>
        </p:nvSpPr>
        <p:spPr>
          <a:xfrm>
            <a:off x="5182142" y="1775263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E48E9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8" name="回起點"/>
          <p:cNvSpPr txBox="1"/>
          <p:nvPr/>
        </p:nvSpPr>
        <p:spPr>
          <a:xfrm>
            <a:off x="5303350" y="1841648"/>
            <a:ext cx="86177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回起點</a:t>
            </a:r>
          </a:p>
        </p:txBody>
      </p:sp>
      <p:sp>
        <p:nvSpPr>
          <p:cNvPr id="219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351" y="1814618"/>
            <a:ext cx="2192602" cy="1979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3" name="說出水產食品類的…"/>
          <p:cNvSpPr txBox="1"/>
          <p:nvPr/>
        </p:nvSpPr>
        <p:spPr>
          <a:xfrm>
            <a:off x="5230854" y="2396588"/>
            <a:ext cx="5221940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說出水產食品類的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相關科系2間</a:t>
            </a:r>
          </a:p>
        </p:txBody>
      </p:sp>
      <p:sp>
        <p:nvSpPr>
          <p:cNvPr id="224" name="Rounded Rectangle"/>
          <p:cNvSpPr/>
          <p:nvPr/>
        </p:nvSpPr>
        <p:spPr>
          <a:xfrm>
            <a:off x="5182142" y="1686038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5" name="任務"/>
          <p:cNvSpPr txBox="1"/>
          <p:nvPr/>
        </p:nvSpPr>
        <p:spPr>
          <a:xfrm>
            <a:off x="5545362" y="1752423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3521" y="2182105"/>
            <a:ext cx="2290255" cy="1587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9" name="搶救海龜有功…"/>
          <p:cNvSpPr txBox="1"/>
          <p:nvPr/>
        </p:nvSpPr>
        <p:spPr>
          <a:xfrm>
            <a:off x="5230854" y="2396588"/>
            <a:ext cx="3939538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搶救海龜有功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前進2格</a:t>
            </a:r>
          </a:p>
        </p:txBody>
      </p:sp>
      <p:sp>
        <p:nvSpPr>
          <p:cNvPr id="230" name="Rounded Rectangle"/>
          <p:cNvSpPr/>
          <p:nvPr/>
        </p:nvSpPr>
        <p:spPr>
          <a:xfrm>
            <a:off x="5182142" y="1686038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1" name="前進"/>
          <p:cNvSpPr txBox="1"/>
          <p:nvPr/>
        </p:nvSpPr>
        <p:spPr>
          <a:xfrm>
            <a:off x="5545362" y="1752423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前進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309" y="2197943"/>
            <a:ext cx="2008679" cy="1556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5" name="風機工程師的工作…"/>
          <p:cNvSpPr txBox="1"/>
          <p:nvPr/>
        </p:nvSpPr>
        <p:spPr>
          <a:xfrm>
            <a:off x="5230854" y="2396588"/>
            <a:ext cx="5221940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風機工程師的工作</a:t>
            </a: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內容與興趣代碼</a:t>
            </a:r>
          </a:p>
        </p:txBody>
      </p:sp>
      <p:sp>
        <p:nvSpPr>
          <p:cNvPr id="236" name="Rounded Rectangle"/>
          <p:cNvSpPr/>
          <p:nvPr/>
        </p:nvSpPr>
        <p:spPr>
          <a:xfrm>
            <a:off x="5182142" y="1686038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7" name="任務"/>
          <p:cNvSpPr txBox="1"/>
          <p:nvPr/>
        </p:nvSpPr>
        <p:spPr>
          <a:xfrm>
            <a:off x="5545362" y="1752423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7946" y="2171869"/>
            <a:ext cx="2281404" cy="1608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1" name="招募船舶設計師，…"/>
          <p:cNvSpPr txBox="1"/>
          <p:nvPr/>
        </p:nvSpPr>
        <p:spPr>
          <a:xfrm>
            <a:off x="5230854" y="2100254"/>
            <a:ext cx="5221940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招募船舶設計師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建議應徵者須有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哪些能力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2" name="Rounded Rectangle"/>
          <p:cNvSpPr/>
          <p:nvPr/>
        </p:nvSpPr>
        <p:spPr>
          <a:xfrm>
            <a:off x="5182142" y="1423571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3" name="任務"/>
          <p:cNvSpPr txBox="1"/>
          <p:nvPr/>
        </p:nvSpPr>
        <p:spPr>
          <a:xfrm>
            <a:off x="5545362" y="1489956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4229" y="2182105"/>
            <a:ext cx="2228838" cy="1587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7" name="臺灣黑金信魚是什麼魚？…"/>
          <p:cNvSpPr txBox="1"/>
          <p:nvPr/>
        </p:nvSpPr>
        <p:spPr>
          <a:xfrm>
            <a:off x="5230854" y="1393916"/>
            <a:ext cx="432425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臺灣黑金信魚是什麼魚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  <a:p>
            <a:pPr>
              <a:defRPr sz="3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為什麼有這稱呼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248" name="Rounded Rectangle"/>
          <p:cNvSpPr/>
          <p:nvPr/>
        </p:nvSpPr>
        <p:spPr>
          <a:xfrm>
            <a:off x="5182142" y="791510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9" name="任務"/>
          <p:cNvSpPr txBox="1"/>
          <p:nvPr/>
        </p:nvSpPr>
        <p:spPr>
          <a:xfrm>
            <a:off x="5545362" y="857895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grpSp>
        <p:nvGrpSpPr>
          <p:cNvPr id="253" name="Group"/>
          <p:cNvGrpSpPr/>
          <p:nvPr/>
        </p:nvGrpSpPr>
        <p:grpSpPr>
          <a:xfrm>
            <a:off x="5284451" y="2703606"/>
            <a:ext cx="4947775" cy="2921031"/>
            <a:chOff x="0" y="0"/>
            <a:chExt cx="4947773" cy="2921030"/>
          </a:xfrm>
        </p:grpSpPr>
        <p:sp>
          <p:nvSpPr>
            <p:cNvPr id="250" name="Rounded Rectangle"/>
            <p:cNvSpPr/>
            <p:nvPr/>
          </p:nvSpPr>
          <p:spPr>
            <a:xfrm>
              <a:off x="0" y="0"/>
              <a:ext cx="4947774" cy="2921031"/>
            </a:xfrm>
            <a:prstGeom prst="roundRect">
              <a:avLst>
                <a:gd name="adj" fmla="val 6734"/>
              </a:avLst>
            </a:prstGeom>
            <a:solidFill>
              <a:srgbClr val="5389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51" name="Rectangle"/>
            <p:cNvSpPr/>
            <p:nvPr/>
          </p:nvSpPr>
          <p:spPr>
            <a:xfrm>
              <a:off x="165252" y="128206"/>
              <a:ext cx="4645501" cy="26324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52" name="videoplayback (信魚)" descr="videoplayback (信魚)"/>
            <p:cNvPicPr>
              <a:picLocks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8870" y="181598"/>
              <a:ext cx="4490034" cy="2525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7601" y="2068758"/>
            <a:ext cx="2322095" cy="156055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VBS(網址：https://news.tvbs.com.tw/other/206892)。"/>
          <p:cNvSpPr txBox="1"/>
          <p:nvPr/>
        </p:nvSpPr>
        <p:spPr>
          <a:xfrm>
            <a:off x="5367240" y="5649085"/>
            <a:ext cx="5164752" cy="46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ts val="2900"/>
              </a:lnSpc>
              <a:defRPr sz="1000" u="sng">
                <a:solidFill>
                  <a:srgbClr val="535353"/>
                </a:solid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rPr u="none">
                <a:latin typeface="微軟正黑體" panose="020B0604030504040204" pitchFamily="34" charset="-120"/>
                <a:ea typeface="微軟正黑體" panose="020B0604030504040204" pitchFamily="34" charset="-120"/>
              </a:rPr>
              <a:t>TVBS(網址：</a:t>
            </a:r>
            <a:r>
              <a:rPr>
                <a:uFill>
                  <a:solidFill>
                    <a:srgbClr val="0563C1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https://news.tvbs.com.tw/other/206892</a:t>
            </a:r>
            <a:r>
              <a:rPr u="none">
                <a:latin typeface="微軟正黑體" panose="020B0604030504040204" pitchFamily="34" charset="-120"/>
                <a:ea typeface="微軟正黑體" panose="020B0604030504040204" pitchFamily="34" charset="-120"/>
              </a:rPr>
              <a:t>)。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25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8" name="全隊跳海草舞前進1格"/>
          <p:cNvSpPr txBox="1"/>
          <p:nvPr/>
        </p:nvSpPr>
        <p:spPr>
          <a:xfrm>
            <a:off x="5230854" y="1651521"/>
            <a:ext cx="377763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全隊跳海草舞前進1格</a:t>
            </a:r>
          </a:p>
        </p:txBody>
      </p:sp>
      <p:sp>
        <p:nvSpPr>
          <p:cNvPr id="259" name="Rounded Rectangle"/>
          <p:cNvSpPr/>
          <p:nvPr/>
        </p:nvSpPr>
        <p:spPr>
          <a:xfrm>
            <a:off x="5182142" y="940971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0" name="前進"/>
          <p:cNvSpPr txBox="1"/>
          <p:nvPr/>
        </p:nvSpPr>
        <p:spPr>
          <a:xfrm>
            <a:off x="5545362" y="1007356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前進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4309" y="2197943"/>
            <a:ext cx="2008679" cy="15561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Group"/>
          <p:cNvGrpSpPr/>
          <p:nvPr/>
        </p:nvGrpSpPr>
        <p:grpSpPr>
          <a:xfrm>
            <a:off x="5284451" y="2482057"/>
            <a:ext cx="4994516" cy="3111146"/>
            <a:chOff x="0" y="0"/>
            <a:chExt cx="4994514" cy="3111144"/>
          </a:xfrm>
        </p:grpSpPr>
        <p:sp>
          <p:nvSpPr>
            <p:cNvPr id="262" name="Rounded Rectangle"/>
            <p:cNvSpPr/>
            <p:nvPr/>
          </p:nvSpPr>
          <p:spPr>
            <a:xfrm>
              <a:off x="0" y="0"/>
              <a:ext cx="4994515" cy="3111145"/>
            </a:xfrm>
            <a:prstGeom prst="roundRect">
              <a:avLst>
                <a:gd name="adj" fmla="val 6382"/>
              </a:avLst>
            </a:prstGeom>
            <a:solidFill>
              <a:srgbClr val="5389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3" name="Rectangle"/>
            <p:cNvSpPr/>
            <p:nvPr/>
          </p:nvSpPr>
          <p:spPr>
            <a:xfrm>
              <a:off x="166813" y="210677"/>
              <a:ext cx="4689387" cy="26572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64" name="videoplayback" descr="videoplayback"/>
            <p:cNvPicPr>
              <a:picLocks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0211" y="219285"/>
              <a:ext cx="4562591" cy="2566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6" name="健康2.0(網址：https://www.youtube.com/watch?v=pNvTqK2rIys)。"/>
          <p:cNvSpPr txBox="1"/>
          <p:nvPr/>
        </p:nvSpPr>
        <p:spPr>
          <a:xfrm>
            <a:off x="5367240" y="5649085"/>
            <a:ext cx="5164752" cy="46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ts val="2900"/>
              </a:lnSpc>
              <a:defRPr sz="1000" u="sng">
                <a:solidFill>
                  <a:srgbClr val="535353"/>
                </a:solid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rPr u="none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健康2.0(網址：</a:t>
            </a:r>
            <a:r>
              <a:rPr>
                <a:uFill>
                  <a:solidFill>
                    <a:srgbClr val="0563C1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https://www.youtube.com/watch?v=pNvTqK2rIys</a:t>
            </a:r>
            <a:r>
              <a:rPr u="none">
                <a:latin typeface="微軟正黑體" panose="020B0604030504040204" pitchFamily="34" charset="-120"/>
                <a:ea typeface="微軟正黑體" panose="020B0604030504040204" pitchFamily="34" charset="-120"/>
              </a:rPr>
              <a:t>)。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26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9" name="輪機工程師的…"/>
          <p:cNvSpPr txBox="1"/>
          <p:nvPr/>
        </p:nvSpPr>
        <p:spPr>
          <a:xfrm>
            <a:off x="5230854" y="2396588"/>
            <a:ext cx="5863141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輪機工程師的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工作內容與興趣代碼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0" name="Rounded Rectangle"/>
          <p:cNvSpPr/>
          <p:nvPr/>
        </p:nvSpPr>
        <p:spPr>
          <a:xfrm>
            <a:off x="5182142" y="1686038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1" name="任務"/>
          <p:cNvSpPr txBox="1"/>
          <p:nvPr/>
        </p:nvSpPr>
        <p:spPr>
          <a:xfrm>
            <a:off x="5545362" y="1752423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620" y="2182105"/>
            <a:ext cx="2272056" cy="1587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5" name="興趣代碼IR較速配的…"/>
          <p:cNvSpPr txBox="1"/>
          <p:nvPr/>
        </p:nvSpPr>
        <p:spPr>
          <a:xfrm>
            <a:off x="5230854" y="2396588"/>
            <a:ext cx="5816655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興趣代碼IR較速配的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海洋產業建議有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6" name="Rounded Rectangle"/>
          <p:cNvSpPr/>
          <p:nvPr/>
        </p:nvSpPr>
        <p:spPr>
          <a:xfrm>
            <a:off x="5182142" y="1686038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7" name="任務"/>
          <p:cNvSpPr txBox="1"/>
          <p:nvPr/>
        </p:nvSpPr>
        <p:spPr>
          <a:xfrm>
            <a:off x="5545362" y="1752423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0768" y="2155943"/>
            <a:ext cx="2335760" cy="1640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6748" y="3035219"/>
            <a:ext cx="1426329" cy="787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67291" t="47485"/>
          <a:stretch>
            <a:fillRect/>
          </a:stretch>
        </p:blipFill>
        <p:spPr>
          <a:xfrm>
            <a:off x="9888082" y="5248273"/>
            <a:ext cx="1648459" cy="1131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182" y="5179798"/>
            <a:ext cx="2967305" cy="1268443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Rounded Rectangle"/>
          <p:cNvSpPr/>
          <p:nvPr/>
        </p:nvSpPr>
        <p:spPr>
          <a:xfrm>
            <a:off x="2355999" y="289278"/>
            <a:ext cx="7480002" cy="6279444"/>
          </a:xfrm>
          <a:prstGeom prst="roundRect">
            <a:avLst>
              <a:gd name="adj" fmla="val 3954"/>
            </a:avLst>
          </a:prstGeom>
          <a:solidFill>
            <a:srgbClr val="A8C7E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4" name="Rectangle"/>
          <p:cNvSpPr/>
          <p:nvPr/>
        </p:nvSpPr>
        <p:spPr>
          <a:xfrm>
            <a:off x="2552402" y="449755"/>
            <a:ext cx="7122829" cy="59584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 flipH="1">
            <a:off x="739690" y="1979159"/>
            <a:ext cx="1426329" cy="787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37" y="680480"/>
            <a:ext cx="6678651" cy="562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ectangle">
            <a:hlinkClick r:id="rId6" action="ppaction://hlinksldjump"/>
          </p:cNvPr>
          <p:cNvSpPr/>
          <p:nvPr/>
        </p:nvSpPr>
        <p:spPr>
          <a:xfrm>
            <a:off x="3945466" y="772649"/>
            <a:ext cx="1088563" cy="637212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8" name="Rectangle">
            <a:hlinkClick r:id="rId7" action="ppaction://hlinksldjump"/>
          </p:cNvPr>
          <p:cNvSpPr/>
          <p:nvPr/>
        </p:nvSpPr>
        <p:spPr>
          <a:xfrm>
            <a:off x="5355166" y="772649"/>
            <a:ext cx="1088563" cy="637212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9" name="Rectangle">
            <a:hlinkClick r:id="rId8" action="ppaction://hlinksldjump"/>
          </p:cNvPr>
          <p:cNvSpPr/>
          <p:nvPr/>
        </p:nvSpPr>
        <p:spPr>
          <a:xfrm>
            <a:off x="6764866" y="772649"/>
            <a:ext cx="1088563" cy="637212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0" name="Rectangle">
            <a:hlinkClick r:id="rId9" action="ppaction://hlinksldjump"/>
          </p:cNvPr>
          <p:cNvSpPr/>
          <p:nvPr/>
        </p:nvSpPr>
        <p:spPr>
          <a:xfrm>
            <a:off x="8250766" y="772649"/>
            <a:ext cx="1088563" cy="78756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1" name="Rectangle">
            <a:hlinkClick r:id="rId10" action="ppaction://hlinksldjump"/>
          </p:cNvPr>
          <p:cNvSpPr/>
          <p:nvPr/>
        </p:nvSpPr>
        <p:spPr>
          <a:xfrm>
            <a:off x="7823976" y="2009903"/>
            <a:ext cx="1593955" cy="72591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2" name="Rectangle">
            <a:hlinkClick r:id="rId11" action="ppaction://hlinksldjump"/>
          </p:cNvPr>
          <p:cNvSpPr/>
          <p:nvPr/>
        </p:nvSpPr>
        <p:spPr>
          <a:xfrm>
            <a:off x="5740565" y="2009903"/>
            <a:ext cx="1700031" cy="72591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3" name="Rectangle">
            <a:hlinkClick r:id="rId12" action="ppaction://hlinksldjump"/>
          </p:cNvPr>
          <p:cNvSpPr/>
          <p:nvPr/>
        </p:nvSpPr>
        <p:spPr>
          <a:xfrm>
            <a:off x="4419765" y="2009903"/>
            <a:ext cx="988732" cy="72591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4" name="Rectangle">
            <a:hlinkClick r:id="rId12" action="ppaction://hlinksldjump"/>
          </p:cNvPr>
          <p:cNvSpPr/>
          <p:nvPr/>
        </p:nvSpPr>
        <p:spPr>
          <a:xfrm>
            <a:off x="2885253" y="2009903"/>
            <a:ext cx="1088563" cy="72591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矩形 1">
            <a:hlinkClick r:id="rId13" action="ppaction://hlinksldjump"/>
          </p:cNvPr>
          <p:cNvSpPr/>
          <p:nvPr/>
        </p:nvSpPr>
        <p:spPr>
          <a:xfrm>
            <a:off x="2885253" y="3183440"/>
            <a:ext cx="1352685" cy="617799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矩形 2">
            <a:hlinkClick r:id="rId14" action="ppaction://hlinksldjump"/>
          </p:cNvPr>
          <p:cNvSpPr/>
          <p:nvPr/>
        </p:nvSpPr>
        <p:spPr>
          <a:xfrm>
            <a:off x="4705350" y="3183440"/>
            <a:ext cx="1194097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矩形 18">
            <a:hlinkClick r:id="rId15" action="ppaction://hlinksldjump"/>
          </p:cNvPr>
          <p:cNvSpPr/>
          <p:nvPr/>
        </p:nvSpPr>
        <p:spPr>
          <a:xfrm>
            <a:off x="6184190" y="3204598"/>
            <a:ext cx="1161352" cy="565280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矩形 19">
            <a:hlinkClick r:id="rId16" action="ppaction://hlinksldjump"/>
          </p:cNvPr>
          <p:cNvSpPr/>
          <p:nvPr/>
        </p:nvSpPr>
        <p:spPr>
          <a:xfrm>
            <a:off x="7880851" y="3183440"/>
            <a:ext cx="1537080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矩形 22">
            <a:hlinkClick r:id="rId17" action="ppaction://hlinksldjump"/>
          </p:cNvPr>
          <p:cNvSpPr/>
          <p:nvPr/>
        </p:nvSpPr>
        <p:spPr>
          <a:xfrm>
            <a:off x="7885813" y="4424149"/>
            <a:ext cx="1630025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矩形 23">
            <a:hlinkClick r:id="rId18" action="ppaction://hlinksldjump"/>
          </p:cNvPr>
          <p:cNvSpPr/>
          <p:nvPr/>
        </p:nvSpPr>
        <p:spPr>
          <a:xfrm>
            <a:off x="6430348" y="4319136"/>
            <a:ext cx="1194097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矩形 24">
            <a:hlinkClick r:id="rId19" action="ppaction://hlinksldjump"/>
          </p:cNvPr>
          <p:cNvSpPr/>
          <p:nvPr/>
        </p:nvSpPr>
        <p:spPr>
          <a:xfrm>
            <a:off x="4546694" y="4333909"/>
            <a:ext cx="1194097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矩形 28">
            <a:hlinkClick r:id="rId20" action="ppaction://hlinksldjump"/>
          </p:cNvPr>
          <p:cNvSpPr/>
          <p:nvPr/>
        </p:nvSpPr>
        <p:spPr>
          <a:xfrm>
            <a:off x="2957916" y="4333908"/>
            <a:ext cx="1194097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" name="矩形 29">
            <a:hlinkClick r:id="rId21" action="ppaction://hlinksldjump"/>
          </p:cNvPr>
          <p:cNvSpPr/>
          <p:nvPr/>
        </p:nvSpPr>
        <p:spPr>
          <a:xfrm>
            <a:off x="3043841" y="5431167"/>
            <a:ext cx="1194097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矩形 30">
            <a:hlinkClick r:id="rId22" action="ppaction://hlinksldjump"/>
          </p:cNvPr>
          <p:cNvSpPr/>
          <p:nvPr/>
        </p:nvSpPr>
        <p:spPr>
          <a:xfrm>
            <a:off x="4705350" y="5454830"/>
            <a:ext cx="1194097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4" name="矩形 33">
            <a:hlinkClick r:id="rId23" action="ppaction://hlinksldjump"/>
          </p:cNvPr>
          <p:cNvSpPr/>
          <p:nvPr/>
        </p:nvSpPr>
        <p:spPr>
          <a:xfrm>
            <a:off x="6151445" y="5413925"/>
            <a:ext cx="1194097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5" name="矩形 34">
            <a:hlinkClick r:id="rId24" action="ppaction://hlinksldjump"/>
          </p:cNvPr>
          <p:cNvSpPr/>
          <p:nvPr/>
        </p:nvSpPr>
        <p:spPr>
          <a:xfrm>
            <a:off x="7541945" y="5431972"/>
            <a:ext cx="1445644" cy="6393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2" name="矩形 31">
            <a:hlinkClick r:id="rId6" action="ppaction://hlinksldjump"/>
          </p:cNvPr>
          <p:cNvSpPr/>
          <p:nvPr/>
        </p:nvSpPr>
        <p:spPr>
          <a:xfrm>
            <a:off x="3924873" y="749497"/>
            <a:ext cx="1053550" cy="617799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3" name="矩形 32">
            <a:hlinkClick r:id="rId7" action="ppaction://hlinksldjump"/>
          </p:cNvPr>
          <p:cNvSpPr/>
          <p:nvPr/>
        </p:nvSpPr>
        <p:spPr>
          <a:xfrm>
            <a:off x="5431366" y="783587"/>
            <a:ext cx="1053550" cy="617799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6" name="矩形 35">
            <a:hlinkClick r:id="rId8" action="ppaction://hlinksldjump"/>
          </p:cNvPr>
          <p:cNvSpPr/>
          <p:nvPr/>
        </p:nvSpPr>
        <p:spPr>
          <a:xfrm>
            <a:off x="6819757" y="732547"/>
            <a:ext cx="1053550" cy="617799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7" name="矩形 36">
            <a:hlinkClick r:id="rId9" action="ppaction://hlinksldjump"/>
          </p:cNvPr>
          <p:cNvSpPr/>
          <p:nvPr/>
        </p:nvSpPr>
        <p:spPr>
          <a:xfrm>
            <a:off x="8232209" y="746101"/>
            <a:ext cx="1053550" cy="617799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8" name="矩形 37">
            <a:hlinkClick r:id="rId10" action="ppaction://hlinksldjump"/>
          </p:cNvPr>
          <p:cNvSpPr/>
          <p:nvPr/>
        </p:nvSpPr>
        <p:spPr>
          <a:xfrm>
            <a:off x="7771894" y="2030768"/>
            <a:ext cx="1604853" cy="617799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" name="矩形 38">
            <a:hlinkClick r:id="rId11" action="ppaction://hlinksldjump"/>
          </p:cNvPr>
          <p:cNvSpPr/>
          <p:nvPr/>
        </p:nvSpPr>
        <p:spPr>
          <a:xfrm>
            <a:off x="5791877" y="2030769"/>
            <a:ext cx="1553665" cy="697223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0" name="矩形 39">
            <a:hlinkClick r:id="rId12" action="ppaction://hlinksldjump"/>
          </p:cNvPr>
          <p:cNvSpPr/>
          <p:nvPr/>
        </p:nvSpPr>
        <p:spPr>
          <a:xfrm>
            <a:off x="4395605" y="1986651"/>
            <a:ext cx="959562" cy="697223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1" name="矩形 40">
            <a:hlinkClick r:id="rId25" action="ppaction://hlinksldjump"/>
          </p:cNvPr>
          <p:cNvSpPr/>
          <p:nvPr/>
        </p:nvSpPr>
        <p:spPr>
          <a:xfrm>
            <a:off x="3003816" y="2021901"/>
            <a:ext cx="959562" cy="697223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1" name="發展離岸風力發電需要哪些海洋產業"/>
          <p:cNvSpPr txBox="1"/>
          <p:nvPr/>
        </p:nvSpPr>
        <p:spPr>
          <a:xfrm>
            <a:off x="5230854" y="1732583"/>
            <a:ext cx="624786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發展離岸風力發電需要哪些海洋產業</a:t>
            </a:r>
          </a:p>
        </p:txBody>
      </p:sp>
      <p:sp>
        <p:nvSpPr>
          <p:cNvPr id="282" name="Rounded Rectangle"/>
          <p:cNvSpPr/>
          <p:nvPr/>
        </p:nvSpPr>
        <p:spPr>
          <a:xfrm>
            <a:off x="5182142" y="1130177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3" name="任務"/>
          <p:cNvSpPr txBox="1"/>
          <p:nvPr/>
        </p:nvSpPr>
        <p:spPr>
          <a:xfrm>
            <a:off x="5545362" y="1196562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grpSp>
        <p:nvGrpSpPr>
          <p:cNvPr id="287" name="Group"/>
          <p:cNvGrpSpPr/>
          <p:nvPr/>
        </p:nvGrpSpPr>
        <p:grpSpPr>
          <a:xfrm>
            <a:off x="5284451" y="2511512"/>
            <a:ext cx="4992896" cy="2945310"/>
            <a:chOff x="0" y="0"/>
            <a:chExt cx="4992894" cy="2945308"/>
          </a:xfrm>
        </p:grpSpPr>
        <p:sp>
          <p:nvSpPr>
            <p:cNvPr id="284" name="Rounded Rectangle"/>
            <p:cNvSpPr/>
            <p:nvPr/>
          </p:nvSpPr>
          <p:spPr>
            <a:xfrm>
              <a:off x="0" y="0"/>
              <a:ext cx="4992895" cy="2945309"/>
            </a:xfrm>
            <a:prstGeom prst="roundRect">
              <a:avLst>
                <a:gd name="adj" fmla="val 6739"/>
              </a:avLst>
            </a:prstGeom>
            <a:solidFill>
              <a:srgbClr val="5389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85" name="Rectangle"/>
            <p:cNvSpPr/>
            <p:nvPr/>
          </p:nvSpPr>
          <p:spPr>
            <a:xfrm>
              <a:off x="166759" y="128196"/>
              <a:ext cx="4687865" cy="265643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86" name="videoplayback (離岸風力發電)" descr="videoplayback (離岸風力發電)"/>
            <p:cNvPicPr>
              <a:picLocks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8825" y="172177"/>
              <a:ext cx="4539769" cy="2553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09446" y="2182105"/>
            <a:ext cx="2258404" cy="1587857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聖工坊 (網址：https://www.youtube.com/watch?v=E2ZxbQGbIRk)">
            <a:hlinkClick r:id="rId6"/>
          </p:cNvPr>
          <p:cNvSpPr txBox="1"/>
          <p:nvPr/>
        </p:nvSpPr>
        <p:spPr>
          <a:xfrm>
            <a:off x="5367240" y="5428874"/>
            <a:ext cx="5164752" cy="90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ts val="2900"/>
              </a:lnSpc>
              <a:defRPr sz="1000">
                <a:solidFill>
                  <a:srgbClr val="535353"/>
                </a:solidFill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pPr>
              <a:defRPr u="sng"/>
            </a:pPr>
            <a:r>
              <a:rPr u="none">
                <a:latin typeface="微軟正黑體" panose="020B0604030504040204" pitchFamily="34" charset="-120"/>
                <a:ea typeface="微軟正黑體" panose="020B0604030504040204" pitchFamily="34" charset="-120"/>
              </a:rPr>
              <a:t>聖工坊 (網址：https://www.youtube.com/watch?v=E2ZxbQGbIRk)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風浪過大暈船狂吐…"/>
          <p:cNvSpPr txBox="1"/>
          <p:nvPr/>
        </p:nvSpPr>
        <p:spPr>
          <a:xfrm>
            <a:off x="5230854" y="2485813"/>
            <a:ext cx="5221940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風浪過大暈船狂吐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倒退2格</a:t>
            </a:r>
          </a:p>
        </p:txBody>
      </p:sp>
      <p:sp>
        <p:nvSpPr>
          <p:cNvPr id="292" name="Rounded Rectangle"/>
          <p:cNvSpPr/>
          <p:nvPr/>
        </p:nvSpPr>
        <p:spPr>
          <a:xfrm>
            <a:off x="5182142" y="1775263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E48E9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3" name="回起點"/>
          <p:cNvSpPr txBox="1"/>
          <p:nvPr/>
        </p:nvSpPr>
        <p:spPr>
          <a:xfrm>
            <a:off x="5459002" y="1841648"/>
            <a:ext cx="76327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回起點</a:t>
            </a:r>
            <a:endParaRPr dirty="0"/>
          </a:p>
        </p:txBody>
      </p:sp>
      <p:sp>
        <p:nvSpPr>
          <p:cNvPr id="294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3781" y="2241695"/>
            <a:ext cx="1895734" cy="1468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8" name="航運公司招募駐埠船長，哪些相關科系較符合要求"/>
          <p:cNvSpPr txBox="1"/>
          <p:nvPr/>
        </p:nvSpPr>
        <p:spPr>
          <a:xfrm>
            <a:off x="5230854" y="1952088"/>
            <a:ext cx="5774337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航運公司招募駐埠船長，哪些相關科系較符合要求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9" name="Rounded Rectangle"/>
          <p:cNvSpPr/>
          <p:nvPr/>
        </p:nvSpPr>
        <p:spPr>
          <a:xfrm>
            <a:off x="5182142" y="1241538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0" name="任務"/>
          <p:cNvSpPr txBox="1"/>
          <p:nvPr/>
        </p:nvSpPr>
        <p:spPr>
          <a:xfrm>
            <a:off x="5545362" y="1307923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587" y="2171869"/>
            <a:ext cx="2438122" cy="1608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roup"/>
          <p:cNvGrpSpPr/>
          <p:nvPr/>
        </p:nvGrpSpPr>
        <p:grpSpPr>
          <a:xfrm>
            <a:off x="479704" y="375151"/>
            <a:ext cx="7034692" cy="5302899"/>
            <a:chOff x="0" y="0"/>
            <a:chExt cx="7034691" cy="5302898"/>
          </a:xfrm>
        </p:grpSpPr>
        <p:sp>
          <p:nvSpPr>
            <p:cNvPr id="303" name="Circle"/>
            <p:cNvSpPr/>
            <p:nvPr/>
          </p:nvSpPr>
          <p:spPr>
            <a:xfrm>
              <a:off x="2161539" y="4601431"/>
              <a:ext cx="102028" cy="10202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4" name="Circle"/>
            <p:cNvSpPr/>
            <p:nvPr/>
          </p:nvSpPr>
          <p:spPr>
            <a:xfrm>
              <a:off x="0" y="4883848"/>
              <a:ext cx="102027" cy="1020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5" name="Circle"/>
            <p:cNvSpPr/>
            <p:nvPr/>
          </p:nvSpPr>
          <p:spPr>
            <a:xfrm>
              <a:off x="4236547" y="4459191"/>
              <a:ext cx="102028" cy="10202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6" name="Circle"/>
            <p:cNvSpPr/>
            <p:nvPr/>
          </p:nvSpPr>
          <p:spPr>
            <a:xfrm>
              <a:off x="5780868" y="4459191"/>
              <a:ext cx="102027" cy="10202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7" name="Circle"/>
            <p:cNvSpPr/>
            <p:nvPr/>
          </p:nvSpPr>
          <p:spPr>
            <a:xfrm>
              <a:off x="4571827" y="5200871"/>
              <a:ext cx="102028" cy="10202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8" name="Circle"/>
            <p:cNvSpPr/>
            <p:nvPr/>
          </p:nvSpPr>
          <p:spPr>
            <a:xfrm>
              <a:off x="5618307" y="466503"/>
              <a:ext cx="102028" cy="1020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9" name="Circle"/>
            <p:cNvSpPr/>
            <p:nvPr/>
          </p:nvSpPr>
          <p:spPr>
            <a:xfrm>
              <a:off x="6932665" y="0"/>
              <a:ext cx="102027" cy="1020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10" name="Circle"/>
            <p:cNvSpPr/>
            <p:nvPr/>
          </p:nvSpPr>
          <p:spPr>
            <a:xfrm>
              <a:off x="1780207" y="167954"/>
              <a:ext cx="102027" cy="1020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12" name="Circle"/>
          <p:cNvSpPr/>
          <p:nvPr/>
        </p:nvSpPr>
        <p:spPr>
          <a:xfrm>
            <a:off x="8229918" y="5130676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3" name="Circle"/>
          <p:cNvSpPr/>
          <p:nvPr/>
        </p:nvSpPr>
        <p:spPr>
          <a:xfrm>
            <a:off x="9774239" y="5130676"/>
            <a:ext cx="102027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4" name="Circle"/>
          <p:cNvSpPr/>
          <p:nvPr/>
        </p:nvSpPr>
        <p:spPr>
          <a:xfrm>
            <a:off x="8565198" y="5872356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5" name="Circle"/>
          <p:cNvSpPr/>
          <p:nvPr/>
        </p:nvSpPr>
        <p:spPr>
          <a:xfrm>
            <a:off x="9940185" y="3708276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6" name="Circle"/>
          <p:cNvSpPr/>
          <p:nvPr/>
        </p:nvSpPr>
        <p:spPr>
          <a:xfrm>
            <a:off x="11484505" y="3708276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7" name="Circle"/>
          <p:cNvSpPr/>
          <p:nvPr/>
        </p:nvSpPr>
        <p:spPr>
          <a:xfrm>
            <a:off x="10275465" y="4449956"/>
            <a:ext cx="102028" cy="102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335" y="1152621"/>
            <a:ext cx="1697740" cy="1086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547" y="5270573"/>
            <a:ext cx="3126868" cy="20951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Group"/>
          <p:cNvGrpSpPr/>
          <p:nvPr/>
        </p:nvGrpSpPr>
        <p:grpSpPr>
          <a:xfrm>
            <a:off x="-358809" y="5030808"/>
            <a:ext cx="13032303" cy="3012300"/>
            <a:chOff x="0" y="0"/>
            <a:chExt cx="13032302" cy="3012299"/>
          </a:xfrm>
        </p:grpSpPr>
        <p:pic>
          <p:nvPicPr>
            <p:cNvPr id="32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0"/>
              <a:ext cx="5351089" cy="288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 flipH="1">
              <a:off x="7681214" y="0"/>
              <a:ext cx="5351089" cy="288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768640" flipH="1">
              <a:off x="6027361" y="786870"/>
              <a:ext cx="2880503" cy="1930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4" name="THE END…"/>
          <p:cNvSpPr txBox="1"/>
          <p:nvPr/>
        </p:nvSpPr>
        <p:spPr>
          <a:xfrm>
            <a:off x="4327148" y="2667689"/>
            <a:ext cx="3660389" cy="1522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6000" b="1" cap="small">
                <a:solidFill>
                  <a:srgbClr val="5489B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END</a:t>
            </a:r>
          </a:p>
          <a:p>
            <a:pPr algn="ctr">
              <a:defRPr sz="4000" b="1" cap="small">
                <a:solidFill>
                  <a:srgbClr val="5489B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THANK YOU 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舉出4種海洋職業"/>
          <p:cNvSpPr txBox="1"/>
          <p:nvPr/>
        </p:nvSpPr>
        <p:spPr>
          <a:xfrm>
            <a:off x="5230854" y="2485813"/>
            <a:ext cx="4949430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舉出4種海洋職業</a:t>
            </a:r>
          </a:p>
        </p:txBody>
      </p:sp>
      <p:sp>
        <p:nvSpPr>
          <p:cNvPr id="157" name="Rounded Rectangle"/>
          <p:cNvSpPr/>
          <p:nvPr/>
        </p:nvSpPr>
        <p:spPr>
          <a:xfrm>
            <a:off x="5182142" y="1775263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8" name="任務"/>
          <p:cNvSpPr txBox="1"/>
          <p:nvPr/>
        </p:nvSpPr>
        <p:spPr>
          <a:xfrm>
            <a:off x="5545362" y="1841648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sp>
        <p:nvSpPr>
          <p:cNvPr id="159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6651" y="2038870"/>
            <a:ext cx="2283995" cy="1587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遇到黑潮前進1格"/>
          <p:cNvSpPr txBox="1"/>
          <p:nvPr/>
        </p:nvSpPr>
        <p:spPr>
          <a:xfrm>
            <a:off x="5230854" y="2485813"/>
            <a:ext cx="4952636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遇到黑潮前進1格</a:t>
            </a:r>
          </a:p>
        </p:txBody>
      </p:sp>
      <p:sp>
        <p:nvSpPr>
          <p:cNvPr id="163" name="Rounded Rectangle"/>
          <p:cNvSpPr/>
          <p:nvPr/>
        </p:nvSpPr>
        <p:spPr>
          <a:xfrm>
            <a:off x="5182142" y="1775263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4" name="任務"/>
          <p:cNvSpPr txBox="1"/>
          <p:nvPr/>
        </p:nvSpPr>
        <p:spPr>
          <a:xfrm>
            <a:off x="5545362" y="1841648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sp>
        <p:nvSpPr>
          <p:cNvPr id="165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5579" y="2028634"/>
            <a:ext cx="2366138" cy="1608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9" name="舉出3種海洋垃圾"/>
          <p:cNvSpPr txBox="1"/>
          <p:nvPr/>
        </p:nvSpPr>
        <p:spPr>
          <a:xfrm>
            <a:off x="5230854" y="1586727"/>
            <a:ext cx="300819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舉出3種海洋垃圾</a:t>
            </a:r>
          </a:p>
        </p:txBody>
      </p:sp>
      <p:sp>
        <p:nvSpPr>
          <p:cNvPr id="170" name="Rounded Rectangle"/>
          <p:cNvSpPr/>
          <p:nvPr/>
        </p:nvSpPr>
        <p:spPr>
          <a:xfrm>
            <a:off x="5182142" y="876177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1" name="任務"/>
          <p:cNvSpPr txBox="1"/>
          <p:nvPr/>
        </p:nvSpPr>
        <p:spPr>
          <a:xfrm>
            <a:off x="5545362" y="942562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1862" y="2038870"/>
            <a:ext cx="2313573" cy="158785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ounded Rectangle"/>
          <p:cNvSpPr/>
          <p:nvPr/>
        </p:nvSpPr>
        <p:spPr>
          <a:xfrm>
            <a:off x="5284451" y="2290961"/>
            <a:ext cx="5208336" cy="3157278"/>
          </a:xfrm>
          <a:prstGeom prst="roundRect">
            <a:avLst>
              <a:gd name="adj" fmla="val 6558"/>
            </a:avLst>
          </a:prstGeom>
          <a:solidFill>
            <a:srgbClr val="53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4" name="Rectangle"/>
          <p:cNvSpPr/>
          <p:nvPr/>
        </p:nvSpPr>
        <p:spPr>
          <a:xfrm>
            <a:off x="5419719" y="2461799"/>
            <a:ext cx="4937800" cy="2815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75" name="videoplayback (海洋垃圾)" descr="videoplayback (海洋垃圾)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463558" y="2505503"/>
            <a:ext cx="4850123" cy="272819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東森新聞(網址：https://www.youtube.com/watch?v=kNuJeQf3wOY)。"/>
          <p:cNvSpPr txBox="1"/>
          <p:nvPr/>
        </p:nvSpPr>
        <p:spPr>
          <a:xfrm>
            <a:off x="5367240" y="5522085"/>
            <a:ext cx="4274566" cy="46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lnSpc>
                <a:spcPts val="2900"/>
              </a:lnSpc>
              <a:defRPr sz="1000" u="sng">
                <a:solidFill>
                  <a:srgbClr val="535353"/>
                </a:solidFill>
                <a:latin typeface="PingFang TC Medium"/>
                <a:ea typeface="PingFang TC Medium"/>
                <a:cs typeface="PingFang TC Medium"/>
                <a:sym typeface="PingFang TC Medium"/>
              </a:defRPr>
            </a:pPr>
            <a:r>
              <a:rPr u="none">
                <a:latin typeface="微軟正黑體" panose="020B0604030504040204" pitchFamily="34" charset="-120"/>
                <a:ea typeface="微軟正黑體" panose="020B0604030504040204" pitchFamily="34" charset="-120"/>
              </a:rPr>
              <a:t>東森新聞(網址：</a:t>
            </a:r>
            <a:r>
              <a:rPr>
                <a:uFill>
                  <a:solidFill>
                    <a:srgbClr val="0563C1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https://www.youtube.com/watch?v=kNuJeQf3wOY</a:t>
            </a:r>
            <a:r>
              <a:rPr u="none">
                <a:latin typeface="微軟正黑體" panose="020B0604030504040204" pitchFamily="34" charset="-120"/>
                <a:ea typeface="微軟正黑體" panose="020B0604030504040204" pitchFamily="34" charset="-120"/>
              </a:rPr>
              <a:t>)。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遇到暴風圈…"/>
          <p:cNvSpPr txBox="1"/>
          <p:nvPr/>
        </p:nvSpPr>
        <p:spPr>
          <a:xfrm>
            <a:off x="5230854" y="2485813"/>
            <a:ext cx="3298337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遇到暴風圈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暫停一回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9" name="Rounded Rectangle"/>
          <p:cNvSpPr/>
          <p:nvPr/>
        </p:nvSpPr>
        <p:spPr>
          <a:xfrm>
            <a:off x="5182142" y="1775263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E48E9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0" name="暫停"/>
          <p:cNvSpPr txBox="1"/>
          <p:nvPr/>
        </p:nvSpPr>
        <p:spPr>
          <a:xfrm>
            <a:off x="5545362" y="1841648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暫停</a:t>
            </a:r>
          </a:p>
        </p:txBody>
      </p:sp>
      <p:sp>
        <p:nvSpPr>
          <p:cNvPr id="181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569838" y="1707224"/>
            <a:ext cx="2537533" cy="2537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5" name="海洋觀光類科的…"/>
          <p:cNvSpPr txBox="1"/>
          <p:nvPr/>
        </p:nvSpPr>
        <p:spPr>
          <a:xfrm>
            <a:off x="5230854" y="2396588"/>
            <a:ext cx="4580739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海洋觀光類科的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興趣代碼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Rounded Rectangle"/>
          <p:cNvSpPr/>
          <p:nvPr/>
        </p:nvSpPr>
        <p:spPr>
          <a:xfrm>
            <a:off x="5182142" y="1686038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7" name="任務"/>
          <p:cNvSpPr txBox="1"/>
          <p:nvPr/>
        </p:nvSpPr>
        <p:spPr>
          <a:xfrm>
            <a:off x="5545362" y="1752423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185" y="2134874"/>
            <a:ext cx="2332927" cy="1682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1" name="興趣代碼SA較速配的…"/>
          <p:cNvSpPr txBox="1"/>
          <p:nvPr/>
        </p:nvSpPr>
        <p:spPr>
          <a:xfrm>
            <a:off x="5230854" y="2396588"/>
            <a:ext cx="6033060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興趣代碼SA較速配的</a:t>
            </a: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海洋產業建議有</a:t>
            </a:r>
          </a:p>
        </p:txBody>
      </p:sp>
      <p:sp>
        <p:nvSpPr>
          <p:cNvPr id="192" name="Rounded Rectangle"/>
          <p:cNvSpPr/>
          <p:nvPr/>
        </p:nvSpPr>
        <p:spPr>
          <a:xfrm>
            <a:off x="5182142" y="1686038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3" name="任務"/>
          <p:cNvSpPr txBox="1"/>
          <p:nvPr/>
        </p:nvSpPr>
        <p:spPr>
          <a:xfrm>
            <a:off x="5545362" y="1752423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0253" y="2182105"/>
            <a:ext cx="2356791" cy="1587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ircle"/>
          <p:cNvSpPr/>
          <p:nvPr/>
        </p:nvSpPr>
        <p:spPr>
          <a:xfrm>
            <a:off x="1100666" y="1238051"/>
            <a:ext cx="3475965" cy="3475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7" name="海洋工程類相關的…"/>
          <p:cNvSpPr txBox="1"/>
          <p:nvPr/>
        </p:nvSpPr>
        <p:spPr>
          <a:xfrm>
            <a:off x="5230854" y="2396588"/>
            <a:ext cx="5221940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海洋工程類相關的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5000">
                <a:solidFill>
                  <a:srgbClr val="535353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pP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職業3個</a:t>
            </a:r>
          </a:p>
        </p:txBody>
      </p:sp>
      <p:sp>
        <p:nvSpPr>
          <p:cNvPr id="198" name="Rounded Rectangle"/>
          <p:cNvSpPr/>
          <p:nvPr/>
        </p:nvSpPr>
        <p:spPr>
          <a:xfrm>
            <a:off x="5182142" y="1686038"/>
            <a:ext cx="1270001" cy="508001"/>
          </a:xfrm>
          <a:prstGeom prst="roundRect">
            <a:avLst>
              <a:gd name="adj" fmla="val 50000"/>
            </a:avLst>
          </a:prstGeom>
          <a:solidFill>
            <a:srgbClr val="5489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9" name="任務"/>
          <p:cNvSpPr txBox="1"/>
          <p:nvPr/>
        </p:nvSpPr>
        <p:spPr>
          <a:xfrm>
            <a:off x="5545362" y="1752423"/>
            <a:ext cx="543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任務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8401" y="2155943"/>
            <a:ext cx="2420494" cy="1640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129</Words>
  <Application>Microsoft Office PowerPoint</Application>
  <PresentationFormat>寬螢幕</PresentationFormat>
  <Paragraphs>65</Paragraphs>
  <Slides>23</Slides>
  <Notes>1</Notes>
  <HiddenSlides>0</HiddenSlides>
  <MMClips>5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1" baseType="lpstr">
      <vt:lpstr>PingFang TC Light</vt:lpstr>
      <vt:lpstr>PingFang TC Medium</vt:lpstr>
      <vt:lpstr>PingFang TC Regular</vt:lpstr>
      <vt:lpstr>微軟正黑體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Tsung Mao Wu</dc:creator>
  <cp:lastModifiedBy>user</cp:lastModifiedBy>
  <cp:revision>5</cp:revision>
  <dcterms:modified xsi:type="dcterms:W3CDTF">2019-11-13T06:23:28Z</dcterms:modified>
</cp:coreProperties>
</file>