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48"/>
  </p:notesMasterIdLst>
  <p:handoutMasterIdLst>
    <p:handoutMasterId r:id="rId149"/>
  </p:handoutMasterIdLst>
  <p:sldIdLst>
    <p:sldId id="985" r:id="rId2"/>
    <p:sldId id="986" r:id="rId3"/>
    <p:sldId id="844" r:id="rId4"/>
    <p:sldId id="934" r:id="rId5"/>
    <p:sldId id="972" r:id="rId6"/>
    <p:sldId id="839" r:id="rId7"/>
    <p:sldId id="819" r:id="rId8"/>
    <p:sldId id="653" r:id="rId9"/>
    <p:sldId id="654" r:id="rId10"/>
    <p:sldId id="987" r:id="rId11"/>
    <p:sldId id="988" r:id="rId12"/>
    <p:sldId id="989" r:id="rId13"/>
    <p:sldId id="990" r:id="rId14"/>
    <p:sldId id="991" r:id="rId15"/>
    <p:sldId id="992" r:id="rId16"/>
    <p:sldId id="445" r:id="rId17"/>
    <p:sldId id="993" r:id="rId18"/>
    <p:sldId id="994" r:id="rId19"/>
    <p:sldId id="995" r:id="rId20"/>
    <p:sldId id="807" r:id="rId21"/>
    <p:sldId id="333" r:id="rId22"/>
    <p:sldId id="334" r:id="rId23"/>
    <p:sldId id="812" r:id="rId24"/>
    <p:sldId id="752" r:id="rId25"/>
    <p:sldId id="690" r:id="rId26"/>
    <p:sldId id="505" r:id="rId27"/>
    <p:sldId id="344" r:id="rId28"/>
    <p:sldId id="506" r:id="rId29"/>
    <p:sldId id="813" r:id="rId30"/>
    <p:sldId id="814" r:id="rId31"/>
    <p:sldId id="815" r:id="rId32"/>
    <p:sldId id="816" r:id="rId33"/>
    <p:sldId id="753" r:id="rId34"/>
    <p:sldId id="754" r:id="rId35"/>
    <p:sldId id="755" r:id="rId36"/>
    <p:sldId id="996" r:id="rId37"/>
    <p:sldId id="997" r:id="rId38"/>
    <p:sldId id="998" r:id="rId39"/>
    <p:sldId id="999" r:id="rId40"/>
    <p:sldId id="1000" r:id="rId41"/>
    <p:sldId id="1001" r:id="rId42"/>
    <p:sldId id="496" r:id="rId43"/>
    <p:sldId id="695" r:id="rId44"/>
    <p:sldId id="905" r:id="rId45"/>
    <p:sldId id="922" r:id="rId46"/>
    <p:sldId id="697" r:id="rId47"/>
    <p:sldId id="698" r:id="rId48"/>
    <p:sldId id="699" r:id="rId49"/>
    <p:sldId id="694" r:id="rId50"/>
    <p:sldId id="696" r:id="rId51"/>
    <p:sldId id="1002" r:id="rId52"/>
    <p:sldId id="1003" r:id="rId53"/>
    <p:sldId id="726" r:id="rId54"/>
    <p:sldId id="1004" r:id="rId55"/>
    <p:sldId id="1005" r:id="rId56"/>
    <p:sldId id="1006" r:id="rId57"/>
    <p:sldId id="757" r:id="rId58"/>
    <p:sldId id="537" r:id="rId59"/>
    <p:sldId id="1007" r:id="rId60"/>
    <p:sldId id="850" r:id="rId61"/>
    <p:sldId id="851" r:id="rId62"/>
    <p:sldId id="862" r:id="rId63"/>
    <p:sldId id="852" r:id="rId64"/>
    <p:sldId id="853" r:id="rId65"/>
    <p:sldId id="855" r:id="rId66"/>
    <p:sldId id="861" r:id="rId67"/>
    <p:sldId id="863" r:id="rId68"/>
    <p:sldId id="1008" r:id="rId69"/>
    <p:sldId id="865" r:id="rId70"/>
    <p:sldId id="866" r:id="rId71"/>
    <p:sldId id="1009" r:id="rId72"/>
    <p:sldId id="869" r:id="rId73"/>
    <p:sldId id="871" r:id="rId74"/>
    <p:sldId id="874" r:id="rId75"/>
    <p:sldId id="875" r:id="rId76"/>
    <p:sldId id="877" r:id="rId77"/>
    <p:sldId id="878" r:id="rId78"/>
    <p:sldId id="879" r:id="rId79"/>
    <p:sldId id="1010" r:id="rId80"/>
    <p:sldId id="881" r:id="rId81"/>
    <p:sldId id="882" r:id="rId82"/>
    <p:sldId id="1011" r:id="rId83"/>
    <p:sldId id="1012" r:id="rId84"/>
    <p:sldId id="836" r:id="rId85"/>
    <p:sldId id="1045" r:id="rId86"/>
    <p:sldId id="1013" r:id="rId87"/>
    <p:sldId id="954" r:id="rId88"/>
    <p:sldId id="1014" r:id="rId89"/>
    <p:sldId id="983" r:id="rId90"/>
    <p:sldId id="984" r:id="rId91"/>
    <p:sldId id="1015" r:id="rId92"/>
    <p:sldId id="1016" r:id="rId93"/>
    <p:sldId id="938" r:id="rId94"/>
    <p:sldId id="976" r:id="rId95"/>
    <p:sldId id="977" r:id="rId96"/>
    <p:sldId id="978" r:id="rId97"/>
    <p:sldId id="979" r:id="rId98"/>
    <p:sldId id="980" r:id="rId99"/>
    <p:sldId id="981" r:id="rId100"/>
    <p:sldId id="1017" r:id="rId101"/>
    <p:sldId id="982" r:id="rId102"/>
    <p:sldId id="946" r:id="rId103"/>
    <p:sldId id="947" r:id="rId104"/>
    <p:sldId id="948" r:id="rId105"/>
    <p:sldId id="1033" r:id="rId106"/>
    <p:sldId id="1018" r:id="rId107"/>
    <p:sldId id="1019" r:id="rId108"/>
    <p:sldId id="1020" r:id="rId109"/>
    <p:sldId id="1021" r:id="rId110"/>
    <p:sldId id="1022" r:id="rId111"/>
    <p:sldId id="791" r:id="rId112"/>
    <p:sldId id="792" r:id="rId113"/>
    <p:sldId id="1023" r:id="rId114"/>
    <p:sldId id="1024" r:id="rId115"/>
    <p:sldId id="1025" r:id="rId116"/>
    <p:sldId id="1026" r:id="rId117"/>
    <p:sldId id="1027" r:id="rId118"/>
    <p:sldId id="1028" r:id="rId119"/>
    <p:sldId id="1029" r:id="rId120"/>
    <p:sldId id="1030" r:id="rId121"/>
    <p:sldId id="1031" r:id="rId122"/>
    <p:sldId id="800" r:id="rId123"/>
    <p:sldId id="1032" r:id="rId124"/>
    <p:sldId id="962" r:id="rId125"/>
    <p:sldId id="963" r:id="rId126"/>
    <p:sldId id="1034" r:id="rId127"/>
    <p:sldId id="1035" r:id="rId128"/>
    <p:sldId id="927" r:id="rId129"/>
    <p:sldId id="1036" r:id="rId130"/>
    <p:sldId id="1037" r:id="rId131"/>
    <p:sldId id="1038" r:id="rId132"/>
    <p:sldId id="1039" r:id="rId133"/>
    <p:sldId id="1040" r:id="rId134"/>
    <p:sldId id="1041" r:id="rId135"/>
    <p:sldId id="975" r:id="rId136"/>
    <p:sldId id="821" r:id="rId137"/>
    <p:sldId id="822" r:id="rId138"/>
    <p:sldId id="823" r:id="rId139"/>
    <p:sldId id="825" r:id="rId140"/>
    <p:sldId id="827" r:id="rId141"/>
    <p:sldId id="829" r:id="rId142"/>
    <p:sldId id="783" r:id="rId143"/>
    <p:sldId id="634" r:id="rId144"/>
    <p:sldId id="1042" r:id="rId145"/>
    <p:sldId id="1043" r:id="rId146"/>
    <p:sldId id="1044" r:id="rId147"/>
  </p:sldIdLst>
  <p:sldSz cx="9144000" cy="6858000" type="screen4x3"/>
  <p:notesSz cx="6797675" cy="9926638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3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FF"/>
    <a:srgbClr val="99FFCC"/>
    <a:srgbClr val="FFFFFF"/>
    <a:srgbClr val="FF0000"/>
    <a:srgbClr val="FFCCFF"/>
    <a:srgbClr val="FFCC99"/>
    <a:srgbClr val="990000"/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6370" autoAdjust="0"/>
  </p:normalViewPr>
  <p:slideViewPr>
    <p:cSldViewPr>
      <p:cViewPr varScale="1">
        <p:scale>
          <a:sx n="86" d="100"/>
          <a:sy n="86" d="100"/>
        </p:scale>
        <p:origin x="7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  <p:sld r:id="rId99" collapse="1"/>
      <p:sld r:id="rId100" collapse="1"/>
      <p:sld r:id="rId101" collapse="1"/>
      <p:sld r:id="rId102" collapse="1"/>
      <p:sld r:id="rId103" collapse="1"/>
      <p:sld r:id="rId104" collapse="1"/>
      <p:sld r:id="rId105" collapse="1"/>
      <p:sld r:id="rId106" collapse="1"/>
      <p:sld r:id="rId107" collapse="1"/>
      <p:sld r:id="rId108" collapse="1"/>
      <p:sld r:id="rId109" collapse="1"/>
      <p:sld r:id="rId110" collapse="1"/>
      <p:sld r:id="rId111" collapse="1"/>
      <p:sld r:id="rId112" collapse="1"/>
      <p:sld r:id="rId113" collapse="1"/>
      <p:sld r:id="rId114" collapse="1"/>
      <p:sld r:id="rId115" collapse="1"/>
      <p:sld r:id="rId116" collapse="1"/>
      <p:sld r:id="rId117" collapse="1"/>
      <p:sld r:id="rId118" collapse="1"/>
      <p:sld r:id="rId119" collapse="1"/>
      <p:sld r:id="rId120" collapse="1"/>
      <p:sld r:id="rId121" collapse="1"/>
      <p:sld r:id="rId122" collapse="1"/>
      <p:sld r:id="rId123" collapse="1"/>
      <p:sld r:id="rId124" collapse="1"/>
      <p:sld r:id="rId125" collapse="1"/>
      <p:sld r:id="rId126" collapse="1"/>
      <p:sld r:id="rId127" collapse="1"/>
      <p:sld r:id="rId128" collapse="1"/>
      <p:sld r:id="rId129" collapse="1"/>
      <p:sld r:id="rId130" collapse="1"/>
      <p:sld r:id="rId131" collapse="1"/>
      <p:sld r:id="rId132" collapse="1"/>
      <p:sld r:id="rId133" collapse="1"/>
      <p:sld r:id="rId134" collapse="1"/>
      <p:sld r:id="rId135" collapse="1"/>
      <p:sld r:id="rId136" collapse="1"/>
      <p:sld r:id="rId137" collapse="1"/>
      <p:sld r:id="rId138" collapse="1"/>
      <p:sld r:id="rId139" collapse="1"/>
      <p:sld r:id="rId140" collapse="1"/>
      <p:sld r:id="rId141" collapse="1"/>
      <p:sld r:id="rId142" collapse="1"/>
      <p:sld r:id="rId143" collapse="1"/>
      <p:sld r:id="rId144" collapse="1"/>
      <p:sld r:id="rId145" collapse="1"/>
      <p:sld r:id="rId14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978" y="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/Relationships>
</file>

<file path=ppt/_rels/viewProps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7.xml"/><Relationship Id="rId21" Type="http://schemas.openxmlformats.org/officeDocument/2006/relationships/slide" Target="slides/slide21.xml"/><Relationship Id="rId42" Type="http://schemas.openxmlformats.org/officeDocument/2006/relationships/slide" Target="slides/slide42.xml"/><Relationship Id="rId63" Type="http://schemas.openxmlformats.org/officeDocument/2006/relationships/slide" Target="slides/slide63.xml"/><Relationship Id="rId84" Type="http://schemas.openxmlformats.org/officeDocument/2006/relationships/slide" Target="slides/slide84.xml"/><Relationship Id="rId138" Type="http://schemas.openxmlformats.org/officeDocument/2006/relationships/slide" Target="slides/slide138.xml"/><Relationship Id="rId107" Type="http://schemas.openxmlformats.org/officeDocument/2006/relationships/slide" Target="slides/slide107.xml"/><Relationship Id="rId11" Type="http://schemas.openxmlformats.org/officeDocument/2006/relationships/slide" Target="slides/slide11.xml"/><Relationship Id="rId32" Type="http://schemas.openxmlformats.org/officeDocument/2006/relationships/slide" Target="slides/slide32.xml"/><Relationship Id="rId53" Type="http://schemas.openxmlformats.org/officeDocument/2006/relationships/slide" Target="slides/slide53.xml"/><Relationship Id="rId74" Type="http://schemas.openxmlformats.org/officeDocument/2006/relationships/slide" Target="slides/slide74.xml"/><Relationship Id="rId128" Type="http://schemas.openxmlformats.org/officeDocument/2006/relationships/slide" Target="slides/slide128.xml"/><Relationship Id="rId5" Type="http://schemas.openxmlformats.org/officeDocument/2006/relationships/slide" Target="slides/slide5.xml"/><Relationship Id="rId90" Type="http://schemas.openxmlformats.org/officeDocument/2006/relationships/slide" Target="slides/slide90.xml"/><Relationship Id="rId95" Type="http://schemas.openxmlformats.org/officeDocument/2006/relationships/slide" Target="slides/slide95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64" Type="http://schemas.openxmlformats.org/officeDocument/2006/relationships/slide" Target="slides/slide64.xml"/><Relationship Id="rId69" Type="http://schemas.openxmlformats.org/officeDocument/2006/relationships/slide" Target="slides/slide69.xml"/><Relationship Id="rId113" Type="http://schemas.openxmlformats.org/officeDocument/2006/relationships/slide" Target="slides/slide113.xml"/><Relationship Id="rId118" Type="http://schemas.openxmlformats.org/officeDocument/2006/relationships/slide" Target="slides/slide118.xml"/><Relationship Id="rId134" Type="http://schemas.openxmlformats.org/officeDocument/2006/relationships/slide" Target="slides/slide134.xml"/><Relationship Id="rId139" Type="http://schemas.openxmlformats.org/officeDocument/2006/relationships/slide" Target="slides/slide139.xml"/><Relationship Id="rId80" Type="http://schemas.openxmlformats.org/officeDocument/2006/relationships/slide" Target="slides/slide80.xml"/><Relationship Id="rId85" Type="http://schemas.openxmlformats.org/officeDocument/2006/relationships/slide" Target="slides/slide85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59" Type="http://schemas.openxmlformats.org/officeDocument/2006/relationships/slide" Target="slides/slide59.xml"/><Relationship Id="rId103" Type="http://schemas.openxmlformats.org/officeDocument/2006/relationships/slide" Target="slides/slide103.xml"/><Relationship Id="rId108" Type="http://schemas.openxmlformats.org/officeDocument/2006/relationships/slide" Target="slides/slide108.xml"/><Relationship Id="rId124" Type="http://schemas.openxmlformats.org/officeDocument/2006/relationships/slide" Target="slides/slide124.xml"/><Relationship Id="rId129" Type="http://schemas.openxmlformats.org/officeDocument/2006/relationships/slide" Target="slides/slide129.xml"/><Relationship Id="rId54" Type="http://schemas.openxmlformats.org/officeDocument/2006/relationships/slide" Target="slides/slide54.xml"/><Relationship Id="rId70" Type="http://schemas.openxmlformats.org/officeDocument/2006/relationships/slide" Target="slides/slide70.xml"/><Relationship Id="rId75" Type="http://schemas.openxmlformats.org/officeDocument/2006/relationships/slide" Target="slides/slide75.xml"/><Relationship Id="rId91" Type="http://schemas.openxmlformats.org/officeDocument/2006/relationships/slide" Target="slides/slide91.xml"/><Relationship Id="rId96" Type="http://schemas.openxmlformats.org/officeDocument/2006/relationships/slide" Target="slides/slide96.xml"/><Relationship Id="rId140" Type="http://schemas.openxmlformats.org/officeDocument/2006/relationships/slide" Target="slides/slide140.xml"/><Relationship Id="rId145" Type="http://schemas.openxmlformats.org/officeDocument/2006/relationships/slide" Target="slides/slide145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49" Type="http://schemas.openxmlformats.org/officeDocument/2006/relationships/slide" Target="slides/slide49.xml"/><Relationship Id="rId114" Type="http://schemas.openxmlformats.org/officeDocument/2006/relationships/slide" Target="slides/slide114.xml"/><Relationship Id="rId119" Type="http://schemas.openxmlformats.org/officeDocument/2006/relationships/slide" Target="slides/slide119.xml"/><Relationship Id="rId44" Type="http://schemas.openxmlformats.org/officeDocument/2006/relationships/slide" Target="slides/slide44.xml"/><Relationship Id="rId60" Type="http://schemas.openxmlformats.org/officeDocument/2006/relationships/slide" Target="slides/slide60.xml"/><Relationship Id="rId65" Type="http://schemas.openxmlformats.org/officeDocument/2006/relationships/slide" Target="slides/slide65.xml"/><Relationship Id="rId81" Type="http://schemas.openxmlformats.org/officeDocument/2006/relationships/slide" Target="slides/slide81.xml"/><Relationship Id="rId86" Type="http://schemas.openxmlformats.org/officeDocument/2006/relationships/slide" Target="slides/slide86.xml"/><Relationship Id="rId130" Type="http://schemas.openxmlformats.org/officeDocument/2006/relationships/slide" Target="slides/slide130.xml"/><Relationship Id="rId135" Type="http://schemas.openxmlformats.org/officeDocument/2006/relationships/slide" Target="slides/slide135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39" Type="http://schemas.openxmlformats.org/officeDocument/2006/relationships/slide" Target="slides/slide39.xml"/><Relationship Id="rId109" Type="http://schemas.openxmlformats.org/officeDocument/2006/relationships/slide" Target="slides/slide109.xml"/><Relationship Id="rId34" Type="http://schemas.openxmlformats.org/officeDocument/2006/relationships/slide" Target="slides/slide34.xml"/><Relationship Id="rId50" Type="http://schemas.openxmlformats.org/officeDocument/2006/relationships/slide" Target="slides/slide50.xml"/><Relationship Id="rId55" Type="http://schemas.openxmlformats.org/officeDocument/2006/relationships/slide" Target="slides/slide55.xml"/><Relationship Id="rId76" Type="http://schemas.openxmlformats.org/officeDocument/2006/relationships/slide" Target="slides/slide76.xml"/><Relationship Id="rId97" Type="http://schemas.openxmlformats.org/officeDocument/2006/relationships/slide" Target="slides/slide97.xml"/><Relationship Id="rId104" Type="http://schemas.openxmlformats.org/officeDocument/2006/relationships/slide" Target="slides/slide104.xml"/><Relationship Id="rId120" Type="http://schemas.openxmlformats.org/officeDocument/2006/relationships/slide" Target="slides/slide120.xml"/><Relationship Id="rId125" Type="http://schemas.openxmlformats.org/officeDocument/2006/relationships/slide" Target="slides/slide125.xml"/><Relationship Id="rId141" Type="http://schemas.openxmlformats.org/officeDocument/2006/relationships/slide" Target="slides/slide141.xml"/><Relationship Id="rId146" Type="http://schemas.openxmlformats.org/officeDocument/2006/relationships/slide" Target="slides/slide146.xml"/><Relationship Id="rId7" Type="http://schemas.openxmlformats.org/officeDocument/2006/relationships/slide" Target="slides/slide7.xml"/><Relationship Id="rId71" Type="http://schemas.openxmlformats.org/officeDocument/2006/relationships/slide" Target="slides/slide71.xml"/><Relationship Id="rId92" Type="http://schemas.openxmlformats.org/officeDocument/2006/relationships/slide" Target="slides/slide92.xml"/><Relationship Id="rId2" Type="http://schemas.openxmlformats.org/officeDocument/2006/relationships/slide" Target="slides/slide2.xml"/><Relationship Id="rId29" Type="http://schemas.openxmlformats.org/officeDocument/2006/relationships/slide" Target="slides/slide29.xml"/><Relationship Id="rId24" Type="http://schemas.openxmlformats.org/officeDocument/2006/relationships/slide" Target="slides/slide24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66" Type="http://schemas.openxmlformats.org/officeDocument/2006/relationships/slide" Target="slides/slide66.xml"/><Relationship Id="rId87" Type="http://schemas.openxmlformats.org/officeDocument/2006/relationships/slide" Target="slides/slide87.xml"/><Relationship Id="rId110" Type="http://schemas.openxmlformats.org/officeDocument/2006/relationships/slide" Target="slides/slide110.xml"/><Relationship Id="rId115" Type="http://schemas.openxmlformats.org/officeDocument/2006/relationships/slide" Target="slides/slide115.xml"/><Relationship Id="rId131" Type="http://schemas.openxmlformats.org/officeDocument/2006/relationships/slide" Target="slides/slide131.xml"/><Relationship Id="rId136" Type="http://schemas.openxmlformats.org/officeDocument/2006/relationships/slide" Target="slides/slide136.xml"/><Relationship Id="rId61" Type="http://schemas.openxmlformats.org/officeDocument/2006/relationships/slide" Target="slides/slide61.xml"/><Relationship Id="rId82" Type="http://schemas.openxmlformats.org/officeDocument/2006/relationships/slide" Target="slides/slide82.xml"/><Relationship Id="rId19" Type="http://schemas.openxmlformats.org/officeDocument/2006/relationships/slide" Target="slides/slide19.xml"/><Relationship Id="rId14" Type="http://schemas.openxmlformats.org/officeDocument/2006/relationships/slide" Target="slides/slide14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56" Type="http://schemas.openxmlformats.org/officeDocument/2006/relationships/slide" Target="slides/slide56.xml"/><Relationship Id="rId77" Type="http://schemas.openxmlformats.org/officeDocument/2006/relationships/slide" Target="slides/slide77.xml"/><Relationship Id="rId100" Type="http://schemas.openxmlformats.org/officeDocument/2006/relationships/slide" Target="slides/slide100.xml"/><Relationship Id="rId105" Type="http://schemas.openxmlformats.org/officeDocument/2006/relationships/slide" Target="slides/slide105.xml"/><Relationship Id="rId126" Type="http://schemas.openxmlformats.org/officeDocument/2006/relationships/slide" Target="slides/slide126.xml"/><Relationship Id="rId8" Type="http://schemas.openxmlformats.org/officeDocument/2006/relationships/slide" Target="slides/slide8.xml"/><Relationship Id="rId51" Type="http://schemas.openxmlformats.org/officeDocument/2006/relationships/slide" Target="slides/slide51.xml"/><Relationship Id="rId72" Type="http://schemas.openxmlformats.org/officeDocument/2006/relationships/slide" Target="slides/slide72.xml"/><Relationship Id="rId93" Type="http://schemas.openxmlformats.org/officeDocument/2006/relationships/slide" Target="slides/slide93.xml"/><Relationship Id="rId98" Type="http://schemas.openxmlformats.org/officeDocument/2006/relationships/slide" Target="slides/slide98.xml"/><Relationship Id="rId121" Type="http://schemas.openxmlformats.org/officeDocument/2006/relationships/slide" Target="slides/slide121.xml"/><Relationship Id="rId142" Type="http://schemas.openxmlformats.org/officeDocument/2006/relationships/slide" Target="slides/slide142.xml"/><Relationship Id="rId3" Type="http://schemas.openxmlformats.org/officeDocument/2006/relationships/slide" Target="slides/slide3.xml"/><Relationship Id="rId25" Type="http://schemas.openxmlformats.org/officeDocument/2006/relationships/slide" Target="slides/slide25.xml"/><Relationship Id="rId46" Type="http://schemas.openxmlformats.org/officeDocument/2006/relationships/slide" Target="slides/slide46.xml"/><Relationship Id="rId67" Type="http://schemas.openxmlformats.org/officeDocument/2006/relationships/slide" Target="slides/slide67.xml"/><Relationship Id="rId116" Type="http://schemas.openxmlformats.org/officeDocument/2006/relationships/slide" Target="slides/slide116.xml"/><Relationship Id="rId137" Type="http://schemas.openxmlformats.org/officeDocument/2006/relationships/slide" Target="slides/slide137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62" Type="http://schemas.openxmlformats.org/officeDocument/2006/relationships/slide" Target="slides/slide62.xml"/><Relationship Id="rId83" Type="http://schemas.openxmlformats.org/officeDocument/2006/relationships/slide" Target="slides/slide83.xml"/><Relationship Id="rId88" Type="http://schemas.openxmlformats.org/officeDocument/2006/relationships/slide" Target="slides/slide88.xml"/><Relationship Id="rId111" Type="http://schemas.openxmlformats.org/officeDocument/2006/relationships/slide" Target="slides/slide111.xml"/><Relationship Id="rId132" Type="http://schemas.openxmlformats.org/officeDocument/2006/relationships/slide" Target="slides/slide132.xml"/><Relationship Id="rId15" Type="http://schemas.openxmlformats.org/officeDocument/2006/relationships/slide" Target="slides/slide15.xml"/><Relationship Id="rId36" Type="http://schemas.openxmlformats.org/officeDocument/2006/relationships/slide" Target="slides/slide36.xml"/><Relationship Id="rId57" Type="http://schemas.openxmlformats.org/officeDocument/2006/relationships/slide" Target="slides/slide57.xml"/><Relationship Id="rId106" Type="http://schemas.openxmlformats.org/officeDocument/2006/relationships/slide" Target="slides/slide106.xml"/><Relationship Id="rId127" Type="http://schemas.openxmlformats.org/officeDocument/2006/relationships/slide" Target="slides/slide127.xml"/><Relationship Id="rId10" Type="http://schemas.openxmlformats.org/officeDocument/2006/relationships/slide" Target="slides/slide10.xml"/><Relationship Id="rId31" Type="http://schemas.openxmlformats.org/officeDocument/2006/relationships/slide" Target="slides/slide31.xml"/><Relationship Id="rId52" Type="http://schemas.openxmlformats.org/officeDocument/2006/relationships/slide" Target="slides/slide52.xml"/><Relationship Id="rId73" Type="http://schemas.openxmlformats.org/officeDocument/2006/relationships/slide" Target="slides/slide73.xml"/><Relationship Id="rId78" Type="http://schemas.openxmlformats.org/officeDocument/2006/relationships/slide" Target="slides/slide78.xml"/><Relationship Id="rId94" Type="http://schemas.openxmlformats.org/officeDocument/2006/relationships/slide" Target="slides/slide94.xml"/><Relationship Id="rId99" Type="http://schemas.openxmlformats.org/officeDocument/2006/relationships/slide" Target="slides/slide99.xml"/><Relationship Id="rId101" Type="http://schemas.openxmlformats.org/officeDocument/2006/relationships/slide" Target="slides/slide101.xml"/><Relationship Id="rId122" Type="http://schemas.openxmlformats.org/officeDocument/2006/relationships/slide" Target="slides/slide122.xml"/><Relationship Id="rId143" Type="http://schemas.openxmlformats.org/officeDocument/2006/relationships/slide" Target="slides/slide143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26" Type="http://schemas.openxmlformats.org/officeDocument/2006/relationships/slide" Target="slides/slide26.xml"/><Relationship Id="rId47" Type="http://schemas.openxmlformats.org/officeDocument/2006/relationships/slide" Target="slides/slide47.xml"/><Relationship Id="rId68" Type="http://schemas.openxmlformats.org/officeDocument/2006/relationships/slide" Target="slides/slide68.xml"/><Relationship Id="rId89" Type="http://schemas.openxmlformats.org/officeDocument/2006/relationships/slide" Target="slides/slide89.xml"/><Relationship Id="rId112" Type="http://schemas.openxmlformats.org/officeDocument/2006/relationships/slide" Target="slides/slide112.xml"/><Relationship Id="rId133" Type="http://schemas.openxmlformats.org/officeDocument/2006/relationships/slide" Target="slides/slide133.xml"/><Relationship Id="rId16" Type="http://schemas.openxmlformats.org/officeDocument/2006/relationships/slide" Target="slides/slide16.xml"/><Relationship Id="rId37" Type="http://schemas.openxmlformats.org/officeDocument/2006/relationships/slide" Target="slides/slide37.xml"/><Relationship Id="rId58" Type="http://schemas.openxmlformats.org/officeDocument/2006/relationships/slide" Target="slides/slide58.xml"/><Relationship Id="rId79" Type="http://schemas.openxmlformats.org/officeDocument/2006/relationships/slide" Target="slides/slide79.xml"/><Relationship Id="rId102" Type="http://schemas.openxmlformats.org/officeDocument/2006/relationships/slide" Target="slides/slide102.xml"/><Relationship Id="rId123" Type="http://schemas.openxmlformats.org/officeDocument/2006/relationships/slide" Target="slides/slide123.xml"/><Relationship Id="rId144" Type="http://schemas.openxmlformats.org/officeDocument/2006/relationships/slide" Target="slides/slide14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963;&#38913;&#31807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TW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人數(萬人)</c:v>
                </c:pt>
              </c:strCache>
            </c:strRef>
          </c:tx>
          <c:spPr>
            <a:ln w="22225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dLbls>
            <c:dLbl>
              <c:idx val="1"/>
              <c:layout>
                <c:manualLayout>
                  <c:x val="1.7137960582690502E-3"/>
                  <c:y val="-3.2284100080710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1413881748072297E-3"/>
                  <c:y val="-1.93704600484261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6.8551842330763267E-3"/>
                  <c:y val="-4.1969330104923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6.8551842330762643E-3"/>
                  <c:y val="6.1339790153349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7137960582690535E-2"/>
                  <c:y val="-4.19693301049233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1.1996572407883337E-2"/>
                  <c:y val="6.779661016949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1.0282776349614395E-2"/>
                  <c:y val="-3.87409200968523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0282776349614395E-2"/>
                  <c:y val="-2.90556900726392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3.4275921165381321E-2"/>
                  <c:y val="4.8426150121065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AF3-4FEF-A17D-AFF0F8A904A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1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xVal>
            <c:numRef>
              <c:f>工作表1!$A$2:$A$15</c:f>
              <c:numCache>
                <c:formatCode>General</c:formatCode>
                <c:ptCount val="14"/>
                <c:pt idx="0">
                  <c:v>100</c:v>
                </c:pt>
                <c:pt idx="1">
                  <c:v>101</c:v>
                </c:pt>
                <c:pt idx="2">
                  <c:v>102</c:v>
                </c:pt>
                <c:pt idx="3">
                  <c:v>103</c:v>
                </c:pt>
                <c:pt idx="4">
                  <c:v>104</c:v>
                </c:pt>
                <c:pt idx="5">
                  <c:v>105</c:v>
                </c:pt>
                <c:pt idx="6">
                  <c:v>106</c:v>
                </c:pt>
                <c:pt idx="7">
                  <c:v>107</c:v>
                </c:pt>
                <c:pt idx="8">
                  <c:v>108</c:v>
                </c:pt>
                <c:pt idx="9">
                  <c:v>109</c:v>
                </c:pt>
                <c:pt idx="10">
                  <c:v>110</c:v>
                </c:pt>
                <c:pt idx="11">
                  <c:v>111</c:v>
                </c:pt>
                <c:pt idx="12">
                  <c:v>112</c:v>
                </c:pt>
                <c:pt idx="13">
                  <c:v>113</c:v>
                </c:pt>
              </c:numCache>
            </c:numRef>
          </c:xVal>
          <c:yVal>
            <c:numRef>
              <c:f>工作表1!$B$2:$B$15</c:f>
              <c:numCache>
                <c:formatCode>General</c:formatCode>
                <c:ptCount val="14"/>
                <c:pt idx="0">
                  <c:v>31.4</c:v>
                </c:pt>
                <c:pt idx="1">
                  <c:v>28.9</c:v>
                </c:pt>
                <c:pt idx="2">
                  <c:v>27.2</c:v>
                </c:pt>
                <c:pt idx="3">
                  <c:v>28.7</c:v>
                </c:pt>
                <c:pt idx="4">
                  <c:v>27.5</c:v>
                </c:pt>
                <c:pt idx="5">
                  <c:v>24.2</c:v>
                </c:pt>
                <c:pt idx="6">
                  <c:v>23</c:v>
                </c:pt>
                <c:pt idx="7">
                  <c:v>21.5</c:v>
                </c:pt>
                <c:pt idx="8">
                  <c:v>20.9</c:v>
                </c:pt>
                <c:pt idx="9">
                  <c:v>20.2</c:v>
                </c:pt>
                <c:pt idx="10">
                  <c:v>19.899999999999999</c:v>
                </c:pt>
                <c:pt idx="11">
                  <c:v>19.8</c:v>
                </c:pt>
                <c:pt idx="12">
                  <c:v>19.2</c:v>
                </c:pt>
                <c:pt idx="13">
                  <c:v>17.5</c:v>
                </c:pt>
              </c:numCache>
            </c:numRef>
          </c:y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9-7AF3-4FEF-A17D-AFF0F8A904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08114832"/>
        <c:axId val="1108115920"/>
      </c:scatterChart>
      <c:valAx>
        <c:axId val="1108114832"/>
        <c:scaling>
          <c:orientation val="minMax"/>
          <c:max val="113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08115920"/>
        <c:crosses val="autoZero"/>
        <c:crossBetween val="midCat"/>
        <c:majorUnit val="1"/>
      </c:valAx>
      <c:valAx>
        <c:axId val="1108115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11081148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D2AFB2-FD43-4A34-86BA-0007DA796AEA}" type="doc">
      <dgm:prSet loTypeId="urn:microsoft.com/office/officeart/2005/8/layout/gear1" loCatId="cycle" qsTypeId="urn:microsoft.com/office/officeart/2005/8/quickstyle/simple1#1" qsCatId="simple" csTypeId="urn:microsoft.com/office/officeart/2005/8/colors/colorful5" csCatId="colorful" phldr="1"/>
      <dgm:spPr/>
    </dgm:pt>
    <dgm:pt modelId="{B4FB02AD-08B9-409B-B0FF-73FE9AEBAFF7}">
      <dgm:prSet phldrT="[文字]" custT="1"/>
      <dgm:spPr>
        <a:solidFill>
          <a:srgbClr val="92D050"/>
        </a:solidFill>
        <a:ln w="38100">
          <a:solidFill>
            <a:srgbClr val="00B050"/>
          </a:solidFill>
        </a:ln>
      </dgm:spPr>
      <dgm:t>
        <a:bodyPr/>
        <a:lstStyle/>
        <a:p>
          <a:r>
            <a:rPr lang="zh-TW" altLang="en-US" sz="46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gm:t>
    </dgm:pt>
    <dgm:pt modelId="{730665FC-8387-40AF-9993-CCE2BE20AFC0}" type="parTrans" cxnId="{17701676-6ADD-4BA7-9387-15B17CF6B3D1}">
      <dgm:prSet/>
      <dgm:spPr/>
      <dgm:t>
        <a:bodyPr/>
        <a:lstStyle/>
        <a:p>
          <a:endParaRPr lang="zh-TW" altLang="en-US"/>
        </a:p>
      </dgm:t>
    </dgm:pt>
    <dgm:pt modelId="{3470786B-4CF0-454C-B04A-ABA9B7104ABE}" type="sibTrans" cxnId="{17701676-6ADD-4BA7-9387-15B17CF6B3D1}">
      <dgm:prSet/>
      <dgm:spPr>
        <a:solidFill>
          <a:srgbClr val="92D050"/>
        </a:solidFill>
      </dgm:spPr>
      <dgm:t>
        <a:bodyPr/>
        <a:lstStyle/>
        <a:p>
          <a:endParaRPr lang="zh-TW" altLang="en-US"/>
        </a:p>
      </dgm:t>
    </dgm:pt>
    <dgm:pt modelId="{1C1AFDA2-63C7-4AD0-89A0-B98A32F6C7A6}">
      <dgm:prSet phldrT="[文字]" custT="1"/>
      <dgm:spPr>
        <a:solidFill>
          <a:srgbClr val="00B0F0"/>
        </a:solidFill>
        <a:ln w="38100">
          <a:solidFill>
            <a:srgbClr val="0070C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gm:t>
    </dgm:pt>
    <dgm:pt modelId="{A46CD4A1-B816-4044-9DFF-048F90ACD2D5}" type="parTrans" cxnId="{25F9F29F-6EB8-4ED0-8332-30CBE1DBE80A}">
      <dgm:prSet/>
      <dgm:spPr/>
      <dgm:t>
        <a:bodyPr/>
        <a:lstStyle/>
        <a:p>
          <a:endParaRPr lang="zh-TW" altLang="en-US"/>
        </a:p>
      </dgm:t>
    </dgm:pt>
    <dgm:pt modelId="{5697CCAE-7FCF-4B4E-8D15-84A209426511}" type="sibTrans" cxnId="{25F9F29F-6EB8-4ED0-8332-30CBE1DBE80A}">
      <dgm:prSet/>
      <dgm:spPr>
        <a:solidFill>
          <a:srgbClr val="00B0F0"/>
        </a:solidFill>
      </dgm:spPr>
      <dgm:t>
        <a:bodyPr/>
        <a:lstStyle/>
        <a:p>
          <a:endParaRPr lang="zh-TW" altLang="en-US"/>
        </a:p>
      </dgm:t>
    </dgm:pt>
    <dgm:pt modelId="{A9872E36-200C-414B-A98E-56A74450DCF3}">
      <dgm:prSet phldrT="[文字]" custT="1"/>
      <dgm:spPr>
        <a:solidFill>
          <a:srgbClr val="FFC000"/>
        </a:solidFill>
        <a:ln>
          <a:solidFill>
            <a:srgbClr val="FF6600"/>
          </a:solidFill>
        </a:ln>
      </dgm:spPr>
      <dgm:t>
        <a:bodyPr/>
        <a:lstStyle/>
        <a:p>
          <a:r>
            <a:rPr lang="zh-TW" altLang="en-US" sz="2800" b="1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gm:t>
    </dgm:pt>
    <dgm:pt modelId="{52735724-C630-4EB9-B5C0-E3698E324D00}" type="parTrans" cxnId="{379F4DC1-A4F5-4FF0-86E9-4B5A3BB5F9F9}">
      <dgm:prSet/>
      <dgm:spPr/>
      <dgm:t>
        <a:bodyPr/>
        <a:lstStyle/>
        <a:p>
          <a:endParaRPr lang="zh-TW" altLang="en-US"/>
        </a:p>
      </dgm:t>
    </dgm:pt>
    <dgm:pt modelId="{87D56500-3079-486D-8BCF-126CAA0E949C}" type="sibTrans" cxnId="{379F4DC1-A4F5-4FF0-86E9-4B5A3BB5F9F9}">
      <dgm:prSet/>
      <dgm:spPr>
        <a:solidFill>
          <a:srgbClr val="FF0000"/>
        </a:solidFill>
      </dgm:spPr>
      <dgm:t>
        <a:bodyPr/>
        <a:lstStyle/>
        <a:p>
          <a:endParaRPr lang="zh-TW" altLang="en-US"/>
        </a:p>
      </dgm:t>
    </dgm:pt>
    <dgm:pt modelId="{77213D52-446C-4140-8541-6AFE309C443B}" type="pres">
      <dgm:prSet presAssocID="{78D2AFB2-FD43-4A34-86BA-0007DA796AEA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EA14BC18-6F9A-4AEC-A8EC-D16895436963}" type="pres">
      <dgm:prSet presAssocID="{B4FB02AD-08B9-409B-B0FF-73FE9AEBAFF7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F153B0A-7DF6-4B2E-B56B-D769C8F404E5}" type="pres">
      <dgm:prSet presAssocID="{B4FB02AD-08B9-409B-B0FF-73FE9AEBAFF7}" presName="gear1srcNode" presStyleLbl="node1" presStyleIdx="0" presStyleCnt="3"/>
      <dgm:spPr/>
      <dgm:t>
        <a:bodyPr/>
        <a:lstStyle/>
        <a:p>
          <a:endParaRPr lang="zh-TW" altLang="en-US"/>
        </a:p>
      </dgm:t>
    </dgm:pt>
    <dgm:pt modelId="{54688A6F-0242-43D0-A1DF-708CE7AC4083}" type="pres">
      <dgm:prSet presAssocID="{B4FB02AD-08B9-409B-B0FF-73FE9AEBAFF7}" presName="gear1dstNode" presStyleLbl="node1" presStyleIdx="0" presStyleCnt="3"/>
      <dgm:spPr/>
      <dgm:t>
        <a:bodyPr/>
        <a:lstStyle/>
        <a:p>
          <a:endParaRPr lang="zh-TW" altLang="en-US"/>
        </a:p>
      </dgm:t>
    </dgm:pt>
    <dgm:pt modelId="{D105F10A-51D5-4D3B-B1A0-3A14020FD9B7}" type="pres">
      <dgm:prSet presAssocID="{1C1AFDA2-63C7-4AD0-89A0-B98A32F6C7A6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90B0CC-3B31-499A-B891-8189C81B71A3}" type="pres">
      <dgm:prSet presAssocID="{1C1AFDA2-63C7-4AD0-89A0-B98A32F6C7A6}" presName="gear2srcNode" presStyleLbl="node1" presStyleIdx="1" presStyleCnt="3"/>
      <dgm:spPr/>
      <dgm:t>
        <a:bodyPr/>
        <a:lstStyle/>
        <a:p>
          <a:endParaRPr lang="zh-TW" altLang="en-US"/>
        </a:p>
      </dgm:t>
    </dgm:pt>
    <dgm:pt modelId="{49DBCEC0-B24F-4704-9997-AE88600187D9}" type="pres">
      <dgm:prSet presAssocID="{1C1AFDA2-63C7-4AD0-89A0-B98A32F6C7A6}" presName="gear2dstNode" presStyleLbl="node1" presStyleIdx="1" presStyleCnt="3"/>
      <dgm:spPr/>
      <dgm:t>
        <a:bodyPr/>
        <a:lstStyle/>
        <a:p>
          <a:endParaRPr lang="zh-TW" altLang="en-US"/>
        </a:p>
      </dgm:t>
    </dgm:pt>
    <dgm:pt modelId="{FF1FAC84-064E-49BA-9CD8-6DBD84D94F14}" type="pres">
      <dgm:prSet presAssocID="{A9872E36-200C-414B-A98E-56A74450DCF3}" presName="gear3" presStyleLbl="node1" presStyleIdx="2" presStyleCnt="3"/>
      <dgm:spPr/>
      <dgm:t>
        <a:bodyPr/>
        <a:lstStyle/>
        <a:p>
          <a:endParaRPr lang="zh-TW" altLang="en-US"/>
        </a:p>
      </dgm:t>
    </dgm:pt>
    <dgm:pt modelId="{8D0BA86D-5344-4DC3-82C6-410D35DC4E59}" type="pres">
      <dgm:prSet presAssocID="{A9872E36-200C-414B-A98E-56A74450DCF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67314A7-65DB-40E8-B560-D548B2553B85}" type="pres">
      <dgm:prSet presAssocID="{A9872E36-200C-414B-A98E-56A74450DCF3}" presName="gear3srcNode" presStyleLbl="node1" presStyleIdx="2" presStyleCnt="3"/>
      <dgm:spPr/>
      <dgm:t>
        <a:bodyPr/>
        <a:lstStyle/>
        <a:p>
          <a:endParaRPr lang="zh-TW" altLang="en-US"/>
        </a:p>
      </dgm:t>
    </dgm:pt>
    <dgm:pt modelId="{24FA9A56-9A3C-4D32-A90F-5B49B746662F}" type="pres">
      <dgm:prSet presAssocID="{A9872E36-200C-414B-A98E-56A74450DCF3}" presName="gear3dstNode" presStyleLbl="node1" presStyleIdx="2" presStyleCnt="3"/>
      <dgm:spPr/>
      <dgm:t>
        <a:bodyPr/>
        <a:lstStyle/>
        <a:p>
          <a:endParaRPr lang="zh-TW" altLang="en-US"/>
        </a:p>
      </dgm:t>
    </dgm:pt>
    <dgm:pt modelId="{F24AAD2B-BF64-4451-B2DA-F9A32DACBA19}" type="pres">
      <dgm:prSet presAssocID="{3470786B-4CF0-454C-B04A-ABA9B7104ABE}" presName="connector1" presStyleLbl="sibTrans2D1" presStyleIdx="0" presStyleCnt="3"/>
      <dgm:spPr/>
      <dgm:t>
        <a:bodyPr/>
        <a:lstStyle/>
        <a:p>
          <a:endParaRPr lang="zh-TW" altLang="en-US"/>
        </a:p>
      </dgm:t>
    </dgm:pt>
    <dgm:pt modelId="{D571822E-360D-43D3-86E3-A75DAD1CD3A5}" type="pres">
      <dgm:prSet presAssocID="{5697CCAE-7FCF-4B4E-8D15-84A209426511}" presName="connector2" presStyleLbl="sibTrans2D1" presStyleIdx="1" presStyleCnt="3"/>
      <dgm:spPr/>
      <dgm:t>
        <a:bodyPr/>
        <a:lstStyle/>
        <a:p>
          <a:endParaRPr lang="zh-TW" altLang="en-US"/>
        </a:p>
      </dgm:t>
    </dgm:pt>
    <dgm:pt modelId="{68271545-1811-4712-A500-FC0FC419A452}" type="pres">
      <dgm:prSet presAssocID="{87D56500-3079-486D-8BCF-126CAA0E949C}" presName="connector3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2B202EE1-FD52-4379-8D4E-571D2A6FF42B}" type="presOf" srcId="{1C1AFDA2-63C7-4AD0-89A0-B98A32F6C7A6}" destId="{49DBCEC0-B24F-4704-9997-AE88600187D9}" srcOrd="2" destOrd="0" presId="urn:microsoft.com/office/officeart/2005/8/layout/gear1"/>
    <dgm:cxn modelId="{9AEE56C5-CD70-4133-A5B5-D0A8929A37AE}" type="presOf" srcId="{1C1AFDA2-63C7-4AD0-89A0-B98A32F6C7A6}" destId="{6C90B0CC-3B31-499A-B891-8189C81B71A3}" srcOrd="1" destOrd="0" presId="urn:microsoft.com/office/officeart/2005/8/layout/gear1"/>
    <dgm:cxn modelId="{4E4F7CD8-09EA-489A-B2BB-67E191BC215B}" type="presOf" srcId="{B4FB02AD-08B9-409B-B0FF-73FE9AEBAFF7}" destId="{54688A6F-0242-43D0-A1DF-708CE7AC4083}" srcOrd="2" destOrd="0" presId="urn:microsoft.com/office/officeart/2005/8/layout/gear1"/>
    <dgm:cxn modelId="{3970CFFE-A186-42FA-88B6-7739FB3AD97E}" type="presOf" srcId="{87D56500-3079-486D-8BCF-126CAA0E949C}" destId="{68271545-1811-4712-A500-FC0FC419A452}" srcOrd="0" destOrd="0" presId="urn:microsoft.com/office/officeart/2005/8/layout/gear1"/>
    <dgm:cxn modelId="{F4AFA2CE-DC22-4A38-AC58-E8C09669462D}" type="presOf" srcId="{A9872E36-200C-414B-A98E-56A74450DCF3}" destId="{24FA9A56-9A3C-4D32-A90F-5B49B746662F}" srcOrd="3" destOrd="0" presId="urn:microsoft.com/office/officeart/2005/8/layout/gear1"/>
    <dgm:cxn modelId="{A0A5F1A5-E06E-4CC0-A40E-A8D043F8C124}" type="presOf" srcId="{B4FB02AD-08B9-409B-B0FF-73FE9AEBAFF7}" destId="{EA14BC18-6F9A-4AEC-A8EC-D16895436963}" srcOrd="0" destOrd="0" presId="urn:microsoft.com/office/officeart/2005/8/layout/gear1"/>
    <dgm:cxn modelId="{66E6BEF9-18E3-4264-B175-5A267E12C55F}" type="presOf" srcId="{1C1AFDA2-63C7-4AD0-89A0-B98A32F6C7A6}" destId="{D105F10A-51D5-4D3B-B1A0-3A14020FD9B7}" srcOrd="0" destOrd="0" presId="urn:microsoft.com/office/officeart/2005/8/layout/gear1"/>
    <dgm:cxn modelId="{59845C2B-727F-42B1-BC5A-DD33FD9A9C12}" type="presOf" srcId="{78D2AFB2-FD43-4A34-86BA-0007DA796AEA}" destId="{77213D52-446C-4140-8541-6AFE309C443B}" srcOrd="0" destOrd="0" presId="urn:microsoft.com/office/officeart/2005/8/layout/gear1"/>
    <dgm:cxn modelId="{55D2E897-DDF6-4EF2-9432-46A327C90FB2}" type="presOf" srcId="{3470786B-4CF0-454C-B04A-ABA9B7104ABE}" destId="{F24AAD2B-BF64-4451-B2DA-F9A32DACBA19}" srcOrd="0" destOrd="0" presId="urn:microsoft.com/office/officeart/2005/8/layout/gear1"/>
    <dgm:cxn modelId="{379F4DC1-A4F5-4FF0-86E9-4B5A3BB5F9F9}" srcId="{78D2AFB2-FD43-4A34-86BA-0007DA796AEA}" destId="{A9872E36-200C-414B-A98E-56A74450DCF3}" srcOrd="2" destOrd="0" parTransId="{52735724-C630-4EB9-B5C0-E3698E324D00}" sibTransId="{87D56500-3079-486D-8BCF-126CAA0E949C}"/>
    <dgm:cxn modelId="{B0F3A58F-7CDE-4789-B625-108C8219B242}" type="presOf" srcId="{A9872E36-200C-414B-A98E-56A74450DCF3}" destId="{8D0BA86D-5344-4DC3-82C6-410D35DC4E59}" srcOrd="1" destOrd="0" presId="urn:microsoft.com/office/officeart/2005/8/layout/gear1"/>
    <dgm:cxn modelId="{A316FF4A-251B-4DF3-A2A0-256826898766}" type="presOf" srcId="{5697CCAE-7FCF-4B4E-8D15-84A209426511}" destId="{D571822E-360D-43D3-86E3-A75DAD1CD3A5}" srcOrd="0" destOrd="0" presId="urn:microsoft.com/office/officeart/2005/8/layout/gear1"/>
    <dgm:cxn modelId="{25F9F29F-6EB8-4ED0-8332-30CBE1DBE80A}" srcId="{78D2AFB2-FD43-4A34-86BA-0007DA796AEA}" destId="{1C1AFDA2-63C7-4AD0-89A0-B98A32F6C7A6}" srcOrd="1" destOrd="0" parTransId="{A46CD4A1-B816-4044-9DFF-048F90ACD2D5}" sibTransId="{5697CCAE-7FCF-4B4E-8D15-84A209426511}"/>
    <dgm:cxn modelId="{6825C5FC-2462-4BB5-98A2-E27118EB0EE9}" type="presOf" srcId="{A9872E36-200C-414B-A98E-56A74450DCF3}" destId="{767314A7-65DB-40E8-B560-D548B2553B85}" srcOrd="2" destOrd="0" presId="urn:microsoft.com/office/officeart/2005/8/layout/gear1"/>
    <dgm:cxn modelId="{080A6E16-887B-4EEE-88AC-15537D880C2A}" type="presOf" srcId="{B4FB02AD-08B9-409B-B0FF-73FE9AEBAFF7}" destId="{9F153B0A-7DF6-4B2E-B56B-D769C8F404E5}" srcOrd="1" destOrd="0" presId="urn:microsoft.com/office/officeart/2005/8/layout/gear1"/>
    <dgm:cxn modelId="{17701676-6ADD-4BA7-9387-15B17CF6B3D1}" srcId="{78D2AFB2-FD43-4A34-86BA-0007DA796AEA}" destId="{B4FB02AD-08B9-409B-B0FF-73FE9AEBAFF7}" srcOrd="0" destOrd="0" parTransId="{730665FC-8387-40AF-9993-CCE2BE20AFC0}" sibTransId="{3470786B-4CF0-454C-B04A-ABA9B7104ABE}"/>
    <dgm:cxn modelId="{FFD7140D-B355-4CA9-A967-80E25BC145F3}" type="presOf" srcId="{A9872E36-200C-414B-A98E-56A74450DCF3}" destId="{FF1FAC84-064E-49BA-9CD8-6DBD84D94F14}" srcOrd="0" destOrd="0" presId="urn:microsoft.com/office/officeart/2005/8/layout/gear1"/>
    <dgm:cxn modelId="{F1D89CCC-F8B0-4C92-AAAC-9AA2FB1BE5A3}" type="presParOf" srcId="{77213D52-446C-4140-8541-6AFE309C443B}" destId="{EA14BC18-6F9A-4AEC-A8EC-D16895436963}" srcOrd="0" destOrd="0" presId="urn:microsoft.com/office/officeart/2005/8/layout/gear1"/>
    <dgm:cxn modelId="{15E6FE31-BA93-4FA0-AC3A-1969A926956A}" type="presParOf" srcId="{77213D52-446C-4140-8541-6AFE309C443B}" destId="{9F153B0A-7DF6-4B2E-B56B-D769C8F404E5}" srcOrd="1" destOrd="0" presId="urn:microsoft.com/office/officeart/2005/8/layout/gear1"/>
    <dgm:cxn modelId="{6ED9411A-2673-4BAE-9399-3B2ED4E46C16}" type="presParOf" srcId="{77213D52-446C-4140-8541-6AFE309C443B}" destId="{54688A6F-0242-43D0-A1DF-708CE7AC4083}" srcOrd="2" destOrd="0" presId="urn:microsoft.com/office/officeart/2005/8/layout/gear1"/>
    <dgm:cxn modelId="{7643FE09-AF32-4224-B04C-93D8F108F9A4}" type="presParOf" srcId="{77213D52-446C-4140-8541-6AFE309C443B}" destId="{D105F10A-51D5-4D3B-B1A0-3A14020FD9B7}" srcOrd="3" destOrd="0" presId="urn:microsoft.com/office/officeart/2005/8/layout/gear1"/>
    <dgm:cxn modelId="{21DC940E-DDED-424D-AA60-F92A5ADF7A4F}" type="presParOf" srcId="{77213D52-446C-4140-8541-6AFE309C443B}" destId="{6C90B0CC-3B31-499A-B891-8189C81B71A3}" srcOrd="4" destOrd="0" presId="urn:microsoft.com/office/officeart/2005/8/layout/gear1"/>
    <dgm:cxn modelId="{15DF943D-F904-48B4-AB77-AC2B60A04C51}" type="presParOf" srcId="{77213D52-446C-4140-8541-6AFE309C443B}" destId="{49DBCEC0-B24F-4704-9997-AE88600187D9}" srcOrd="5" destOrd="0" presId="urn:microsoft.com/office/officeart/2005/8/layout/gear1"/>
    <dgm:cxn modelId="{121F9F72-454A-42D2-BDDB-18346CAF05E4}" type="presParOf" srcId="{77213D52-446C-4140-8541-6AFE309C443B}" destId="{FF1FAC84-064E-49BA-9CD8-6DBD84D94F14}" srcOrd="6" destOrd="0" presId="urn:microsoft.com/office/officeart/2005/8/layout/gear1"/>
    <dgm:cxn modelId="{58CF932C-EA52-4354-A6A0-21B60FEB19E4}" type="presParOf" srcId="{77213D52-446C-4140-8541-6AFE309C443B}" destId="{8D0BA86D-5344-4DC3-82C6-410D35DC4E59}" srcOrd="7" destOrd="0" presId="urn:microsoft.com/office/officeart/2005/8/layout/gear1"/>
    <dgm:cxn modelId="{989A7EFB-1188-4E3E-9688-3C0A4A0E49D2}" type="presParOf" srcId="{77213D52-446C-4140-8541-6AFE309C443B}" destId="{767314A7-65DB-40E8-B560-D548B2553B85}" srcOrd="8" destOrd="0" presId="urn:microsoft.com/office/officeart/2005/8/layout/gear1"/>
    <dgm:cxn modelId="{B7B970CD-BBB0-4785-ABED-33ED05B16B10}" type="presParOf" srcId="{77213D52-446C-4140-8541-6AFE309C443B}" destId="{24FA9A56-9A3C-4D32-A90F-5B49B746662F}" srcOrd="9" destOrd="0" presId="urn:microsoft.com/office/officeart/2005/8/layout/gear1"/>
    <dgm:cxn modelId="{6696D34D-CA3F-415D-AD41-0EC065B86CE8}" type="presParOf" srcId="{77213D52-446C-4140-8541-6AFE309C443B}" destId="{F24AAD2B-BF64-4451-B2DA-F9A32DACBA19}" srcOrd="10" destOrd="0" presId="urn:microsoft.com/office/officeart/2005/8/layout/gear1"/>
    <dgm:cxn modelId="{E3121C9B-3767-46E9-8393-2E5FB7A806F2}" type="presParOf" srcId="{77213D52-446C-4140-8541-6AFE309C443B}" destId="{D571822E-360D-43D3-86E3-A75DAD1CD3A5}" srcOrd="11" destOrd="0" presId="urn:microsoft.com/office/officeart/2005/8/layout/gear1"/>
    <dgm:cxn modelId="{6A4FE5B7-F575-4504-9270-5A0E4E5BA089}" type="presParOf" srcId="{77213D52-446C-4140-8541-6AFE309C443B}" destId="{68271545-1811-4712-A500-FC0FC419A45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7B186F-5B46-468C-AF55-E024DAAFAA39}" type="doc">
      <dgm:prSet loTypeId="urn:microsoft.com/office/officeart/2005/8/layout/matrix1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F9E79064-68C8-483E-A861-C4EFA5F54ACA}">
      <dgm:prSet phldrT="[文字]" custT="1"/>
      <dgm:spPr/>
      <dgm:t>
        <a:bodyPr/>
        <a:lstStyle/>
        <a:p>
          <a:r>
            <a:rPr lang="en-US" altLang="zh-TW" sz="3600" dirty="0">
              <a:latin typeface="標楷體" pitchFamily="65" charset="-120"/>
              <a:ea typeface="標楷體" pitchFamily="65" charset="-120"/>
            </a:rPr>
            <a:t>109</a:t>
          </a:r>
          <a:r>
            <a:rPr lang="zh-TW" altLang="en-US" sz="3600" dirty="0">
              <a:latin typeface="標楷體" pitchFamily="65" charset="-120"/>
              <a:ea typeface="標楷體" pitchFamily="65" charset="-120"/>
            </a:rPr>
            <a:t>學年度桃連區特色招生</a:t>
          </a:r>
        </a:p>
      </dgm:t>
    </dgm:pt>
    <dgm:pt modelId="{83CD7FB1-65A5-4620-A94D-7E1A4C92B777}" type="par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88A2C6E5-2988-49BF-B1B1-289F0A496B89}" type="sibTrans" cxnId="{41D125F7-4F59-44F9-B8B1-BE12B712D02E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A7112B98-6EF3-4FE7-BF3D-C59D1B368008}">
      <dgm:prSet phldrT="[文字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科學班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  <a:p>
          <a:pPr marL="0" lvl="0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200" dirty="0">
            <a:latin typeface="標楷體" pitchFamily="65" charset="-120"/>
            <a:ea typeface="標楷體" pitchFamily="65" charset="-120"/>
          </a:endParaRPr>
        </a:p>
      </dgm:t>
    </dgm:pt>
    <dgm:pt modelId="{D565FFC9-7E5F-4E16-B5CB-8356BB01A266}" type="par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C5566B29-EA1D-499F-BCA4-71D0AE10D7B6}" type="sibTrans" cxnId="{B0DBCE13-AB09-4A29-B70A-02676696CE97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163E3733-E3DE-4603-B81D-A07920279013}">
      <dgm:prSet phldrT="[文字]" custT="1"/>
      <dgm:spPr/>
      <dgm:t>
        <a:bodyPr/>
        <a:lstStyle/>
        <a:p>
          <a:pPr marL="0" indent="0" algn="l"/>
          <a:r>
            <a:rPr lang="zh-TW" altLang="en-US" sz="2500" dirty="0">
              <a:latin typeface="標楷體" pitchFamily="65" charset="-120"/>
              <a:ea typeface="標楷體" pitchFamily="65" charset="-120"/>
            </a:rPr>
            <a:t>體育班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-15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  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473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500" dirty="0">
              <a:latin typeface="標楷體" pitchFamily="65" charset="-120"/>
              <a:ea typeface="標楷體" pitchFamily="65" charset="-120"/>
            </a:rPr>
          </a:br>
          <a:r>
            <a:rPr lang="zh-TW" altLang="en-US" sz="2500" dirty="0">
              <a:latin typeface="標楷體" pitchFamily="65" charset="-120"/>
              <a:ea typeface="標楷體" pitchFamily="65" charset="-120"/>
            </a:rPr>
            <a:t>藝才美術班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-4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120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個名額藝才音樂班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-3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90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2500" dirty="0">
              <a:latin typeface="標楷體" pitchFamily="65" charset="-120"/>
              <a:ea typeface="標楷體" pitchFamily="65" charset="-120"/>
            </a:rPr>
          </a:br>
          <a:r>
            <a:rPr lang="zh-TW" altLang="en-US" sz="2500" dirty="0">
              <a:latin typeface="標楷體" pitchFamily="65" charset="-120"/>
              <a:ea typeface="標楷體" pitchFamily="65" charset="-120"/>
            </a:rPr>
            <a:t>藝才舞蹈班</a:t>
          </a:r>
          <a:r>
            <a:rPr lang="en-US" altLang="zh-TW" sz="2500" dirty="0">
              <a:latin typeface="標楷體" pitchFamily="65" charset="-120"/>
              <a:ea typeface="標楷體" pitchFamily="65" charset="-120"/>
            </a:rPr>
            <a:t>-1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班 </a:t>
          </a:r>
          <a:r>
            <a:rPr lang="en-US" altLang="zh-TW" sz="25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30</a:t>
          </a:r>
          <a:r>
            <a:rPr lang="zh-TW" altLang="en-US" sz="25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6CB1DB07-AA8B-4C48-A29B-559FCF6B1F87}" type="par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EEB7CB51-D528-4B27-BF94-CC9191BAC249}" type="sibTrans" cxnId="{D0D89CFF-2DDC-42B9-97EF-165D11C67010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6549D92B-83E7-4382-BCE2-AD411F4B9095}">
      <dgm:prSet phldrT="[文字]" custT="1"/>
      <dgm:spPr/>
      <dgm:t>
        <a:bodyPr/>
        <a:lstStyle/>
        <a:p>
          <a:r>
            <a:rPr lang="zh-TW" altLang="en-US" sz="3200" dirty="0">
              <a:latin typeface="標楷體" pitchFamily="65" charset="-120"/>
              <a:ea typeface="標楷體" pitchFamily="65" charset="-120"/>
            </a:rPr>
            <a:t>考試分發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endParaRPr lang="en-US" altLang="zh-TW" sz="3200" dirty="0">
            <a:latin typeface="標楷體" pitchFamily="65" charset="-120"/>
            <a:ea typeface="標楷體" pitchFamily="65" charset="-120"/>
          </a:endParaRPr>
        </a:p>
        <a:p>
          <a:r>
            <a: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72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</dgm:t>
    </dgm:pt>
    <dgm:pt modelId="{97738555-1C5B-4877-B0B6-5F0D62AC8F85}" type="par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4C9B512C-8C6C-417C-9FE7-3CA82609C85E}" type="sibTrans" cxnId="{DE024195-E350-41E0-843C-07E1C18E238A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B2B8C07D-43F5-4C65-A23A-D2D80650E3E0}">
      <dgm:prSet phldrT="[文字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專業群科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>-72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班</a:t>
          </a:r>
          <a:r>
            <a:rPr lang="en-US" altLang="zh-TW" sz="3200" dirty="0">
              <a:latin typeface="標楷體" pitchFamily="65" charset="-120"/>
              <a:ea typeface="標楷體" pitchFamily="65" charset="-120"/>
            </a:rPr>
            <a:t/>
          </a:r>
          <a:br>
            <a:rPr lang="en-US" altLang="zh-TW" sz="3200" dirty="0">
              <a:latin typeface="標楷體" pitchFamily="65" charset="-120"/>
              <a:ea typeface="標楷體" pitchFamily="65" charset="-120"/>
            </a:rPr>
          </a:br>
          <a:r>
            <a:rPr lang="en-US" altLang="zh-TW" sz="3200" dirty="0">
              <a:solidFill>
                <a:srgbClr val="0000FF"/>
              </a:solidFill>
              <a:latin typeface="標楷體" pitchFamily="65" charset="-120"/>
              <a:ea typeface="標楷體" pitchFamily="65" charset="-120"/>
            </a:rPr>
            <a:t>2223</a:t>
          </a:r>
          <a:r>
            <a:rPr lang="zh-TW" altLang="en-US" sz="3200" dirty="0">
              <a:latin typeface="標楷體" pitchFamily="65" charset="-120"/>
              <a:ea typeface="標楷體" pitchFamily="65" charset="-120"/>
            </a:rPr>
            <a:t>個名額</a:t>
          </a:r>
        </a:p>
        <a:p>
          <a:pPr marL="0"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dirty="0">
            <a:latin typeface="標楷體" pitchFamily="65" charset="-120"/>
            <a:ea typeface="標楷體" pitchFamily="65" charset="-120"/>
          </a:endParaRPr>
        </a:p>
      </dgm:t>
    </dgm:pt>
    <dgm:pt modelId="{477E55E1-8396-468B-AFE0-22BEDD77F5B7}" type="par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DACF4943-C3D6-4084-BAB5-AE5B368DB4A7}" type="sibTrans" cxnId="{6D7DEF88-D32A-4953-A58A-951ACC9EE33F}">
      <dgm:prSet/>
      <dgm:spPr/>
      <dgm:t>
        <a:bodyPr/>
        <a:lstStyle/>
        <a:p>
          <a:endParaRPr lang="zh-TW" altLang="en-US" sz="2000">
            <a:latin typeface="標楷體" pitchFamily="65" charset="-120"/>
            <a:ea typeface="標楷體" pitchFamily="65" charset="-120"/>
          </a:endParaRPr>
        </a:p>
      </dgm:t>
    </dgm:pt>
    <dgm:pt modelId="{7946C596-4121-4021-BADA-B7DCCC57B3BE}" type="pres">
      <dgm:prSet presAssocID="{827B186F-5B46-468C-AF55-E024DAAFAA39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6D023388-E77E-4DEB-AB21-039C45EBC052}" type="pres">
      <dgm:prSet presAssocID="{827B186F-5B46-468C-AF55-E024DAAFAA39}" presName="matrix" presStyleCnt="0"/>
      <dgm:spPr/>
    </dgm:pt>
    <dgm:pt modelId="{CD18A5EF-14CC-4D99-B9B5-ADC491578342}" type="pres">
      <dgm:prSet presAssocID="{827B186F-5B46-468C-AF55-E024DAAFAA39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C4C3389C-960C-45F0-B12F-65FC46FCDAAF}" type="pres">
      <dgm:prSet presAssocID="{827B186F-5B46-468C-AF55-E024DAAFAA39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A2D15B-CF76-4202-AA22-9C6B1404492F}" type="pres">
      <dgm:prSet presAssocID="{827B186F-5B46-468C-AF55-E024DAAFAA39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2DBDCC4B-9364-4C26-897D-9D5279936C4A}" type="pres">
      <dgm:prSet presAssocID="{827B186F-5B46-468C-AF55-E024DAAFAA39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5F4473-6895-42D5-9283-BB264002653F}" type="pres">
      <dgm:prSet presAssocID="{827B186F-5B46-468C-AF55-E024DAAFAA39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CD12BA36-16AB-4F0D-9947-4D905491FE95}" type="pres">
      <dgm:prSet presAssocID="{827B186F-5B46-468C-AF55-E024DAAFAA39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AB11538-AE62-4BBD-9767-0683C1A64A5B}" type="pres">
      <dgm:prSet presAssocID="{827B186F-5B46-468C-AF55-E024DAAFAA39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D9475630-C8AD-44A0-9DDF-60B3D2C6E705}" type="pres">
      <dgm:prSet presAssocID="{827B186F-5B46-468C-AF55-E024DAAFAA39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595E15C-553B-471B-9ADC-ED155AB191E3}" type="pres">
      <dgm:prSet presAssocID="{827B186F-5B46-468C-AF55-E024DAAFAA39}" presName="centerTile" presStyleLbl="fgShp" presStyleIdx="0" presStyleCnt="1" custScaleX="160086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D89CFF-2DDC-42B9-97EF-165D11C67010}" srcId="{F9E79064-68C8-483E-A861-C4EFA5F54ACA}" destId="{163E3733-E3DE-4603-B81D-A07920279013}" srcOrd="1" destOrd="0" parTransId="{6CB1DB07-AA8B-4C48-A29B-559FCF6B1F87}" sibTransId="{EEB7CB51-D528-4B27-BF94-CC9191BAC249}"/>
    <dgm:cxn modelId="{B72953B4-B5B0-4FDE-8432-D56E4A016426}" type="presOf" srcId="{6549D92B-83E7-4382-BCE2-AD411F4B9095}" destId="{CD12BA36-16AB-4F0D-9947-4D905491FE95}" srcOrd="1" destOrd="0" presId="urn:microsoft.com/office/officeart/2005/8/layout/matrix1"/>
    <dgm:cxn modelId="{530BC97C-8EE5-4BE3-A9EF-EF5DE3BD1D43}" type="presOf" srcId="{F9E79064-68C8-483E-A861-C4EFA5F54ACA}" destId="{7595E15C-553B-471B-9ADC-ED155AB191E3}" srcOrd="0" destOrd="0" presId="urn:microsoft.com/office/officeart/2005/8/layout/matrix1"/>
    <dgm:cxn modelId="{4735403C-32DB-4665-9960-4BB52EEF1B8C}" type="presOf" srcId="{827B186F-5B46-468C-AF55-E024DAAFAA39}" destId="{7946C596-4121-4021-BADA-B7DCCC57B3BE}" srcOrd="0" destOrd="0" presId="urn:microsoft.com/office/officeart/2005/8/layout/matrix1"/>
    <dgm:cxn modelId="{25C0F3C1-5C9C-45D4-8362-C3A53C497600}" type="presOf" srcId="{163E3733-E3DE-4603-B81D-A07920279013}" destId="{2DBDCC4B-9364-4C26-897D-9D5279936C4A}" srcOrd="1" destOrd="0" presId="urn:microsoft.com/office/officeart/2005/8/layout/matrix1"/>
    <dgm:cxn modelId="{DE024195-E350-41E0-843C-07E1C18E238A}" srcId="{F9E79064-68C8-483E-A861-C4EFA5F54ACA}" destId="{6549D92B-83E7-4382-BCE2-AD411F4B9095}" srcOrd="2" destOrd="0" parTransId="{97738555-1C5B-4877-B0B6-5F0D62AC8F85}" sibTransId="{4C9B512C-8C6C-417C-9FE7-3CA82609C85E}"/>
    <dgm:cxn modelId="{41D125F7-4F59-44F9-B8B1-BE12B712D02E}" srcId="{827B186F-5B46-468C-AF55-E024DAAFAA39}" destId="{F9E79064-68C8-483E-A861-C4EFA5F54ACA}" srcOrd="0" destOrd="0" parTransId="{83CD7FB1-65A5-4620-A94D-7E1A4C92B777}" sibTransId="{88A2C6E5-2988-49BF-B1B1-289F0A496B89}"/>
    <dgm:cxn modelId="{AF811277-E083-40CE-B0C4-940CDB77EA60}" type="presOf" srcId="{B2B8C07D-43F5-4C65-A23A-D2D80650E3E0}" destId="{D9475630-C8AD-44A0-9DDF-60B3D2C6E705}" srcOrd="1" destOrd="0" presId="urn:microsoft.com/office/officeart/2005/8/layout/matrix1"/>
    <dgm:cxn modelId="{6D7DEF88-D32A-4953-A58A-951ACC9EE33F}" srcId="{F9E79064-68C8-483E-A861-C4EFA5F54ACA}" destId="{B2B8C07D-43F5-4C65-A23A-D2D80650E3E0}" srcOrd="3" destOrd="0" parTransId="{477E55E1-8396-468B-AFE0-22BEDD77F5B7}" sibTransId="{DACF4943-C3D6-4084-BAB5-AE5B368DB4A7}"/>
    <dgm:cxn modelId="{830CBF17-14B7-41AE-B5A4-D329F6A8CB67}" type="presOf" srcId="{B2B8C07D-43F5-4C65-A23A-D2D80650E3E0}" destId="{6AB11538-AE62-4BBD-9767-0683C1A64A5B}" srcOrd="0" destOrd="0" presId="urn:microsoft.com/office/officeart/2005/8/layout/matrix1"/>
    <dgm:cxn modelId="{52FDFCA9-9AFC-4FAE-BC46-886A76BEDBED}" type="presOf" srcId="{163E3733-E3DE-4603-B81D-A07920279013}" destId="{3FA2D15B-CF76-4202-AA22-9C6B1404492F}" srcOrd="0" destOrd="0" presId="urn:microsoft.com/office/officeart/2005/8/layout/matrix1"/>
    <dgm:cxn modelId="{B0DBCE13-AB09-4A29-B70A-02676696CE97}" srcId="{F9E79064-68C8-483E-A861-C4EFA5F54ACA}" destId="{A7112B98-6EF3-4FE7-BF3D-C59D1B368008}" srcOrd="0" destOrd="0" parTransId="{D565FFC9-7E5F-4E16-B5CB-8356BB01A266}" sibTransId="{C5566B29-EA1D-499F-BCA4-71D0AE10D7B6}"/>
    <dgm:cxn modelId="{4588DD55-AFF1-4A4D-9339-3B01563F142D}" type="presOf" srcId="{A7112B98-6EF3-4FE7-BF3D-C59D1B368008}" destId="{C4C3389C-960C-45F0-B12F-65FC46FCDAAF}" srcOrd="1" destOrd="0" presId="urn:microsoft.com/office/officeart/2005/8/layout/matrix1"/>
    <dgm:cxn modelId="{23326607-0446-4C40-9048-CC9BAD85E192}" type="presOf" srcId="{A7112B98-6EF3-4FE7-BF3D-C59D1B368008}" destId="{CD18A5EF-14CC-4D99-B9B5-ADC491578342}" srcOrd="0" destOrd="0" presId="urn:microsoft.com/office/officeart/2005/8/layout/matrix1"/>
    <dgm:cxn modelId="{5ADBCD25-05A9-40C7-9B10-9B144F217493}" type="presOf" srcId="{6549D92B-83E7-4382-BCE2-AD411F4B9095}" destId="{E95F4473-6895-42D5-9283-BB264002653F}" srcOrd="0" destOrd="0" presId="urn:microsoft.com/office/officeart/2005/8/layout/matrix1"/>
    <dgm:cxn modelId="{A2B849CF-6408-4CC8-8083-C5A9F793A094}" type="presParOf" srcId="{7946C596-4121-4021-BADA-B7DCCC57B3BE}" destId="{6D023388-E77E-4DEB-AB21-039C45EBC052}" srcOrd="0" destOrd="0" presId="urn:microsoft.com/office/officeart/2005/8/layout/matrix1"/>
    <dgm:cxn modelId="{B733CF92-7B85-47AC-93DD-37C781FA2505}" type="presParOf" srcId="{6D023388-E77E-4DEB-AB21-039C45EBC052}" destId="{CD18A5EF-14CC-4D99-B9B5-ADC491578342}" srcOrd="0" destOrd="0" presId="urn:microsoft.com/office/officeart/2005/8/layout/matrix1"/>
    <dgm:cxn modelId="{E0C26A1C-E8BB-48B3-BA37-0ACB80CF963F}" type="presParOf" srcId="{6D023388-E77E-4DEB-AB21-039C45EBC052}" destId="{C4C3389C-960C-45F0-B12F-65FC46FCDAAF}" srcOrd="1" destOrd="0" presId="urn:microsoft.com/office/officeart/2005/8/layout/matrix1"/>
    <dgm:cxn modelId="{AB2DF8BF-CE27-4067-9972-ED14000185EE}" type="presParOf" srcId="{6D023388-E77E-4DEB-AB21-039C45EBC052}" destId="{3FA2D15B-CF76-4202-AA22-9C6B1404492F}" srcOrd="2" destOrd="0" presId="urn:microsoft.com/office/officeart/2005/8/layout/matrix1"/>
    <dgm:cxn modelId="{3D5E6CF3-66F1-4502-981D-B747E10A8AA3}" type="presParOf" srcId="{6D023388-E77E-4DEB-AB21-039C45EBC052}" destId="{2DBDCC4B-9364-4C26-897D-9D5279936C4A}" srcOrd="3" destOrd="0" presId="urn:microsoft.com/office/officeart/2005/8/layout/matrix1"/>
    <dgm:cxn modelId="{40166D22-333B-4300-A5C0-428BCF317019}" type="presParOf" srcId="{6D023388-E77E-4DEB-AB21-039C45EBC052}" destId="{E95F4473-6895-42D5-9283-BB264002653F}" srcOrd="4" destOrd="0" presId="urn:microsoft.com/office/officeart/2005/8/layout/matrix1"/>
    <dgm:cxn modelId="{E81C32A8-7A3C-4484-BAD7-8601BD316FC2}" type="presParOf" srcId="{6D023388-E77E-4DEB-AB21-039C45EBC052}" destId="{CD12BA36-16AB-4F0D-9947-4D905491FE95}" srcOrd="5" destOrd="0" presId="urn:microsoft.com/office/officeart/2005/8/layout/matrix1"/>
    <dgm:cxn modelId="{BF51AF9E-E7F4-4B8A-8735-1D81F7C06292}" type="presParOf" srcId="{6D023388-E77E-4DEB-AB21-039C45EBC052}" destId="{6AB11538-AE62-4BBD-9767-0683C1A64A5B}" srcOrd="6" destOrd="0" presId="urn:microsoft.com/office/officeart/2005/8/layout/matrix1"/>
    <dgm:cxn modelId="{2B728F10-D881-4E06-8EA2-7C241DFC0097}" type="presParOf" srcId="{6D023388-E77E-4DEB-AB21-039C45EBC052}" destId="{D9475630-C8AD-44A0-9DDF-60B3D2C6E705}" srcOrd="7" destOrd="0" presId="urn:microsoft.com/office/officeart/2005/8/layout/matrix1"/>
    <dgm:cxn modelId="{1E5845CA-A65B-4B7C-91BF-44A08DEB3C75}" type="presParOf" srcId="{7946C596-4121-4021-BADA-B7DCCC57B3BE}" destId="{7595E15C-553B-471B-9ADC-ED155AB191E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E4696-CE36-40FB-8726-EC24909286A6}" type="doc">
      <dgm:prSet loTypeId="urn:microsoft.com/office/officeart/2005/8/layout/vList6" loCatId="list" qsTypeId="urn:microsoft.com/office/officeart/2005/8/quickstyle/simple1#4" qsCatId="simple" csTypeId="urn:microsoft.com/office/officeart/2005/8/colors/accent2_2" csCatId="accent2" phldr="1"/>
      <dgm:spPr/>
      <dgm:t>
        <a:bodyPr/>
        <a:lstStyle/>
        <a:p>
          <a:endParaRPr lang="zh-TW" altLang="en-US"/>
        </a:p>
      </dgm:t>
    </dgm:pt>
    <dgm:pt modelId="{B625F2EB-10E5-4149-8948-148379F6CAC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gm:t>
    </dgm:pt>
    <dgm:pt modelId="{4538D5EC-F26F-48D5-A6E0-75ECE2C745A7}" type="par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6CBCB96-AAC9-4331-A6E3-92D55FF819FA}" type="sibTrans" cxnId="{DE954ED6-D966-4ADE-B96B-11239B33A9D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BA452B-58F9-4D08-9C12-EE745668566A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gm:t>
    </dgm:pt>
    <dgm:pt modelId="{288EAFA3-7AFA-4E08-9F83-DD1D789A95C9}" type="sib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0D173E7-34E4-45CD-8598-B168AA3E55AE}" type="parTrans" cxnId="{098F245B-042A-4729-A996-24DD4446AD25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19249124-F0DD-4A7E-A6ED-2EC7309F368E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32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10AC73A9-FE8C-49C0-8B57-082B3D964D3F}" type="sib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7F6AF54F-00ED-444A-B0F9-39340F8718BE}" type="parTrans" cxnId="{87D4FEEE-CC21-4C22-87C8-4DCFCB83206E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F3883D0-7001-44C2-901B-A585C73FBE5F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b="1" u="sng" dirty="0">
              <a:solidFill>
                <a:srgbClr val="FF0000"/>
              </a:solidFill>
            </a:rPr>
            <a:t>採計</a:t>
          </a:r>
          <a:r>
            <a:rPr lang="en-US" altLang="zh-TW" sz="2000" b="1" u="sng" dirty="0">
              <a:solidFill>
                <a:srgbClr val="FF0000"/>
              </a:solidFill>
            </a:rPr>
            <a:t>35</a:t>
          </a:r>
          <a:r>
            <a:rPr lang="zh-TW" altLang="en-US" sz="2000" b="1" u="sng" dirty="0">
              <a:solidFill>
                <a:srgbClr val="FF0000"/>
              </a:solidFill>
            </a:rPr>
            <a:t>分</a:t>
          </a:r>
        </a:p>
      </dgm:t>
    </dgm:pt>
    <dgm:pt modelId="{BB0400D1-699A-4D9A-8473-DB385D4EF011}" type="sib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5525506-3FA0-4083-BB46-A2AC44E20EED}" type="parTrans" cxnId="{6E3925E8-3950-49DD-B576-1730647D7EB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3D1DF83-6FA8-491B-AE46-8C5470B6695B}">
      <dgm:prSet phldrT="[文字]" custT="1"/>
      <dgm:spPr>
        <a:solidFill>
          <a:srgbClr val="000090"/>
        </a:solidFill>
      </dgm:spPr>
      <dgm:t>
        <a:bodyPr/>
        <a:lstStyle/>
        <a:p>
          <a:r>
            <a:rPr lang="zh-TW" altLang="en-US" sz="36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gm:t>
    </dgm:pt>
    <dgm:pt modelId="{26971985-E956-48B4-8640-A3266AF6487F}" type="par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0706A68-CA4F-4245-B745-AD5B3F276025}" type="sibTrans" cxnId="{FAC25FA9-73F4-4151-9AB1-14B2A6F7D99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ACA794B-7619-4EA6-A915-1A29521C5590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lIns="39600" rIns="0" anchor="ctr"/>
        <a:lstStyle/>
        <a:p>
          <a:pPr marL="252000" algn="r">
            <a:spcBef>
              <a:spcPts val="200"/>
            </a:spcBef>
          </a:pPr>
          <a:r>
            <a:rPr lang="en-US" altLang="zh-TW" sz="24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dirty="0">
              <a:solidFill>
                <a:srgbClr val="FF0000"/>
              </a:solidFill>
              <a:latin typeface="+mn-lt"/>
            </a:rPr>
            <a:t>分</a:t>
          </a:r>
        </a:p>
      </dgm:t>
    </dgm:pt>
    <dgm:pt modelId="{2D0225E2-6BD3-4B84-9D92-A2D917DC64A4}" type="sib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32282500-FB3A-4304-91B5-CDB2E162DBBD}" type="parTrans" cxnId="{D7CB9603-4DEC-4CE0-9854-2308A7D4ACCA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FF8D0DE0-7183-4802-A472-D51DF5A0C91C}">
      <dgm:prSet phldrT="[文字]" custT="1"/>
      <dgm:spPr>
        <a:solidFill>
          <a:srgbClr val="B1FFFF">
            <a:alpha val="90000"/>
          </a:srgbClr>
        </a:solidFill>
        <a:ln>
          <a:solidFill>
            <a:schemeClr val="tx1">
              <a:alpha val="90000"/>
            </a:schemeClr>
          </a:solidFill>
        </a:ln>
      </dgm:spPr>
      <dgm:t>
        <a:bodyPr anchor="ctr"/>
        <a:lstStyle/>
        <a:p>
          <a:pPr algn="ctr"/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32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D36406B9-0E8F-42DA-8278-1758A98C6133}" type="par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530C475B-951E-4ADF-9023-BB44AC0D2AC6}" type="sibTrans" cxnId="{89B086EC-A8B6-4CAE-ACE9-C7149DFA28B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2089FB6-1069-40A4-A70D-663009CAC143}">
      <dgm:prSet phldrT="[文字]" custT="1"/>
      <dgm:spPr>
        <a:solidFill>
          <a:srgbClr val="B1FFFF">
            <a:alpha val="90000"/>
          </a:srgbClr>
        </a:solidFill>
        <a:ln>
          <a:solidFill>
            <a:srgbClr val="000000">
              <a:alpha val="90000"/>
            </a:srgbClr>
          </a:solidFill>
        </a:ln>
      </dgm:spPr>
      <dgm:t>
        <a:bodyPr anchor="ctr"/>
        <a:lstStyle/>
        <a:p>
          <a:r>
            <a:rPr lang="zh-TW" altLang="en-US" sz="2000" dirty="0">
              <a:solidFill>
                <a:schemeClr val="tx1"/>
              </a:solidFill>
            </a:rPr>
            <a:t>總分</a:t>
          </a:r>
          <a:r>
            <a:rPr lang="en-US" altLang="zh-TW" sz="2000" dirty="0">
              <a:solidFill>
                <a:schemeClr val="tx1"/>
              </a:solidFill>
            </a:rPr>
            <a:t>42</a:t>
          </a:r>
          <a:r>
            <a:rPr lang="zh-TW" altLang="en-US" sz="2000" dirty="0">
              <a:solidFill>
                <a:schemeClr val="tx1"/>
              </a:solidFill>
            </a:rPr>
            <a:t>分</a:t>
          </a:r>
        </a:p>
      </dgm:t>
    </dgm:pt>
    <dgm:pt modelId="{30E778EF-CB4F-4134-807F-3F99E87F8A13}" type="par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73D7343-E26D-48D8-B684-5E4ACA35AC45}" type="sibTrans" cxnId="{24AF1BD1-829D-4895-ABC1-3C382610666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E63D85C-3837-4D2B-B9A0-FCAAE26FC636}" type="pres">
      <dgm:prSet presAssocID="{205E4696-CE36-40FB-8726-EC24909286A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ED551B06-B7DE-448B-B9EE-0C60CE3408D6}" type="pres">
      <dgm:prSet presAssocID="{B625F2EB-10E5-4149-8948-148379F6CACA}" presName="linNode" presStyleCnt="0"/>
      <dgm:spPr/>
    </dgm:pt>
    <dgm:pt modelId="{50818BBC-F477-4D9E-837A-21259D15C457}" type="pres">
      <dgm:prSet presAssocID="{B625F2EB-10E5-4149-8948-148379F6CACA}" presName="parentShp" presStyleLbl="node1" presStyleIdx="0" presStyleCnt="3" custScaleX="2240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539567-1F23-4E76-A758-5A862BB9EFFC}" type="pres">
      <dgm:prSet presAssocID="{B625F2EB-10E5-4149-8948-148379F6CACA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5541B67-E6BB-4A55-AB99-60DBC347093E}" type="pres">
      <dgm:prSet presAssocID="{F6CBCB96-AAC9-4331-A6E3-92D55FF819FA}" presName="spacing" presStyleCnt="0"/>
      <dgm:spPr/>
    </dgm:pt>
    <dgm:pt modelId="{670EE82C-C216-48D5-9379-19F889DB8888}" type="pres">
      <dgm:prSet presAssocID="{C0BA452B-58F9-4D08-9C12-EE745668566A}" presName="linNode" presStyleCnt="0"/>
      <dgm:spPr/>
    </dgm:pt>
    <dgm:pt modelId="{09D89B46-01BD-4CE7-8FF2-34FB9ACC1234}" type="pres">
      <dgm:prSet presAssocID="{C0BA452B-58F9-4D08-9C12-EE745668566A}" presName="parentShp" presStyleLbl="node1" presStyleIdx="1" presStyleCnt="3" custScaleX="247987" custLinFactNeighborX="-29" custLinFactNeighborY="267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F2826-A93F-484E-809F-0952285A6A23}" type="pres">
      <dgm:prSet presAssocID="{C0BA452B-58F9-4D08-9C12-EE745668566A}" presName="childShp" presStyleLbl="bgAccFollowNode1" presStyleIdx="1" presStyleCnt="3" custScaleX="1116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C401293-0E6F-4BE0-9B3D-3779AF0E7BDB}" type="pres">
      <dgm:prSet presAssocID="{288EAFA3-7AFA-4E08-9F83-DD1D789A95C9}" presName="spacing" presStyleCnt="0"/>
      <dgm:spPr/>
    </dgm:pt>
    <dgm:pt modelId="{18881F29-BE38-41C9-9182-D08C73E20DEA}" type="pres">
      <dgm:prSet presAssocID="{33D1DF83-6FA8-491B-AE46-8C5470B6695B}" presName="linNode" presStyleCnt="0"/>
      <dgm:spPr/>
    </dgm:pt>
    <dgm:pt modelId="{BDD9785E-5988-4D9A-BEBF-25DE815D2930}" type="pres">
      <dgm:prSet presAssocID="{33D1DF83-6FA8-491B-AE46-8C5470B6695B}" presName="parentShp" presStyleLbl="node1" presStyleIdx="2" presStyleCnt="3" custScaleX="259923" custLinFactNeighborX="1274" custLinFactNeighborY="115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13D0A37-9639-43F8-AAA7-6563C960F0FF}" type="pres">
      <dgm:prSet presAssocID="{33D1DF83-6FA8-491B-AE46-8C5470B6695B}" presName="childShp" presStyleLbl="bgAccFollowNode1" presStyleIdx="2" presStyleCnt="3" custScaleX="117047" custLinFactNeighborX="-11258" custLinFactNeighborY="8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AC25FA9-73F4-4151-9AB1-14B2A6F7D99B}" srcId="{205E4696-CE36-40FB-8726-EC24909286A6}" destId="{33D1DF83-6FA8-491B-AE46-8C5470B6695B}" srcOrd="2" destOrd="0" parTransId="{26971985-E956-48B4-8640-A3266AF6487F}" sibTransId="{20706A68-CA4F-4245-B745-AD5B3F276025}"/>
    <dgm:cxn modelId="{B73C1210-FBD8-4672-B80B-577FA4D352E4}" type="presOf" srcId="{FF8D0DE0-7183-4802-A472-D51DF5A0C91C}" destId="{3F539567-1F23-4E76-A758-5A862BB9EFFC}" srcOrd="0" destOrd="1" presId="urn:microsoft.com/office/officeart/2005/8/layout/vList6"/>
    <dgm:cxn modelId="{098F245B-042A-4729-A996-24DD4446AD25}" srcId="{205E4696-CE36-40FB-8726-EC24909286A6}" destId="{C0BA452B-58F9-4D08-9C12-EE745668566A}" srcOrd="1" destOrd="0" parTransId="{F0D173E7-34E4-45CD-8598-B168AA3E55AE}" sibTransId="{288EAFA3-7AFA-4E08-9F83-DD1D789A95C9}"/>
    <dgm:cxn modelId="{89B086EC-A8B6-4CAE-ACE9-C7149DFA28B7}" srcId="{B625F2EB-10E5-4149-8948-148379F6CACA}" destId="{FF8D0DE0-7183-4802-A472-D51DF5A0C91C}" srcOrd="1" destOrd="0" parTransId="{D36406B9-0E8F-42DA-8278-1758A98C6133}" sibTransId="{530C475B-951E-4ADF-9023-BB44AC0D2AC6}"/>
    <dgm:cxn modelId="{24AF1BD1-829D-4895-ABC1-3C3826106667}" srcId="{C0BA452B-58F9-4D08-9C12-EE745668566A}" destId="{82089FB6-1069-40A4-A70D-663009CAC143}" srcOrd="1" destOrd="0" parTransId="{30E778EF-CB4F-4134-807F-3F99E87F8A13}" sibTransId="{273D7343-E26D-48D8-B684-5E4ACA35AC45}"/>
    <dgm:cxn modelId="{10766A06-400B-4F19-BEAB-E22F2C4A4FEF}" type="presOf" srcId="{19249124-F0DD-4A7E-A6ED-2EC7309F368E}" destId="{3F539567-1F23-4E76-A758-5A862BB9EFFC}" srcOrd="0" destOrd="0" presId="urn:microsoft.com/office/officeart/2005/8/layout/vList6"/>
    <dgm:cxn modelId="{9BA65AFD-5D60-4DF5-A3E9-29824BA456F1}" type="presOf" srcId="{205E4696-CE36-40FB-8726-EC24909286A6}" destId="{4E63D85C-3837-4D2B-B9A0-FCAAE26FC636}" srcOrd="0" destOrd="0" presId="urn:microsoft.com/office/officeart/2005/8/layout/vList6"/>
    <dgm:cxn modelId="{6A5F6072-A6A9-4C41-AFF2-22790A72B8E3}" type="presOf" srcId="{33D1DF83-6FA8-491B-AE46-8C5470B6695B}" destId="{BDD9785E-5988-4D9A-BEBF-25DE815D2930}" srcOrd="0" destOrd="0" presId="urn:microsoft.com/office/officeart/2005/8/layout/vList6"/>
    <dgm:cxn modelId="{87D4FEEE-CC21-4C22-87C8-4DCFCB83206E}" srcId="{B625F2EB-10E5-4149-8948-148379F6CACA}" destId="{19249124-F0DD-4A7E-A6ED-2EC7309F368E}" srcOrd="0" destOrd="0" parTransId="{7F6AF54F-00ED-444A-B0F9-39340F8718BE}" sibTransId="{10AC73A9-FE8C-49C0-8B57-082B3D964D3F}"/>
    <dgm:cxn modelId="{459C628B-2D75-464C-B209-06F1AEA67341}" type="presOf" srcId="{82089FB6-1069-40A4-A70D-663009CAC143}" destId="{B9BF2826-A93F-484E-809F-0952285A6A23}" srcOrd="0" destOrd="1" presId="urn:microsoft.com/office/officeart/2005/8/layout/vList6"/>
    <dgm:cxn modelId="{6E3925E8-3950-49DD-B576-1730647D7EB2}" srcId="{C0BA452B-58F9-4D08-9C12-EE745668566A}" destId="{BF3883D0-7001-44C2-901B-A585C73FBE5F}" srcOrd="0" destOrd="0" parTransId="{B5525506-3FA0-4083-BB46-A2AC44E20EED}" sibTransId="{BB0400D1-699A-4D9A-8473-DB385D4EF011}"/>
    <dgm:cxn modelId="{A40C1BB6-424C-43EB-BE35-0D27BE0E024B}" type="presOf" srcId="{BF3883D0-7001-44C2-901B-A585C73FBE5F}" destId="{B9BF2826-A93F-484E-809F-0952285A6A23}" srcOrd="0" destOrd="0" presId="urn:microsoft.com/office/officeart/2005/8/layout/vList6"/>
    <dgm:cxn modelId="{D905225E-F964-4C8C-B4B4-EE80F7E83E70}" type="presOf" srcId="{C0BA452B-58F9-4D08-9C12-EE745668566A}" destId="{09D89B46-01BD-4CE7-8FF2-34FB9ACC1234}" srcOrd="0" destOrd="0" presId="urn:microsoft.com/office/officeart/2005/8/layout/vList6"/>
    <dgm:cxn modelId="{61E358A4-EAC2-49E1-8FA6-C5A772D3D08F}" type="presOf" srcId="{B625F2EB-10E5-4149-8948-148379F6CACA}" destId="{50818BBC-F477-4D9E-837A-21259D15C457}" srcOrd="0" destOrd="0" presId="urn:microsoft.com/office/officeart/2005/8/layout/vList6"/>
    <dgm:cxn modelId="{58386016-8360-4EFD-BFCA-68D2AC464A59}" type="presOf" srcId="{5ACA794B-7619-4EA6-A915-1A29521C5590}" destId="{413D0A37-9639-43F8-AAA7-6563C960F0FF}" srcOrd="0" destOrd="0" presId="urn:microsoft.com/office/officeart/2005/8/layout/vList6"/>
    <dgm:cxn modelId="{DE954ED6-D966-4ADE-B96B-11239B33A9DE}" srcId="{205E4696-CE36-40FB-8726-EC24909286A6}" destId="{B625F2EB-10E5-4149-8948-148379F6CACA}" srcOrd="0" destOrd="0" parTransId="{4538D5EC-F26F-48D5-A6E0-75ECE2C745A7}" sibTransId="{F6CBCB96-AAC9-4331-A6E3-92D55FF819FA}"/>
    <dgm:cxn modelId="{D7CB9603-4DEC-4CE0-9854-2308A7D4ACCA}" srcId="{33D1DF83-6FA8-491B-AE46-8C5470B6695B}" destId="{5ACA794B-7619-4EA6-A915-1A29521C5590}" srcOrd="0" destOrd="0" parTransId="{32282500-FB3A-4304-91B5-CDB2E162DBBD}" sibTransId="{2D0225E2-6BD3-4B84-9D92-A2D917DC64A4}"/>
    <dgm:cxn modelId="{6FFACB07-DB1E-4D43-9EDF-3E20B50EA9C5}" type="presParOf" srcId="{4E63D85C-3837-4D2B-B9A0-FCAAE26FC636}" destId="{ED551B06-B7DE-448B-B9EE-0C60CE3408D6}" srcOrd="0" destOrd="0" presId="urn:microsoft.com/office/officeart/2005/8/layout/vList6"/>
    <dgm:cxn modelId="{C4AE1F87-C629-4DDB-8BED-F49649564EE2}" type="presParOf" srcId="{ED551B06-B7DE-448B-B9EE-0C60CE3408D6}" destId="{50818BBC-F477-4D9E-837A-21259D15C457}" srcOrd="0" destOrd="0" presId="urn:microsoft.com/office/officeart/2005/8/layout/vList6"/>
    <dgm:cxn modelId="{C337A08D-3780-4012-8010-E9339ED24FCD}" type="presParOf" srcId="{ED551B06-B7DE-448B-B9EE-0C60CE3408D6}" destId="{3F539567-1F23-4E76-A758-5A862BB9EFFC}" srcOrd="1" destOrd="0" presId="urn:microsoft.com/office/officeart/2005/8/layout/vList6"/>
    <dgm:cxn modelId="{3B5CF8DD-8C54-4D78-9B39-005E096BC3E8}" type="presParOf" srcId="{4E63D85C-3837-4D2B-B9A0-FCAAE26FC636}" destId="{25541B67-E6BB-4A55-AB99-60DBC347093E}" srcOrd="1" destOrd="0" presId="urn:microsoft.com/office/officeart/2005/8/layout/vList6"/>
    <dgm:cxn modelId="{D237C61F-ADA9-44E5-AB4B-C3A6B62FB768}" type="presParOf" srcId="{4E63D85C-3837-4D2B-B9A0-FCAAE26FC636}" destId="{670EE82C-C216-48D5-9379-19F889DB8888}" srcOrd="2" destOrd="0" presId="urn:microsoft.com/office/officeart/2005/8/layout/vList6"/>
    <dgm:cxn modelId="{B0486F67-57BF-40A7-8BE0-3877BBD735C6}" type="presParOf" srcId="{670EE82C-C216-48D5-9379-19F889DB8888}" destId="{09D89B46-01BD-4CE7-8FF2-34FB9ACC1234}" srcOrd="0" destOrd="0" presId="urn:microsoft.com/office/officeart/2005/8/layout/vList6"/>
    <dgm:cxn modelId="{BCDF3163-7BE5-4E31-9C48-67E1CDDCACA8}" type="presParOf" srcId="{670EE82C-C216-48D5-9379-19F889DB8888}" destId="{B9BF2826-A93F-484E-809F-0952285A6A23}" srcOrd="1" destOrd="0" presId="urn:microsoft.com/office/officeart/2005/8/layout/vList6"/>
    <dgm:cxn modelId="{CB4FDD34-CE9C-49FC-A526-2B2F4693BB21}" type="presParOf" srcId="{4E63D85C-3837-4D2B-B9A0-FCAAE26FC636}" destId="{FC401293-0E6F-4BE0-9B3D-3779AF0E7BDB}" srcOrd="3" destOrd="0" presId="urn:microsoft.com/office/officeart/2005/8/layout/vList6"/>
    <dgm:cxn modelId="{5224CB08-3BDF-4A43-AF3E-598F8792FC28}" type="presParOf" srcId="{4E63D85C-3837-4D2B-B9A0-FCAAE26FC636}" destId="{18881F29-BE38-41C9-9182-D08C73E20DEA}" srcOrd="4" destOrd="0" presId="urn:microsoft.com/office/officeart/2005/8/layout/vList6"/>
    <dgm:cxn modelId="{E4D65E9D-4104-4319-9CD2-58D963543974}" type="presParOf" srcId="{18881F29-BE38-41C9-9182-D08C73E20DEA}" destId="{BDD9785E-5988-4D9A-BEBF-25DE815D2930}" srcOrd="0" destOrd="0" presId="urn:microsoft.com/office/officeart/2005/8/layout/vList6"/>
    <dgm:cxn modelId="{C3B71485-D2E5-4824-9707-ADD2F752F48F}" type="presParOf" srcId="{18881F29-BE38-41C9-9182-D08C73E20DEA}" destId="{413D0A37-9639-43F8-AAA7-6563C960F0FF}" srcOrd="1" destOrd="0" presId="urn:microsoft.com/office/officeart/2005/8/layout/vList6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C5F123D-1D8B-A64F-8933-66F4CD9661C6}" type="doc">
      <dgm:prSet loTypeId="urn:microsoft.com/office/officeart/2005/8/layout/hProcess3" loCatId="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zh-TW" altLang="en-US"/>
        </a:p>
      </dgm:t>
    </dgm:pt>
    <dgm:pt modelId="{FE7AF7D2-F977-8C4F-B1D3-FB091098CF13}" type="pres">
      <dgm:prSet presAssocID="{EC5F123D-1D8B-A64F-8933-66F4CD9661C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6D126A-797E-0540-ABFC-E950EE998E9F}" type="pres">
      <dgm:prSet presAssocID="{EC5F123D-1D8B-A64F-8933-66F4CD9661C6}" presName="dummy" presStyleCnt="0"/>
      <dgm:spPr/>
    </dgm:pt>
    <dgm:pt modelId="{BAD02919-DF43-644F-B79E-0B985C83C920}" type="pres">
      <dgm:prSet presAssocID="{EC5F123D-1D8B-A64F-8933-66F4CD9661C6}" presName="linH" presStyleCnt="0"/>
      <dgm:spPr/>
    </dgm:pt>
    <dgm:pt modelId="{C5CFC8FC-6174-4D43-88CC-6B962C344BCF}" type="pres">
      <dgm:prSet presAssocID="{EC5F123D-1D8B-A64F-8933-66F4CD9661C6}" presName="padding1" presStyleCnt="0"/>
      <dgm:spPr/>
    </dgm:pt>
    <dgm:pt modelId="{4EC8E62C-140B-4B44-AEFD-9E3ED296488A}" type="pres">
      <dgm:prSet presAssocID="{EC5F123D-1D8B-A64F-8933-66F4CD9661C6}" presName="padding2" presStyleCnt="0"/>
      <dgm:spPr/>
    </dgm:pt>
    <dgm:pt modelId="{945DAF16-BC05-C248-889B-68E77D2C912B}" type="pres">
      <dgm:prSet presAssocID="{EC5F123D-1D8B-A64F-8933-66F4CD9661C6}" presName="negArrow" presStyleCnt="0"/>
      <dgm:spPr/>
    </dgm:pt>
    <dgm:pt modelId="{5E3B773A-443A-F24F-A937-5A59AE6AA9D4}" type="pres">
      <dgm:prSet presAssocID="{EC5F123D-1D8B-A64F-8933-66F4CD9661C6}" presName="backgroundArrow" presStyleLbl="node1" presStyleIdx="0" presStyleCnt="1" custScaleX="100000" custScaleY="120013" custLinFactNeighborX="-376" custLinFactNeighborY="-3854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</dgm:pt>
  </dgm:ptLst>
  <dgm:cxnLst>
    <dgm:cxn modelId="{3C485A09-FEAE-4303-85E5-32C83A53D747}" type="presOf" srcId="{EC5F123D-1D8B-A64F-8933-66F4CD9661C6}" destId="{FE7AF7D2-F977-8C4F-B1D3-FB091098CF13}" srcOrd="0" destOrd="0" presId="urn:microsoft.com/office/officeart/2005/8/layout/hProcess3"/>
    <dgm:cxn modelId="{D305488C-6A43-4CFE-8915-62CEC7BFCE40}" type="presParOf" srcId="{FE7AF7D2-F977-8C4F-B1D3-FB091098CF13}" destId="{7A6D126A-797E-0540-ABFC-E950EE998E9F}" srcOrd="0" destOrd="0" presId="urn:microsoft.com/office/officeart/2005/8/layout/hProcess3"/>
    <dgm:cxn modelId="{045CCB9E-F2EA-4BCD-936A-7AED1097C1A6}" type="presParOf" srcId="{FE7AF7D2-F977-8C4F-B1D3-FB091098CF13}" destId="{BAD02919-DF43-644F-B79E-0B985C83C920}" srcOrd="1" destOrd="0" presId="urn:microsoft.com/office/officeart/2005/8/layout/hProcess3"/>
    <dgm:cxn modelId="{6CC2A3AE-B602-4B51-9E40-D3D29B31DD2D}" type="presParOf" srcId="{BAD02919-DF43-644F-B79E-0B985C83C920}" destId="{C5CFC8FC-6174-4D43-88CC-6B962C344BCF}" srcOrd="0" destOrd="0" presId="urn:microsoft.com/office/officeart/2005/8/layout/hProcess3"/>
    <dgm:cxn modelId="{19AB2FEE-C199-4C04-A883-2B664330569D}" type="presParOf" srcId="{BAD02919-DF43-644F-B79E-0B985C83C920}" destId="{4EC8E62C-140B-4B44-AEFD-9E3ED296488A}" srcOrd="1" destOrd="0" presId="urn:microsoft.com/office/officeart/2005/8/layout/hProcess3"/>
    <dgm:cxn modelId="{9F82BFC2-01F8-45EB-BF8C-9C496FDB9DB5}" type="presParOf" srcId="{BAD02919-DF43-644F-B79E-0B985C83C920}" destId="{945DAF16-BC05-C248-889B-68E77D2C912B}" srcOrd="2" destOrd="0" presId="urn:microsoft.com/office/officeart/2005/8/layout/hProcess3"/>
    <dgm:cxn modelId="{B8246C63-6A54-41AC-9ECC-62944A92B2B6}" type="presParOf" srcId="{BAD02919-DF43-644F-B79E-0B985C83C920}" destId="{5E3B773A-443A-F24F-A937-5A59AE6AA9D4}" srcOrd="3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653233E-B05D-47A3-ABC9-EE048329E170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722C7503-B165-4A91-81D2-30594084B8D7}" type="pres">
      <dgm:prSet presAssocID="{C653233E-B05D-47A3-ABC9-EE048329E170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DB231A0E-4F59-46AD-B1EA-B1EE19841643}" type="presOf" srcId="{C653233E-B05D-47A3-ABC9-EE048329E170}" destId="{722C7503-B165-4A91-81D2-30594084B8D7}" srcOrd="0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14BC18-6F9A-4AEC-A8EC-D16895436963}">
      <dsp:nvSpPr>
        <dsp:cNvPr id="0" name=""/>
        <dsp:cNvSpPr/>
      </dsp:nvSpPr>
      <dsp:spPr>
        <a:xfrm>
          <a:off x="2348829" y="2191121"/>
          <a:ext cx="2678037" cy="2678037"/>
        </a:xfrm>
        <a:prstGeom prst="gear9">
          <a:avLst/>
        </a:prstGeom>
        <a:solidFill>
          <a:srgbClr val="92D050"/>
        </a:solidFill>
        <a:ln w="381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420" tIns="58420" rIns="5842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600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學生</a:t>
          </a:r>
        </a:p>
      </dsp:txBody>
      <dsp:txXfrm>
        <a:off x="2887234" y="2818438"/>
        <a:ext cx="1601227" cy="1376567"/>
      </dsp:txXfrm>
    </dsp:sp>
    <dsp:sp modelId="{D105F10A-51D5-4D3B-B1A0-3A14020FD9B7}">
      <dsp:nvSpPr>
        <dsp:cNvPr id="0" name=""/>
        <dsp:cNvSpPr/>
      </dsp:nvSpPr>
      <dsp:spPr>
        <a:xfrm>
          <a:off x="790698" y="1558131"/>
          <a:ext cx="1947664" cy="1947664"/>
        </a:xfrm>
        <a:prstGeom prst="gear6">
          <a:avLst/>
        </a:prstGeom>
        <a:solidFill>
          <a:srgbClr val="00B0F0"/>
        </a:solidFill>
        <a:ln w="38100" cap="flat" cmpd="sng" algn="ctr">
          <a:solidFill>
            <a:srgbClr val="0070C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家長</a:t>
          </a:r>
        </a:p>
      </dsp:txBody>
      <dsp:txXfrm>
        <a:off x="1281028" y="2051425"/>
        <a:ext cx="967004" cy="961076"/>
      </dsp:txXfrm>
    </dsp:sp>
    <dsp:sp modelId="{FF1FAC84-064E-49BA-9CD8-6DBD84D94F14}">
      <dsp:nvSpPr>
        <dsp:cNvPr id="0" name=""/>
        <dsp:cNvSpPr/>
      </dsp:nvSpPr>
      <dsp:spPr>
        <a:xfrm rot="20700000">
          <a:off x="1881589" y="214441"/>
          <a:ext cx="1908313" cy="1908313"/>
        </a:xfrm>
        <a:prstGeom prst="gear6">
          <a:avLst/>
        </a:prstGeom>
        <a:solidFill>
          <a:srgbClr val="FFC000"/>
        </a:solidFill>
        <a:ln w="25400" cap="flat" cmpd="sng" algn="ctr">
          <a:solidFill>
            <a:srgbClr val="FF66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rPr>
            <a:t>重要他人</a:t>
          </a:r>
        </a:p>
      </dsp:txBody>
      <dsp:txXfrm rot="-20700000">
        <a:off x="2300138" y="632990"/>
        <a:ext cx="1071215" cy="1071215"/>
      </dsp:txXfrm>
    </dsp:sp>
    <dsp:sp modelId="{F24AAD2B-BF64-4451-B2DA-F9A32DACBA19}">
      <dsp:nvSpPr>
        <dsp:cNvPr id="0" name=""/>
        <dsp:cNvSpPr/>
      </dsp:nvSpPr>
      <dsp:spPr>
        <a:xfrm>
          <a:off x="2150384" y="1782744"/>
          <a:ext cx="3427888" cy="3427888"/>
        </a:xfrm>
        <a:prstGeom prst="circularArrow">
          <a:avLst>
            <a:gd name="adj1" fmla="val 4687"/>
            <a:gd name="adj2" fmla="val 299029"/>
            <a:gd name="adj3" fmla="val 2530222"/>
            <a:gd name="adj4" fmla="val 15831322"/>
            <a:gd name="adj5" fmla="val 5469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71822E-360D-43D3-86E3-A75DAD1CD3A5}">
      <dsp:nvSpPr>
        <dsp:cNvPr id="0" name=""/>
        <dsp:cNvSpPr/>
      </dsp:nvSpPr>
      <dsp:spPr>
        <a:xfrm>
          <a:off x="445771" y="1124290"/>
          <a:ext cx="2490575" cy="249057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271545-1811-4712-A500-FC0FC419A452}">
      <dsp:nvSpPr>
        <dsp:cNvPr id="0" name=""/>
        <dsp:cNvSpPr/>
      </dsp:nvSpPr>
      <dsp:spPr>
        <a:xfrm>
          <a:off x="1440176" y="-206446"/>
          <a:ext cx="2685341" cy="268534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539567-1F23-4E76-A758-5A862BB9EFFC}">
      <dsp:nvSpPr>
        <dsp:cNvPr id="0" name=""/>
        <dsp:cNvSpPr/>
      </dsp:nvSpPr>
      <dsp:spPr>
        <a:xfrm>
          <a:off x="2293158" y="0"/>
          <a:ext cx="1534422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chemeClr val="tx1"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32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32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93158" y="217103"/>
        <a:ext cx="959014" cy="1302618"/>
      </dsp:txXfrm>
    </dsp:sp>
    <dsp:sp modelId="{50818BBC-F477-4D9E-837A-21259D15C457}">
      <dsp:nvSpPr>
        <dsp:cNvPr id="0" name=""/>
        <dsp:cNvSpPr/>
      </dsp:nvSpPr>
      <dsp:spPr>
        <a:xfrm>
          <a:off x="997" y="0"/>
          <a:ext cx="2292160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適性輔導</a:t>
          </a:r>
        </a:p>
      </dsp:txBody>
      <dsp:txXfrm>
        <a:off x="85782" y="84785"/>
        <a:ext cx="2122590" cy="1567254"/>
      </dsp:txXfrm>
    </dsp:sp>
    <dsp:sp modelId="{B9BF2826-A93F-484E-809F-0952285A6A23}">
      <dsp:nvSpPr>
        <dsp:cNvPr id="0" name=""/>
        <dsp:cNvSpPr/>
      </dsp:nvSpPr>
      <dsp:spPr>
        <a:xfrm>
          <a:off x="2285438" y="1910506"/>
          <a:ext cx="1542285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b="1" u="sng" kern="1200" dirty="0">
              <a:solidFill>
                <a:srgbClr val="FF0000"/>
              </a:solidFill>
            </a:rPr>
            <a:t>採計</a:t>
          </a:r>
          <a:r>
            <a:rPr lang="en-US" altLang="zh-TW" sz="2000" b="1" u="sng" kern="1200" dirty="0">
              <a:solidFill>
                <a:srgbClr val="FF0000"/>
              </a:solidFill>
            </a:rPr>
            <a:t>35</a:t>
          </a:r>
          <a:r>
            <a:rPr lang="zh-TW" altLang="en-US" sz="2000" b="1" u="sng" kern="1200" dirty="0">
              <a:solidFill>
                <a:srgbClr val="FF0000"/>
              </a:solidFill>
            </a:rPr>
            <a:t>分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000" kern="1200" dirty="0">
              <a:solidFill>
                <a:schemeClr val="tx1"/>
              </a:solidFill>
            </a:rPr>
            <a:t>總分</a:t>
          </a:r>
          <a:r>
            <a:rPr lang="en-US" altLang="zh-TW" sz="2000" kern="1200" dirty="0">
              <a:solidFill>
                <a:schemeClr val="tx1"/>
              </a:solidFill>
            </a:rPr>
            <a:t>42</a:t>
          </a:r>
          <a:r>
            <a:rPr lang="zh-TW" altLang="en-US" sz="2000" kern="1200" dirty="0">
              <a:solidFill>
                <a:schemeClr val="tx1"/>
              </a:solidFill>
            </a:rPr>
            <a:t>分</a:t>
          </a:r>
        </a:p>
      </dsp:txBody>
      <dsp:txXfrm>
        <a:off x="2285438" y="2127609"/>
        <a:ext cx="963928" cy="1302618"/>
      </dsp:txXfrm>
    </dsp:sp>
    <dsp:sp modelId="{09D89B46-01BD-4CE7-8FF2-34FB9ACC1234}">
      <dsp:nvSpPr>
        <dsp:cNvPr id="0" name=""/>
        <dsp:cNvSpPr/>
      </dsp:nvSpPr>
      <dsp:spPr>
        <a:xfrm>
          <a:off x="453" y="1956983"/>
          <a:ext cx="2284584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多元學習</a:t>
          </a:r>
        </a:p>
      </dsp:txBody>
      <dsp:txXfrm>
        <a:off x="85238" y="2041768"/>
        <a:ext cx="2115014" cy="1567254"/>
      </dsp:txXfrm>
    </dsp:sp>
    <dsp:sp modelId="{413D0A37-9639-43F8-AAA7-6563C960F0FF}">
      <dsp:nvSpPr>
        <dsp:cNvPr id="0" name=""/>
        <dsp:cNvSpPr/>
      </dsp:nvSpPr>
      <dsp:spPr>
        <a:xfrm>
          <a:off x="2185714" y="3821012"/>
          <a:ext cx="1541300" cy="1736824"/>
        </a:xfrm>
        <a:prstGeom prst="rightArrow">
          <a:avLst>
            <a:gd name="adj1" fmla="val 75000"/>
            <a:gd name="adj2" fmla="val 50000"/>
          </a:avLst>
        </a:prstGeom>
        <a:solidFill>
          <a:srgbClr val="B1FFFF">
            <a:alpha val="90000"/>
          </a:srgbClr>
        </a:solidFill>
        <a:ln w="25400" cap="flat" cmpd="sng" algn="ctr">
          <a:solidFill>
            <a:srgbClr val="0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600" tIns="15240" rIns="0" bIns="15240" numCol="1" spcCol="1270" anchor="ctr" anchorCtr="0">
          <a:noAutofit/>
        </a:bodyPr>
        <a:lstStyle/>
        <a:p>
          <a:pPr marL="252000" lvl="1" indent="-228600" algn="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>
              <a:solidFill>
                <a:srgbClr val="FF0000"/>
              </a:solidFill>
              <a:latin typeface="+mn-lt"/>
            </a:rPr>
            <a:t>33</a:t>
          </a:r>
          <a:r>
            <a:rPr lang="zh-TW" altLang="en-US" sz="2400" kern="1200" dirty="0">
              <a:solidFill>
                <a:srgbClr val="FF0000"/>
              </a:solidFill>
              <a:latin typeface="+mn-lt"/>
            </a:rPr>
            <a:t>分</a:t>
          </a:r>
        </a:p>
      </dsp:txBody>
      <dsp:txXfrm>
        <a:off x="2185714" y="4038115"/>
        <a:ext cx="963313" cy="1302618"/>
      </dsp:txXfrm>
    </dsp:sp>
    <dsp:sp modelId="{BDD9785E-5988-4D9A-BEBF-25DE815D2930}">
      <dsp:nvSpPr>
        <dsp:cNvPr id="0" name=""/>
        <dsp:cNvSpPr/>
      </dsp:nvSpPr>
      <dsp:spPr>
        <a:xfrm>
          <a:off x="19508" y="3821012"/>
          <a:ext cx="2281814" cy="1736824"/>
        </a:xfrm>
        <a:prstGeom prst="roundRect">
          <a:avLst/>
        </a:prstGeom>
        <a:solidFill>
          <a:srgbClr val="00009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rPr>
            <a:t>教育會考</a:t>
          </a:r>
        </a:p>
      </dsp:txBody>
      <dsp:txXfrm>
        <a:off x="104293" y="3905797"/>
        <a:ext cx="2112244" cy="15672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42853" y="9355807"/>
            <a:ext cx="43249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5751B700-6D00-4555-85D8-F6046E46085E}" type="slidenum">
              <a:rPr lang="zh-TW" altLang="en-US"/>
              <a:pPr/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248497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>
            <a:lvl1pPr algn="r"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C9730AAF-7B1A-4047-8AF2-47A5B93FFEF1}" type="datetimeFigureOut">
              <a:rPr lang="zh-TW" altLang="en-US"/>
              <a:pPr>
                <a:defRPr/>
              </a:pPr>
              <a:t>2019/11/22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4875"/>
            <a:ext cx="54419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defTabSz="880682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lvl1pPr algn="r" defTabSz="879475">
              <a:defRPr sz="1200">
                <a:latin typeface="Arial" pitchFamily="34" charset="0"/>
              </a:defRPr>
            </a:lvl1pPr>
          </a:lstStyle>
          <a:p>
            <a:fld id="{E73A443C-5C70-497E-AA06-012DFBD0CD12}" type="slidenum">
              <a:rPr lang="zh-TW" altLang="en-US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68868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xmlns="" id="{38165FBF-BDB0-4C79-B6B4-063BFE4D0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747713"/>
            <a:ext cx="5014913" cy="3760787"/>
          </a:xfrm>
          <a:ln/>
        </p:spPr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xmlns="" id="{7FC5E36A-BDBD-40C3-8823-E6FD0800E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8975" y="4759325"/>
            <a:ext cx="5510213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282" tIns="44640" rIns="89282" bIns="44640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3912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54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298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455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7CD40F-6B2F-4F70-AE9D-A45F9693BA09}" type="slidenum">
              <a:rPr lang="zh-TW" altLang="en-US"/>
              <a:pPr/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908029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>
                <a:latin typeface="Arial" pitchFamily="34" charset="0"/>
              </a:rPr>
              <a:t>如果八、九年級的家長尚未看過這本手冊，可詢問導師或學校輔導處。</a:t>
            </a:r>
          </a:p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3994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 eaLnBrk="1" hangingPunct="1"/>
            <a:fld id="{305BFFDD-810B-4A47-9CEF-CDF0816B7C1C}" type="slidenum">
              <a:rPr lang="zh-TW" altLang="en-US" sz="1200">
                <a:latin typeface="Arial" pitchFamily="34" charset="0"/>
              </a:rPr>
              <a:pPr algn="r" defTabSz="912813" eaLnBrk="1" hangingPunct="1"/>
              <a:t>20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520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6E311AA4-33BD-4A6E-AB82-2A40DEE22530}" type="slidenum">
              <a:rPr lang="zh-TW" altLang="en-US"/>
              <a:pPr eaLnBrk="1" hangingPunct="1"/>
              <a:t>21</a:t>
            </a:fld>
            <a:endParaRPr lang="en-US" altLang="zh-TW"/>
          </a:p>
        </p:txBody>
      </p:sp>
      <p:sp>
        <p:nvSpPr>
          <p:cNvPr id="41987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6A38B06E-0BDE-4B8A-9CC5-60B9E3AE4E46}" type="slidenum">
              <a:rPr kumimoji="0" lang="zh-TW" altLang="en-US" sz="1200"/>
              <a:pPr defTabSz="912813" eaLnBrk="1" hangingPunct="1"/>
              <a:t>21</a:t>
            </a:fld>
            <a:endParaRPr kumimoji="0" lang="en-US" altLang="zh-TW" sz="1200"/>
          </a:p>
        </p:txBody>
      </p:sp>
      <p:sp>
        <p:nvSpPr>
          <p:cNvPr id="4198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198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1990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B903C1A3-046C-4904-AA9C-9FE325744509}" type="slidenum">
              <a:rPr kumimoji="0" lang="zh-TW" altLang="en-US" sz="1200"/>
              <a:pPr defTabSz="912813" eaLnBrk="1" hangingPunct="1"/>
              <a:t>21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1432939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1" hangingPunct="1"/>
            <a:fld id="{39834E19-B215-418B-9545-078705126248}" type="slidenum">
              <a:rPr lang="zh-TW" altLang="en-US"/>
              <a:pPr eaLnBrk="1" hangingPunct="1"/>
              <a:t>22</a:t>
            </a:fld>
            <a:endParaRPr lang="en-US" altLang="zh-TW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CDE7AB27-ECA1-4C89-9DD9-93B4246EF7F6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  <p:sp>
        <p:nvSpPr>
          <p:cNvPr id="4403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4403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>
              <a:latin typeface="Arial" pitchFamily="34" charset="0"/>
            </a:endParaRPr>
          </a:p>
        </p:txBody>
      </p:sp>
      <p:sp>
        <p:nvSpPr>
          <p:cNvPr id="44038" name="投影片編號版面配置區 3"/>
          <p:cNvSpPr txBox="1">
            <a:spLocks noGrp="1"/>
          </p:cNvSpPr>
          <p:nvPr/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defTabSz="912813" eaLnBrk="1" hangingPunct="1"/>
            <a:fld id="{80A6ED9F-5665-4312-9E39-F6D8AC2B9BCF}" type="slidenum">
              <a:rPr kumimoji="0" lang="zh-TW" altLang="en-US" sz="1200"/>
              <a:pPr defTabSz="912813" eaLnBrk="1" hangingPunct="1"/>
              <a:t>22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025614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引導家長從孩子各項的測驗結果，讓孩子比較自己在哪些部份的優勢能力比較好。（不只是和別人比較）</a:t>
            </a:r>
          </a:p>
        </p:txBody>
      </p:sp>
      <p:sp>
        <p:nvSpPr>
          <p:cNvPr id="4608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C281BA09-F2C6-431C-9D49-8E27F351DA82}" type="slidenum">
              <a:rPr lang="zh-TW" altLang="en-US" sz="1200">
                <a:latin typeface="Arial" pitchFamily="34" charset="0"/>
              </a:rPr>
              <a:pPr algn="r" defTabSz="912813"/>
              <a:t>23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6327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973E4E8-FEE0-4D61-BB5B-857114A05AE5}" type="slidenum">
              <a:rPr kumimoji="0" lang="zh-TW" altLang="en-US" sz="1200"/>
              <a:pPr algn="r" eaLnBrk="1" hangingPunct="1"/>
              <a:t>24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3811367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018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6" tIns="45708" rIns="91416" bIns="45708" anchor="b"/>
          <a:lstStyle/>
          <a:p>
            <a:pPr algn="r" defTabSz="912813"/>
            <a:fld id="{22F72B90-BBE0-4F99-884D-D61B27146D4F}" type="slidenum">
              <a:rPr lang="zh-TW" altLang="en-US" sz="1200">
                <a:latin typeface="Arial" pitchFamily="34" charset="0"/>
              </a:rPr>
              <a:pPr algn="r" defTabSz="912813"/>
              <a:t>25</a:t>
            </a:fld>
            <a:endParaRPr lang="en-US" altLang="zh-TW" sz="12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334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319" tIns="44159" rIns="88319" bIns="4415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77553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提醒家長各校使用的測驗不一樣，這只是其中一個測驗。家長可透過輔導處瞭解孩子所做的性向測驗內容。</a:t>
            </a: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DFD1-1636-48CA-95ED-18BCA6E17F70}" type="slidenum">
              <a:rPr lang="zh-TW" altLang="en-US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88796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AEC5A0-B129-4D53-9E7D-0CF122C1A009}" type="slidenum">
              <a:rPr lang="zh-TW" altLang="en-US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6692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提醒家長各校使用的測驗不一樣，這只是其中一個測驗。家長可透過輔導處瞭解孩子所做的興趣測驗內容。</a:t>
            </a: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76BD89-4334-4967-8845-0D4128258A4A}" type="slidenum">
              <a:rPr lang="zh-TW" altLang="en-US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162859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5837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5837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D737E3AE-AB21-4229-84DF-08607C4D43EF}" type="slidenum">
              <a:rPr kumimoji="0" lang="zh-TW" altLang="en-US" sz="1200"/>
              <a:pPr algn="r" eaLnBrk="1" hangingPunct="1"/>
              <a:t>29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8281710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041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042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525C97DD-BF9D-4E7E-A3F9-ECEE92DD167A}" type="slidenum">
              <a:rPr kumimoji="0" lang="zh-TW" altLang="en-US" sz="1200"/>
              <a:pPr algn="r" eaLnBrk="1" hangingPunct="1"/>
              <a:t>30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51316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24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FA734F4-5D9B-4A43-A3DF-CF20EF516EE7}" type="slidenum">
              <a:rPr kumimoji="0" lang="zh-TW" altLang="en-US" sz="1200"/>
              <a:pPr algn="r" eaLnBrk="1" hangingPunct="1"/>
              <a:t>31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4989629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4515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</p:txBody>
      </p:sp>
      <p:sp>
        <p:nvSpPr>
          <p:cNvPr id="64516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8C1C0325-DD73-4440-8982-768594360882}" type="slidenum">
              <a:rPr kumimoji="0" lang="zh-TW" altLang="en-US" sz="1200"/>
              <a:pPr algn="r" eaLnBrk="1" hangingPunct="1"/>
              <a:t>32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13395158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3E2A2736-CC4C-4BB7-B7DA-B5537B149F30}" type="slidenum">
              <a:rPr kumimoji="0" lang="zh-TW" altLang="en-US" sz="1200"/>
              <a:pPr algn="r" eaLnBrk="1" hangingPunct="1"/>
              <a:t>33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9364043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E99B5E3C-F384-4F66-80A6-5997CB3EF480}" type="slidenum">
              <a:rPr kumimoji="0" lang="zh-TW" altLang="en-US" sz="1200"/>
              <a:pPr algn="r" eaLnBrk="1" hangingPunct="1"/>
              <a:t>34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850604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0660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64A48FF1-BA2B-48E5-B6AB-91D8A6A73DAE}" type="slidenum">
              <a:rPr kumimoji="0" lang="zh-TW" altLang="en-US" sz="1200"/>
              <a:pPr algn="r" eaLnBrk="1" hangingPunct="1"/>
              <a:t>35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1795106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5466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投影片圖像版面配置區 1">
            <a:extLst>
              <a:ext uri="{FF2B5EF4-FFF2-40B4-BE49-F238E27FC236}">
                <a16:creationId xmlns:a16="http://schemas.microsoft.com/office/drawing/2014/main" xmlns="" id="{01580B5A-4143-477C-ABBA-74DFEF7323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備忘稿版面配置區 2">
            <a:extLst>
              <a:ext uri="{FF2B5EF4-FFF2-40B4-BE49-F238E27FC236}">
                <a16:creationId xmlns:a16="http://schemas.microsoft.com/office/drawing/2014/main" xmlns="" id="{1C556765-344C-45AA-816A-ECDC9CB824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72708" name="投影片編號版面配置區 3">
            <a:extLst>
              <a:ext uri="{FF2B5EF4-FFF2-40B4-BE49-F238E27FC236}">
                <a16:creationId xmlns:a16="http://schemas.microsoft.com/office/drawing/2014/main" xmlns="" id="{9D348F9B-F53F-452F-B824-A3AC400889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50888" indent="-28733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54113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16075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79625" indent="-230188" defTabSz="8890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368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940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512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908425" indent="-230188" defTabSz="889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814FD7F-7EFC-457D-AF7F-BA319D878F6A}" type="slidenum">
              <a:rPr lang="zh-TW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en-US" altLang="zh-TW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47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投影片圖像版面配置區 1">
            <a:extLst>
              <a:ext uri="{FF2B5EF4-FFF2-40B4-BE49-F238E27FC236}">
                <a16:creationId xmlns:a16="http://schemas.microsoft.com/office/drawing/2014/main" xmlns="" id="{226EADB5-EF2E-4F91-AEAC-6FFF897EF0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4755" name="備忘稿版面配置區 2">
            <a:extLst>
              <a:ext uri="{FF2B5EF4-FFF2-40B4-BE49-F238E27FC236}">
                <a16:creationId xmlns:a16="http://schemas.microsoft.com/office/drawing/2014/main" xmlns="" id="{116EFE03-37EE-4152-9C1B-FFDB72ABC1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4756" name="投影片編號版面配置區 3">
            <a:extLst>
              <a:ext uri="{FF2B5EF4-FFF2-40B4-BE49-F238E27FC236}">
                <a16:creationId xmlns:a16="http://schemas.microsoft.com/office/drawing/2014/main" xmlns="" id="{15634ED7-3246-4CDF-8E7F-D54C21128EA2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A602C11-E7C9-4DF2-A13D-CE5118425C19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37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89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投影片圖像版面配置區 1">
            <a:extLst>
              <a:ext uri="{FF2B5EF4-FFF2-40B4-BE49-F238E27FC236}">
                <a16:creationId xmlns:a16="http://schemas.microsoft.com/office/drawing/2014/main" xmlns="" id="{6B459176-1D25-4545-BF66-7EC1682F42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6803" name="備忘稿版面配置區 2">
            <a:extLst>
              <a:ext uri="{FF2B5EF4-FFF2-40B4-BE49-F238E27FC236}">
                <a16:creationId xmlns:a16="http://schemas.microsoft.com/office/drawing/2014/main" xmlns="" id="{839BA0F0-A11F-4867-885E-5AB85CA050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6804" name="投影片編號版面配置區 3">
            <a:extLst>
              <a:ext uri="{FF2B5EF4-FFF2-40B4-BE49-F238E27FC236}">
                <a16:creationId xmlns:a16="http://schemas.microsoft.com/office/drawing/2014/main" xmlns="" id="{D903807F-2221-47F6-A94A-D7F711C3540F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61D7C50-E40F-4059-AF27-A909AAA13C25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38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994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投影片圖像版面配置區 1">
            <a:extLst>
              <a:ext uri="{FF2B5EF4-FFF2-40B4-BE49-F238E27FC236}">
                <a16:creationId xmlns:a16="http://schemas.microsoft.com/office/drawing/2014/main" xmlns="" id="{833C55F0-513C-4299-A033-F7962E4F62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78851" name="備忘稿版面配置區 2">
            <a:extLst>
              <a:ext uri="{FF2B5EF4-FFF2-40B4-BE49-F238E27FC236}">
                <a16:creationId xmlns:a16="http://schemas.microsoft.com/office/drawing/2014/main" xmlns="" id="{72E35A06-9BE5-46AE-9CC6-525AA8474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78852" name="投影片編號版面配置區 3">
            <a:extLst>
              <a:ext uri="{FF2B5EF4-FFF2-40B4-BE49-F238E27FC236}">
                <a16:creationId xmlns:a16="http://schemas.microsoft.com/office/drawing/2014/main" xmlns="" id="{E3F8ACC6-EEDD-444F-841D-57BEF44B242C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A483034-118D-48B5-8E02-7903DD4F4A6B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39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6128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投影片圖像版面配置區 1">
            <a:extLst>
              <a:ext uri="{FF2B5EF4-FFF2-40B4-BE49-F238E27FC236}">
                <a16:creationId xmlns:a16="http://schemas.microsoft.com/office/drawing/2014/main" xmlns="" id="{F506D486-F7AF-4EA0-90C0-49DC26CBE9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80899" name="備忘稿版面配置區 2">
            <a:extLst>
              <a:ext uri="{FF2B5EF4-FFF2-40B4-BE49-F238E27FC236}">
                <a16:creationId xmlns:a16="http://schemas.microsoft.com/office/drawing/2014/main" xmlns="" id="{7E9DF960-9EB4-4DA7-94CD-C1F7D399FA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0900" name="投影片編號版面配置區 3">
            <a:extLst>
              <a:ext uri="{FF2B5EF4-FFF2-40B4-BE49-F238E27FC236}">
                <a16:creationId xmlns:a16="http://schemas.microsoft.com/office/drawing/2014/main" xmlns="" id="{5E6EAE43-F456-47FB-A957-9E6349B89EEB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45D93AC-3BA6-4B4D-91DA-5D2336D37D73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40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6748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投影片圖像版面配置區 1">
            <a:extLst>
              <a:ext uri="{FF2B5EF4-FFF2-40B4-BE49-F238E27FC236}">
                <a16:creationId xmlns:a16="http://schemas.microsoft.com/office/drawing/2014/main" xmlns="" id="{844C9FA2-BE67-4FB4-83E9-8AC4CAA9A2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754063"/>
            <a:ext cx="5062538" cy="3797300"/>
          </a:xfrm>
          <a:ln/>
        </p:spPr>
      </p:sp>
      <p:sp>
        <p:nvSpPr>
          <p:cNvPr id="82947" name="備忘稿版面配置區 2">
            <a:extLst>
              <a:ext uri="{FF2B5EF4-FFF2-40B4-BE49-F238E27FC236}">
                <a16:creationId xmlns:a16="http://schemas.microsoft.com/office/drawing/2014/main" xmlns="" id="{3970CCDB-C2A9-4E66-94C1-A857CEA6C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8500" y="4803775"/>
            <a:ext cx="5583238" cy="4552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2948" name="投影片編號版面配置區 3">
            <a:extLst>
              <a:ext uri="{FF2B5EF4-FFF2-40B4-BE49-F238E27FC236}">
                <a16:creationId xmlns:a16="http://schemas.microsoft.com/office/drawing/2014/main" xmlns="" id="{B8B98220-8F97-4303-8A64-52C4218C8E6B}"/>
              </a:ext>
            </a:extLst>
          </p:cNvPr>
          <p:cNvSpPr txBox="1">
            <a:spLocks noGrp="1"/>
          </p:cNvSpPr>
          <p:nvPr/>
        </p:nvSpPr>
        <p:spPr bwMode="auto">
          <a:xfrm>
            <a:off x="3952875" y="9605963"/>
            <a:ext cx="30257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63" tIns="45082" rIns="90163" bIns="45082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2D4BFEF-82F3-4F7E-A5E6-482B3E5EDE66}" type="slidenum">
              <a:rPr kumimoji="0" lang="zh-TW" altLang="en-US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41</a:t>
            </a:fld>
            <a:endParaRPr kumimoji="0" lang="en-US" altLang="zh-TW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6039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/>
          </a:p>
        </p:txBody>
      </p:sp>
      <p:sp>
        <p:nvSpPr>
          <p:cNvPr id="778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30E23A-A96D-4AD7-B1FC-EA2C2420AE77}" type="slidenum">
              <a:rPr lang="zh-TW" altLang="en-US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3428868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2163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晤談方向：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1.</a:t>
            </a:r>
            <a:r>
              <a:rPr lang="zh-TW" altLang="en-US"/>
              <a:t>探問選擇外語、資訊兩群科原因（了解選填邏輯）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2.</a:t>
            </a:r>
            <a:r>
              <a:rPr lang="zh-TW" altLang="en-US"/>
              <a:t>澄清對建築、設計群科的了解與房仲業者的關係。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TW"/>
              <a:t>3.</a:t>
            </a:r>
            <a:r>
              <a:rPr lang="zh-TW" altLang="en-US"/>
              <a:t>告知設計科所需能力的需求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2164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04A69952-C670-4D03-B369-3A64C3664B12}" type="slidenum">
              <a:rPr kumimoji="0" lang="zh-TW" altLang="en-US" sz="1200"/>
              <a:pPr algn="r" eaLnBrk="1" hangingPunct="1"/>
              <a:t>57</a:t>
            </a:fld>
            <a:endParaRPr kumimoji="0" lang="zh-TW" altLang="en-US" sz="1200"/>
          </a:p>
        </p:txBody>
      </p:sp>
    </p:spTree>
    <p:extLst>
      <p:ext uri="{BB962C8B-B14F-4D97-AF65-F5344CB8AC3E}">
        <p14:creationId xmlns:p14="http://schemas.microsoft.com/office/powerpoint/2010/main" val="25428779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924648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1379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5202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87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lIns="95546" tIns="95546" rIns="95546" bIns="95546" anchor="ctr"/>
          <a:lstStyle/>
          <a:p>
            <a:pPr>
              <a:spcBef>
                <a:spcPct val="0"/>
              </a:spcBef>
            </a:pPr>
            <a:endParaRPr lang="zh-TW" altLang="en-US" sz="1100"/>
          </a:p>
        </p:txBody>
      </p:sp>
      <p:sp>
        <p:nvSpPr>
          <p:cNvPr id="10243" name="Shape 8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617571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034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endParaRPr lang="zh-TW" altLang="en-US"/>
          </a:p>
        </p:txBody>
      </p:sp>
      <p:sp>
        <p:nvSpPr>
          <p:cNvPr id="1034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C1E3406-F6BE-403E-9F0E-58966DD389CC}" type="slidenum">
              <a:rPr kumimoji="0" lang="zh-TW" altLang="en-US" sz="1200"/>
              <a:pPr algn="r" eaLnBrk="1" hangingPunct="1"/>
              <a:t>65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2189815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TW" altLang="en-US"/>
              <a:t>請學校放在資料中</a:t>
            </a:r>
          </a:p>
        </p:txBody>
      </p:sp>
    </p:spTree>
    <p:extLst>
      <p:ext uri="{BB962C8B-B14F-4D97-AF65-F5344CB8AC3E}">
        <p14:creationId xmlns:p14="http://schemas.microsoft.com/office/powerpoint/2010/main" val="10545798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346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89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8765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90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1606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29027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29028" name="投影片編號版面配置區 3"/>
          <p:cNvSpPr txBox="1">
            <a:spLocks noGrp="1"/>
          </p:cNvSpPr>
          <p:nvPr/>
        </p:nvSpPr>
        <p:spPr bwMode="auto">
          <a:xfrm>
            <a:off x="3848100" y="9428163"/>
            <a:ext cx="29479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1AD003AC-E163-4C39-B310-B7AAFC2B473F}" type="slidenum">
              <a:rPr kumimoji="0" lang="zh-TW" altLang="en-US" sz="1200">
                <a:solidFill>
                  <a:srgbClr val="000000"/>
                </a:solidFill>
              </a:rPr>
              <a:pPr algn="r" eaLnBrk="1" hangingPunct="1"/>
              <a:t>93</a:t>
            </a:fld>
            <a:endParaRPr kumimoji="0" lang="en-US" altLang="zh-TW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7999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51835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4404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038" y="4714875"/>
            <a:ext cx="5435600" cy="4467225"/>
          </a:xfrm>
          <a:noFill/>
          <a:ln/>
        </p:spPr>
        <p:txBody>
          <a:bodyPr lIns="91419" tIns="45709" rIns="91419" bIns="45709"/>
          <a:lstStyle/>
          <a:p>
            <a:pPr eaLnBrk="1" hangingPunct="1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70197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107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095823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0203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37909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40910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投影片影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1363"/>
            <a:ext cx="4965700" cy="3724275"/>
          </a:xfrm>
          <a:ln/>
        </p:spPr>
      </p:sp>
      <p:sp>
        <p:nvSpPr>
          <p:cNvPr id="164867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6463"/>
            <a:ext cx="5441950" cy="4467225"/>
          </a:xfrm>
          <a:noFill/>
          <a:ln/>
        </p:spPr>
        <p:txBody>
          <a:bodyPr lIns="95115" tIns="47558" rIns="95115" bIns="47558"/>
          <a:lstStyle/>
          <a:p>
            <a:pPr eaLnBrk="1" hangingPunct="1"/>
            <a:r>
              <a:rPr lang="zh-TW" altLang="en-US">
                <a:latin typeface="Arial" pitchFamily="34" charset="0"/>
              </a:rPr>
              <a:t>摺頁資料</a:t>
            </a:r>
          </a:p>
          <a:p>
            <a:pPr eaLnBrk="1" hangingPunct="1"/>
            <a:endParaRPr lang="zh-TW" altLang="en-US">
              <a:latin typeface="Arial" pitchFamily="34" charset="0"/>
            </a:endParaRPr>
          </a:p>
        </p:txBody>
      </p:sp>
      <p:sp>
        <p:nvSpPr>
          <p:cNvPr id="164868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115" tIns="47558" rIns="95115" bIns="47558" anchor="b"/>
          <a:lstStyle/>
          <a:p>
            <a:pPr algn="r" defTabSz="969963" eaLnBrk="1" hangingPunct="1"/>
            <a:fld id="{8032D4D3-6BF3-4093-AC0E-A7723551DE85}" type="slidenum">
              <a:rPr lang="zh-TW" altLang="en-US" sz="1200"/>
              <a:pPr algn="r" defTabSz="969963" eaLnBrk="1" hangingPunct="1"/>
              <a:t>122</a:t>
            </a:fld>
            <a:endParaRPr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7442335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81236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189443" name="備忘稿版面配置區 2"/>
          <p:cNvSpPr>
            <a:spLocks noGrp="1"/>
          </p:cNvSpPr>
          <p:nvPr>
            <p:ph type="body" idx="1"/>
          </p:nvPr>
        </p:nvSpPr>
        <p:spPr>
          <a:xfrm>
            <a:off x="677863" y="4714875"/>
            <a:ext cx="5441950" cy="4468813"/>
          </a:xfrm>
          <a:noFill/>
          <a:ln/>
        </p:spPr>
        <p:txBody>
          <a:bodyPr/>
          <a:lstStyle/>
          <a:p>
            <a:pPr eaLnBrk="1" hangingPunct="1"/>
            <a:endParaRPr lang="zh-TW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5532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投影片圖像版面配置區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5700" cy="3725862"/>
          </a:xfrm>
          <a:ln/>
        </p:spPr>
      </p:sp>
      <p:sp>
        <p:nvSpPr>
          <p:cNvPr id="191491" name="備忘稿版面配置區 2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>
              <a:spcBef>
                <a:spcPct val="0"/>
              </a:spcBef>
            </a:pPr>
            <a:endParaRPr lang="en-US" altLang="zh-TW"/>
          </a:p>
          <a:p>
            <a:pPr>
              <a:spcBef>
                <a:spcPct val="0"/>
              </a:spcBef>
            </a:pPr>
            <a:endParaRPr lang="en-US" altLang="zh-TW"/>
          </a:p>
        </p:txBody>
      </p:sp>
      <p:sp>
        <p:nvSpPr>
          <p:cNvPr id="191492" name="投影片編號版面配置區 3"/>
          <p:cNvSpPr txBox="1">
            <a:spLocks noGrp="1"/>
          </p:cNvSpPr>
          <p:nvPr/>
        </p:nvSpPr>
        <p:spPr bwMode="auto">
          <a:xfrm>
            <a:off x="3849688" y="9428163"/>
            <a:ext cx="29464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221" tIns="44111" rIns="88221" bIns="44111" anchor="b"/>
          <a:lstStyle/>
          <a:p>
            <a:pPr algn="r" eaLnBrk="1" hangingPunct="1"/>
            <a:fld id="{C0FBEC63-D9ED-4A19-8068-A0E01217CDE0}" type="slidenum">
              <a:rPr kumimoji="0" lang="zh-TW" altLang="en-US" sz="1200"/>
              <a:pPr algn="r" eaLnBrk="1" hangingPunct="1"/>
              <a:t>143</a:t>
            </a:fld>
            <a:endParaRPr kumimoji="0" lang="en-US" altLang="zh-TW" sz="1200"/>
          </a:p>
        </p:txBody>
      </p:sp>
    </p:spTree>
    <p:extLst>
      <p:ext uri="{BB962C8B-B14F-4D97-AF65-F5344CB8AC3E}">
        <p14:creationId xmlns:p14="http://schemas.microsoft.com/office/powerpoint/2010/main" val="399748500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0606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1363"/>
            <a:ext cx="4967287" cy="3725862"/>
          </a:xfrm>
          <a:ln/>
        </p:spPr>
      </p:sp>
      <p:sp>
        <p:nvSpPr>
          <p:cNvPr id="20483" name="Rectangle 3"/>
          <p:cNvSpPr>
            <a:spLocks noGrp="1"/>
          </p:cNvSpPr>
          <p:nvPr>
            <p:ph type="body" idx="1"/>
          </p:nvPr>
        </p:nvSpPr>
        <p:spPr>
          <a:xfrm>
            <a:off x="679450" y="4714875"/>
            <a:ext cx="5438775" cy="4468813"/>
          </a:xfrm>
          <a:noFill/>
          <a:ln/>
        </p:spPr>
        <p:txBody>
          <a:bodyPr lIns="88221" tIns="44111" rIns="88221" bIns="44111"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485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869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361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6512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標題及圖表或組織圖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SmartArt 版面配置區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TW" altLang="en-US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75" y="5128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8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xmlns="" id="{BE95E931-0C1E-497C-B973-06AACFBDAA3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12360" y="0"/>
            <a:ext cx="128405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6" tIns="45708" rIns="91416" bIns="45708" numCol="1" anchor="b" anchorCtr="0" compatLnSpc="1">
            <a:prstTxWarp prst="textNoShape">
              <a:avLst/>
            </a:prstTxWarp>
          </a:bodyPr>
          <a:lstStyle>
            <a:defPPr>
              <a:defRPr lang="zh-TW"/>
            </a:defPPr>
            <a:lvl1pPr algn="r" defTabSz="879475" rtl="0" eaLnBrk="0" fontAlgn="base" hangingPunct="0">
              <a:spcBef>
                <a:spcPct val="0"/>
              </a:spcBef>
              <a:spcAft>
                <a:spcPct val="0"/>
              </a:spcAft>
              <a:defRPr kumimoji="1" sz="1200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3200" kern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+mn-cs"/>
              </a:defRPr>
            </a:lvl9pPr>
          </a:lstStyle>
          <a:p>
            <a:fld id="{5751B700-6D00-4555-85D8-F6046E46085E}" type="slidenum">
              <a:rPr lang="zh-TW" altLang="en-US" sz="1400" smtClean="0"/>
              <a:pPr/>
              <a:t>‹#›</a:t>
            </a:fld>
            <a:r>
              <a:rPr lang="en-US" altLang="zh-TW" sz="1400" dirty="0"/>
              <a:t>/152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Detail.php?LevelNo=229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7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499663169.798151.mp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://12basic.edu.tw/" TargetMode="External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k12easchool.chsh.ntct.edu.tw/" TargetMode="External"/><Relationship Id="rId4" Type="http://schemas.openxmlformats.org/officeDocument/2006/relationships/hyperlink" Target="http://adapt.k12ea.gov.tw/" TargetMode="Externa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hyperlink" Target="&#20154;&#29983;&#39340;&#25289;&#26494;.mp4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3.xml"/><Relationship Id="rId13" Type="http://schemas.openxmlformats.org/officeDocument/2006/relationships/slide" Target="slide134.xml"/><Relationship Id="rId3" Type="http://schemas.openxmlformats.org/officeDocument/2006/relationships/image" Target="../media/image6.png"/><Relationship Id="rId7" Type="http://schemas.openxmlformats.org/officeDocument/2006/relationships/slide" Target="slide59.xml"/><Relationship Id="rId12" Type="http://schemas.openxmlformats.org/officeDocument/2006/relationships/slide" Target="slide12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123.xml"/><Relationship Id="rId5" Type="http://schemas.openxmlformats.org/officeDocument/2006/relationships/slide" Target="slide6.xml"/><Relationship Id="rId10" Type="http://schemas.openxmlformats.org/officeDocument/2006/relationships/slide" Target="slide105.xml"/><Relationship Id="rId4" Type="http://schemas.openxmlformats.org/officeDocument/2006/relationships/slide" Target="slide3.xml"/><Relationship Id="rId9" Type="http://schemas.openxmlformats.org/officeDocument/2006/relationships/slide" Target="slide86.xml"/><Relationship Id="rId14" Type="http://schemas.openxmlformats.org/officeDocument/2006/relationships/slide" Target="slide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&#25915;&#20854;&#19981;&#20633;.wmv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adapt.k12ea.gov.tw/stud/show.php?no=24&amp;id=33" TargetMode="External"/><Relationship Id="rId13" Type="http://schemas.openxmlformats.org/officeDocument/2006/relationships/image" Target="../media/image57.jpeg"/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12" Type="http://schemas.openxmlformats.org/officeDocument/2006/relationships/image" Target="../media/image56.jpe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jpe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jpeg"/><Relationship Id="rId4" Type="http://schemas.openxmlformats.org/officeDocument/2006/relationships/hyperlink" Target="%E6%A9%9F%E6%A2%B0%E7%BE%A4.MP4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hyperlink" Target="http://youtu.be/RMBO4jdlQP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adapt.k12ea.gov.tw/stud/show.php?no=24&amp;id=33" TargetMode="External"/><Relationship Id="rId5" Type="http://schemas.openxmlformats.org/officeDocument/2006/relationships/image" Target="../media/image50.png"/><Relationship Id="rId4" Type="http://schemas.openxmlformats.org/officeDocument/2006/relationships/hyperlink" Target="%E6%A9%9F%E6%A2%B0%E7%BE%A4.MP4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%E6%A9%9F%E6%A2%B0%E7%BE%A4.MP4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outu.be/RMBO4jdlQPs" TargetMode="External"/><Relationship Id="rId11" Type="http://schemas.openxmlformats.org/officeDocument/2006/relationships/image" Target="../media/image53.png"/><Relationship Id="rId5" Type="http://schemas.openxmlformats.org/officeDocument/2006/relationships/image" Target="../media/image63.jpeg"/><Relationship Id="rId10" Type="http://schemas.openxmlformats.org/officeDocument/2006/relationships/hyperlink" Target="http://adapt.k12ea.gov.tw/stud/show.php?no=24&amp;id=33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圖片 7">
            <a:extLst>
              <a:ext uri="{FF2B5EF4-FFF2-40B4-BE49-F238E27FC236}">
                <a16:creationId xmlns:a16="http://schemas.microsoft.com/office/drawing/2014/main" xmlns="" id="{C11FE1BD-1BB3-4897-91F3-75FC82E75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595"/>
            <a:ext cx="9118601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568E876A-0F66-4B52-8224-44F58192B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1814513"/>
            <a:ext cx="54006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2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如何協助孩子進入心目中理想的第一志願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F21BF552-F04F-455F-A3C1-9D4F0C7B1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308475"/>
            <a:ext cx="1223963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F99BE0C0-77B3-4F28-B690-2FE99F93A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4232275"/>
            <a:ext cx="151288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C68752F-F693-4F3F-8A47-CD86F5319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9138"/>
            <a:ext cx="3103563" cy="306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3">
            <a:extLst>
              <a:ext uri="{FF2B5EF4-FFF2-40B4-BE49-F238E27FC236}">
                <a16:creationId xmlns:a16="http://schemas.microsoft.com/office/drawing/2014/main" xmlns="" id="{E06CFF83-D341-4277-91B9-88BA6E499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9088" y="5051425"/>
            <a:ext cx="54006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時間：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mtClean="0">
                <a:latin typeface="標楷體" panose="03000509000000000000" pitchFamily="65" charset="-120"/>
                <a:ea typeface="標楷體" panose="03000509000000000000" pitchFamily="65" charset="-120"/>
              </a:rPr>
              <a:t>20</a:t>
            </a:r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3">
            <a:extLst>
              <a:ext uri="{FF2B5EF4-FFF2-40B4-BE49-F238E27FC236}">
                <a16:creationId xmlns:a16="http://schemas.microsoft.com/office/drawing/2014/main" xmlns="" id="{AD067D05-C046-40AB-A606-2FF8336B5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450" y="3703638"/>
            <a:ext cx="48291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dist" eaLnBrk="1" hangingPunct="1">
              <a:spcBef>
                <a:spcPct val="0"/>
              </a:spcBef>
              <a:buFontTx/>
              <a:buNone/>
            </a:pP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桃園市十二年國教宣導講師</a:t>
            </a:r>
            <a:r>
              <a:rPr lang="en-US" altLang="zh-TW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3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新興國際中小學 校長秘書</a:t>
            </a:r>
          </a:p>
        </p:txBody>
      </p:sp>
      <p:sp>
        <p:nvSpPr>
          <p:cNvPr id="10" name="文字方塊 3">
            <a:extLst>
              <a:ext uri="{FF2B5EF4-FFF2-40B4-BE49-F238E27FC236}">
                <a16:creationId xmlns:a16="http://schemas.microsoft.com/office/drawing/2014/main" xmlns="" id="{F60C6559-0EA7-41D6-9967-0A181E383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375" y="3859213"/>
            <a:ext cx="14414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彭富榮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 build="allAtOnce"/>
      <p:bldP spid="7" grpId="0"/>
      <p:bldP spid="7" grpId="1" build="allAtOnce"/>
      <p:bldP spid="9" grpId="0"/>
      <p:bldP spid="9" grpId="1" build="allAtOnce"/>
      <p:bldP spid="10" grpId="0"/>
      <p:bldP spid="10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3AB20747-C9F4-4557-9864-C4AA0B3C72D3}"/>
              </a:ext>
            </a:extLst>
          </p:cNvPr>
          <p:cNvSpPr/>
          <p:nvPr/>
        </p:nvSpPr>
        <p:spPr bwMode="auto">
          <a:xfrm>
            <a:off x="688736" y="2203942"/>
            <a:ext cx="8271352" cy="4033346"/>
          </a:xfrm>
          <a:prstGeom prst="roundRect">
            <a:avLst/>
          </a:prstGeom>
          <a:solidFill>
            <a:srgbClr val="CC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</a:effectLst>
        </p:spPr>
        <p:txBody>
          <a:bodyPr/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念完醫學院發現自己不想當醫生，想開咖啡館；出國拿法律碩士學位後，改學烘焙甜點；藥學研究所畢業的研究助理，立志報考清潔隊員；博士學分修完後，回故鄉創業賣雞排</a:t>
            </a:r>
            <a:r>
              <a:rPr lang="en-US" altLang="zh-TW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.. </a:t>
            </a: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這些年輕人在所學和職業選擇路上跌跌撞撞的摸索故事，每一天，我們不但在媒體上讀到</a:t>
            </a:r>
            <a:r>
              <a:rPr lang="zh-TW" altLang="en-US" sz="2200" dirty="0">
                <a:ea typeface="標楷體" panose="03000509000000000000" pitchFamily="65" charset="-120"/>
              </a:rPr>
              <a:t>，更在生活中遇到。而年輕的家長們，也許您就是徬徨其中的人。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ea typeface="標楷體" panose="03000509000000000000" pitchFamily="65" charset="-120"/>
              </a:rPr>
              <a:t>「不知道自己想做甚麼？」不是新鮮問題。每個世代要進入社會的年輕人，遲早都要自問：「</a:t>
            </a:r>
            <a:r>
              <a:rPr lang="zh-TW" altLang="en-US" sz="2200" dirty="0">
                <a:solidFill>
                  <a:srgbClr val="FF0000"/>
                </a:solidFill>
                <a:ea typeface="標楷體" panose="03000509000000000000" pitchFamily="65" charset="-120"/>
              </a:rPr>
              <a:t>我的能力和興趣是甚麼？我想要做甚麼工作？</a:t>
            </a:r>
            <a:r>
              <a:rPr lang="zh-TW" altLang="en-US" sz="2200" dirty="0">
                <a:ea typeface="標楷體" panose="03000509000000000000" pitchFamily="65" charset="-120"/>
              </a:rPr>
              <a:t>」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zh-TW" altLang="en-US" sz="2200" dirty="0">
                <a:ea typeface="標楷體" panose="03000509000000000000" pitchFamily="65" charset="-120"/>
              </a:rPr>
              <a:t>最應該探索自我的時間就是在</a:t>
            </a:r>
            <a:r>
              <a:rPr lang="en-US" altLang="zh-TW" sz="2200" dirty="0">
                <a:ea typeface="標楷體" panose="03000509000000000000" pitchFamily="65" charset="-120"/>
              </a:rPr>
              <a:t>『</a:t>
            </a:r>
            <a:r>
              <a:rPr lang="zh-TW" altLang="en-US" sz="2200" dirty="0">
                <a:solidFill>
                  <a:srgbClr val="FF0000"/>
                </a:solidFill>
                <a:ea typeface="標楷體" panose="03000509000000000000" pitchFamily="65" charset="-120"/>
              </a:rPr>
              <a:t>國、高中階段</a:t>
            </a:r>
            <a:r>
              <a:rPr lang="en-US" altLang="zh-TW" sz="2200" dirty="0">
                <a:ea typeface="標楷體" panose="03000509000000000000" pitchFamily="65" charset="-120"/>
              </a:rPr>
              <a:t>』</a:t>
            </a:r>
            <a:r>
              <a:rPr lang="zh-TW" altLang="en-US" sz="2200" dirty="0">
                <a:ea typeface="標楷體" panose="03000509000000000000" pitchFamily="65" charset="-120"/>
              </a:rPr>
              <a:t>。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zh-TW" altLang="en-US" sz="2200" dirty="0">
              <a:ea typeface="標楷體" panose="03000509000000000000" pitchFamily="65" charset="-120"/>
            </a:endParaRPr>
          </a:p>
        </p:txBody>
      </p:sp>
      <p:sp>
        <p:nvSpPr>
          <p:cNvPr id="21509" name="文字方塊 1">
            <a:extLst>
              <a:ext uri="{FF2B5EF4-FFF2-40B4-BE49-F238E27FC236}">
                <a16:creationId xmlns:a16="http://schemas.microsoft.com/office/drawing/2014/main" xmlns="" id="{DC0419C1-585C-457B-9913-839C297EA9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37288"/>
            <a:ext cx="841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資料來源：你就是改變的起點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嚴長壽</a:t>
            </a:r>
            <a:r>
              <a:rPr lang="en-US" altLang="zh-TW" sz="200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2014)</a:t>
            </a:r>
            <a:endParaRPr lang="zh-TW" altLang="en-US" sz="200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pSp>
        <p:nvGrpSpPr>
          <p:cNvPr id="21510" name="AutoShape 10">
            <a:extLst>
              <a:ext uri="{FF2B5EF4-FFF2-40B4-BE49-F238E27FC236}">
                <a16:creationId xmlns:a16="http://schemas.microsoft.com/office/drawing/2014/main" xmlns="" id="{E3F6C04D-6E91-41FA-B0D8-0472D75DB185}"/>
              </a:ext>
            </a:extLst>
          </p:cNvPr>
          <p:cNvGrpSpPr>
            <a:grpSpLocks/>
          </p:cNvGrpSpPr>
          <p:nvPr/>
        </p:nvGrpSpPr>
        <p:grpSpPr bwMode="auto">
          <a:xfrm>
            <a:off x="1476375" y="1341438"/>
            <a:ext cx="6696075" cy="982662"/>
            <a:chOff x="1144" y="614"/>
            <a:chExt cx="3518" cy="619"/>
          </a:xfrm>
        </p:grpSpPr>
        <p:pic>
          <p:nvPicPr>
            <p:cNvPr id="21512" name="AutoShape 10">
              <a:extLst>
                <a:ext uri="{FF2B5EF4-FFF2-40B4-BE49-F238E27FC236}">
                  <a16:creationId xmlns:a16="http://schemas.microsoft.com/office/drawing/2014/main" xmlns="" id="{FB07393F-56DA-4D3E-B9C2-17321A42379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144" y="614"/>
              <a:ext cx="3518" cy="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3" name="Text Box 8">
              <a:extLst>
                <a:ext uri="{FF2B5EF4-FFF2-40B4-BE49-F238E27FC236}">
                  <a16:creationId xmlns:a16="http://schemas.microsoft.com/office/drawing/2014/main" xmlns="" id="{1BE4A991-6425-4086-B741-8BD4E66C24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7" y="689"/>
              <a:ext cx="3295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TW" altLang="en-US" b="1">
                  <a:solidFill>
                    <a:srgbClr val="000000"/>
                  </a:solidFill>
                  <a:latin typeface="微軟正黑體" panose="020B0604030504040204" pitchFamily="34" charset="-120"/>
                  <a:ea typeface="標楷體" panose="03000509000000000000" pitchFamily="65" charset="-120"/>
                </a:rPr>
                <a:t>培養就業生存力</a:t>
              </a:r>
              <a:r>
                <a:rPr lang="zh-TW" altLang="en-US" b="1">
                  <a:ea typeface="標楷體" panose="03000509000000000000" pitchFamily="65" charset="-120"/>
                </a:rPr>
                <a:t>，探索自我不嫌早</a:t>
              </a:r>
            </a:p>
          </p:txBody>
        </p:sp>
      </p:grpSp>
      <p:sp>
        <p:nvSpPr>
          <p:cNvPr id="7" name="標題 1">
            <a:extLst>
              <a:ext uri="{FF2B5EF4-FFF2-40B4-BE49-F238E27FC236}">
                <a16:creationId xmlns:a16="http://schemas.microsoft.com/office/drawing/2014/main" xmlns="" id="{E80FA775-C679-4869-8EDC-804A75E615F6}"/>
              </a:ext>
            </a:extLst>
          </p:cNvPr>
          <p:cNvSpPr txBox="1">
            <a:spLocks/>
          </p:cNvSpPr>
          <p:nvPr/>
        </p:nvSpPr>
        <p:spPr>
          <a:xfrm>
            <a:off x="2859087" y="512286"/>
            <a:ext cx="3425825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三、適性輔導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3">
            <a:extLst>
              <a:ext uri="{FF2B5EF4-FFF2-40B4-BE49-F238E27FC236}">
                <a16:creationId xmlns:a16="http://schemas.microsoft.com/office/drawing/2014/main" xmlns="" id="{4F05E9CB-BFC7-482E-A6BD-0443707F7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421856"/>
            <a:ext cx="8909050" cy="5492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3000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</a:rPr>
              <a:t>年桃連區高職特招 招生學校科班整理表</a:t>
            </a:r>
            <a:endParaRPr lang="zh-TW" altLang="zh-TW" sz="3000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0952" name="文字方塊 2">
            <a:extLst>
              <a:ext uri="{FF2B5EF4-FFF2-40B4-BE49-F238E27FC236}">
                <a16:creationId xmlns:a16="http://schemas.microsoft.com/office/drawing/2014/main" xmlns="" id="{191B8732-107F-435C-BD6C-6A7948BD8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1275" y="6315819"/>
            <a:ext cx="9185275" cy="5222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合計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14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校，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群，共</a:t>
            </a:r>
            <a:r>
              <a:rPr lang="en-US" altLang="zh-TW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2223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  </a:t>
            </a:r>
            <a:r>
              <a:rPr lang="zh-TW" altLang="en-US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235A2BBF-BAB6-4953-8E8A-2E3D764C5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275" y="975532"/>
            <a:ext cx="9144000" cy="533588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7E40541F-5820-416C-A21C-3F26F83A72F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508AEC31-66D6-45DF-A5C5-5C449E2D2F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 spd="slow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4" name="Group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9858885"/>
              </p:ext>
            </p:extLst>
          </p:nvPr>
        </p:nvGraphicFramePr>
        <p:xfrm>
          <a:off x="250825" y="981075"/>
          <a:ext cx="8642350" cy="5628641"/>
        </p:xfrm>
        <a:graphic>
          <a:graphicData uri="http://schemas.openxmlformats.org/drawingml/2006/table">
            <a:tbl>
              <a:tblPr/>
              <a:tblGrid>
                <a:gridCol w="13795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6817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25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各校術科考試類型歸類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參考，以簡章為準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endParaRPr kumimoji="0" lang="zh-TW" altLang="zh-TW" sz="20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考試類型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科數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學校科別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47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41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大興電機、大興餐管、大興資訊、大興時尚造型、六和機電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六和應日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育達資訊、育達資處、育達廣設、育達時尚、育達幼保、育達餐管、方曙飛修、方曙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照服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、方曙資訊、方曙餐飲、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啟英動力機械、啟英資訊、啟英資處、啟英電商、啟英應日、啟英時尚造型、啟英廣設、啟英表藝、永平資處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、永平汽車、永平餐管（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國際餐飲廚藝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）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永平餐管（烘焙）、永平餐管（鐵板燒）、永平餐管（日本料理）、永平表演藝術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、成功機械、成功流通、成功幼保、成功資訊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成功餐管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異國料理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、至善家具木工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60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標楷體" pitchFamily="65" charset="-120"/>
                          <a:cs typeface="Times New Roman" pitchFamily="18" charset="0"/>
                        </a:rPr>
                        <a:t>光啟資訊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新細明體" pitchFamily="18" charset="-12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北科附工汽車、清華餐飲管理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清華軌道車輛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清華汽車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8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術科</a:t>
                      </a: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面試</a:t>
                      </a: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+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書審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25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北科附工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農業群特色班、大興飛修、新興機械、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新興汽車、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新興飛修、新興資訊、新興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電子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、新興資處、新興國貿、新興應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、新興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應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英、新興多媒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體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設計、新興觀光事業、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振聲多媒體設計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振聲觀光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振聲資訊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振聲電子商務、振聲應英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、治平資訊、治平資處、治平應英、治平應日、治平電機、治平時尚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合計</a:t>
                      </a: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71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52812" marR="5281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58749" name="標題 1"/>
          <p:cNvSpPr txBox="1">
            <a:spLocks/>
          </p:cNvSpPr>
          <p:nvPr/>
        </p:nvSpPr>
        <p:spPr bwMode="auto">
          <a:xfrm>
            <a:off x="684213" y="333375"/>
            <a:ext cx="79914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EFF67305-BC65-4529-8121-41D72BED33A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5191C59-3B4E-4CE0-9FD6-D43D59A60D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4230252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50863" y="1317622"/>
            <a:ext cx="2160588" cy="417512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/>
          </a:bodyPr>
          <a:lstStyle/>
          <a:p>
            <a:pPr>
              <a:defRPr/>
            </a:pP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術科考試舉隅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(</a:t>
            </a:r>
            <a:r>
              <a:rPr lang="zh-TW" altLang="en-US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一</a:t>
            </a:r>
            <a:r>
              <a:rPr lang="en-US" altLang="zh-TW" sz="2000" kern="1200" dirty="0">
                <a:ln w="19050">
                  <a:solidFill>
                    <a:schemeClr val="bg1"/>
                  </a:solidFill>
                </a:ln>
                <a:solidFill>
                  <a:srgbClr val="FF0000"/>
                </a:solidFill>
                <a:latin typeface="微軟正黑體" pitchFamily="34" charset="-120"/>
                <a:cs typeface="Tahoma" pitchFamily="34" charset="0"/>
              </a:rPr>
              <a:t>)</a:t>
            </a:r>
            <a:endParaRPr lang="zh-TW" altLang="en-US" sz="2000" kern="1200" dirty="0">
              <a:ln w="19050">
                <a:solidFill>
                  <a:schemeClr val="bg1"/>
                </a:solidFill>
              </a:ln>
              <a:solidFill>
                <a:srgbClr val="FF0000"/>
              </a:solidFill>
              <a:latin typeface="微軟正黑體" pitchFamily="34" charset="-120"/>
              <a:cs typeface="Tahoma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129896"/>
              </p:ext>
            </p:extLst>
          </p:nvPr>
        </p:nvGraphicFramePr>
        <p:xfrm>
          <a:off x="550863" y="1773238"/>
          <a:ext cx="7848600" cy="3767140"/>
        </p:xfrm>
        <a:graphic>
          <a:graphicData uri="http://schemas.openxmlformats.org/drawingml/2006/table">
            <a:tbl>
              <a:tblPr/>
              <a:tblGrid>
                <a:gridCol w="2016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832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9529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職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   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群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各校術科測驗舉隅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機械群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機械能力測驗、空間概念三視圖及立體圖繪製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鉛筆素描、製圖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平面圖繪製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動力機械群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基本手工具使用與辨識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汽車修護基礎工具認識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汽車修護相關手工具使用、歐姆定律量測電路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3538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電機與電子群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39" marR="15239" marT="9524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樂高機器人組裝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簡易電路焊接製作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35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碰碰車組裝與控制設計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37248" name="標題 1"/>
          <p:cNvSpPr txBox="1">
            <a:spLocks/>
          </p:cNvSpPr>
          <p:nvPr/>
        </p:nvSpPr>
        <p:spPr bwMode="auto">
          <a:xfrm>
            <a:off x="755650" y="476250"/>
            <a:ext cx="799306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DB6F543F-A18F-4E02-98B5-0DAEF3C8B5A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0FC1C4FB-DEFC-4A75-A2F4-5FC6C6CD751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788991"/>
              </p:ext>
            </p:extLst>
          </p:nvPr>
        </p:nvGraphicFramePr>
        <p:xfrm>
          <a:off x="493713" y="1557338"/>
          <a:ext cx="8280400" cy="4238625"/>
        </p:xfrm>
        <a:graphic>
          <a:graphicData uri="http://schemas.openxmlformats.org/drawingml/2006/table">
            <a:tbl>
              <a:tblPr/>
              <a:tblGrid>
                <a:gridCol w="19192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1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土木與建築群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設計圖草圖繪製、立體模型製作、設計理念說明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模型製作與測量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商業與管理群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商業理財規劃實作、商品創意行銷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邏輯推理測驗、中英文輸入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個人理財規劃、商品創意行銷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外語群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文章朗讀、生活英語口語問答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英文口試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口語表達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素描、插畫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素描、立體造型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設計繪畫術科測驗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257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農業群</a:t>
                      </a:r>
                    </a:p>
                  </a:txBody>
                  <a:tcPr marL="15239" marR="15239" marT="9525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農藝作物識別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園藝作物與資材識別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825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經濟動物與寵物種類識別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  <p:sp>
        <p:nvSpPr>
          <p:cNvPr id="13828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39552" y="112474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二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D67C719D-4F31-47C9-98C6-1682F02EF51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F4D7DBA7-DA00-4542-8EDF-422C260205C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983547"/>
              </p:ext>
            </p:extLst>
          </p:nvPr>
        </p:nvGraphicFramePr>
        <p:xfrm>
          <a:off x="395288" y="1989138"/>
          <a:ext cx="8137525" cy="2876552"/>
        </p:xfrm>
        <a:graphic>
          <a:graphicData uri="http://schemas.openxmlformats.org/drawingml/2006/table">
            <a:tbl>
              <a:tblPr/>
              <a:tblGrid>
                <a:gridCol w="1570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674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家政群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創意繪圖（設計理念文字說明）、基礎設計手縫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眼部化粧設計圖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說故事、帶動唱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733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餐旅群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由個人自選特殊才藝表現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廚藝刀工、創意盤飾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麵包包餡技巧、辨識基本食材及調味料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6225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藝術群</a:t>
                      </a:r>
                      <a:endParaRPr kumimoji="0" lang="zh-TW" altLang="zh-TW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5241" marR="15241" marT="9523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自選才藝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8896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任選器樂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國樂、西樂擇一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自選曲一首、任選肢體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(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拳擊、舞蹈擇一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)</a:t>
                      </a: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創意表演、現場音感測驗、體能潛力測驗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873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 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才藝專長與口語表達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9292" name="標題 1"/>
          <p:cNvSpPr txBox="1">
            <a:spLocks/>
          </p:cNvSpPr>
          <p:nvPr/>
        </p:nvSpPr>
        <p:spPr bwMode="auto">
          <a:xfrm>
            <a:off x="827088" y="476250"/>
            <a:ext cx="74676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lnSpc>
                <a:spcPct val="80000"/>
              </a:lnSpc>
              <a:buFont typeface="Arial" pitchFamily="34" charset="0"/>
              <a:buNone/>
            </a:pPr>
            <a:r>
              <a:rPr kumimoji="0" lang="zh-TW" altLang="en-US" b="1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特色招生甄選入學辦理概況</a:t>
            </a: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395536" y="1498774"/>
            <a:ext cx="2160240" cy="418058"/>
          </a:xfrm>
          <a:prstGeom prst="rect">
            <a:avLst/>
          </a:prstGeom>
          <a:solidFill>
            <a:srgbClr val="FF0000"/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術科考試舉隅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(</a:t>
            </a:r>
            <a:r>
              <a:rPr kumimoji="0" lang="zh-TW" altLang="en-US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三</a:t>
            </a:r>
            <a:r>
              <a:rPr kumimoji="0" lang="en-US" altLang="zh-TW" sz="2000" dirty="0">
                <a:ln w="19050">
                  <a:solidFill>
                    <a:srgbClr val="FFFFFF"/>
                  </a:solidFill>
                </a:ln>
                <a:solidFill>
                  <a:srgbClr val="FF0000"/>
                </a:solidFill>
                <a:latin typeface="微軟正黑體" pitchFamily="34" charset="-120"/>
                <a:ea typeface="新細明體"/>
                <a:cs typeface="Tahoma" pitchFamily="34" charset="0"/>
              </a:rPr>
              <a:t>)</a:t>
            </a:r>
            <a:endParaRPr kumimoji="0" lang="zh-TW" altLang="en-US" sz="2000" dirty="0">
              <a:ln w="19050">
                <a:solidFill>
                  <a:srgbClr val="FFFFFF"/>
                </a:solidFill>
              </a:ln>
              <a:solidFill>
                <a:srgbClr val="FF0000"/>
              </a:solidFill>
              <a:latin typeface="微軟正黑體" pitchFamily="34" charset="-120"/>
              <a:ea typeface="新細明體"/>
              <a:cs typeface="Tahoma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4CF54155-7948-4357-AF4A-19184486A6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61A9EE9-3766-490E-BC0E-0712B336F7C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 spd="slow" advClick="0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向右箭號 13">
            <a:extLst>
              <a:ext uri="{FF2B5EF4-FFF2-40B4-BE49-F238E27FC236}">
                <a16:creationId xmlns:a16="http://schemas.microsoft.com/office/drawing/2014/main" xmlns="" id="{F2981C53-FBB3-4AC2-BF19-B5D966256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08213"/>
            <a:ext cx="7019925" cy="876300"/>
          </a:xfrm>
          <a:prstGeom prst="rightArrow">
            <a:avLst>
              <a:gd name="adj1" fmla="val 75148"/>
              <a:gd name="adj2" fmla="val 82111"/>
            </a:avLst>
          </a:prstGeom>
          <a:solidFill>
            <a:srgbClr val="CCFFCC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未超過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八角星形 14">
            <a:extLst>
              <a:ext uri="{FF2B5EF4-FFF2-40B4-BE49-F238E27FC236}">
                <a16:creationId xmlns:a16="http://schemas.microsoft.com/office/drawing/2014/main" xmlns="" id="{2A48AD3D-DB72-4A34-9F29-6B713E626B15}"/>
              </a:ext>
            </a:extLst>
          </p:cNvPr>
          <p:cNvSpPr/>
          <p:nvPr/>
        </p:nvSpPr>
        <p:spPr bwMode="auto">
          <a:xfrm>
            <a:off x="6835775" y="1652588"/>
            <a:ext cx="1839913" cy="1271587"/>
          </a:xfrm>
          <a:prstGeom prst="star8">
            <a:avLst/>
          </a:prstGeom>
          <a:solidFill>
            <a:srgbClr val="FFFFCC"/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全額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zh-TW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錄取</a:t>
            </a:r>
            <a:endParaRPr lang="zh-TW" altLang="en-US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6" name="向右箭號 15">
            <a:extLst>
              <a:ext uri="{FF2B5EF4-FFF2-40B4-BE49-F238E27FC236}">
                <a16:creationId xmlns:a16="http://schemas.microsoft.com/office/drawing/2014/main" xmlns="" id="{3D936E95-6B14-47E5-BC56-307EA85BC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27388"/>
            <a:ext cx="7135813" cy="777875"/>
          </a:xfrm>
          <a:prstGeom prst="rightArrow">
            <a:avLst>
              <a:gd name="adj1" fmla="val 75148"/>
              <a:gd name="adj2" fmla="val 76318"/>
            </a:avLst>
          </a:prstGeom>
          <a:solidFill>
            <a:srgbClr val="FFCC99"/>
          </a:solidFill>
          <a:ln w="28575" algn="ctr">
            <a:solidFill>
              <a:srgbClr val="FF66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二、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報名人數</a:t>
            </a:r>
            <a:r>
              <a:rPr lang="zh-TW" altLang="zh-TW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zh-TW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學校招生名額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八角星形 16">
            <a:extLst>
              <a:ext uri="{FF2B5EF4-FFF2-40B4-BE49-F238E27FC236}">
                <a16:creationId xmlns:a16="http://schemas.microsoft.com/office/drawing/2014/main" xmlns="" id="{0A814E30-97FC-4CC6-96AB-F52657FF7543}"/>
              </a:ext>
            </a:extLst>
          </p:cNvPr>
          <p:cNvSpPr/>
          <p:nvPr/>
        </p:nvSpPr>
        <p:spPr bwMode="auto">
          <a:xfrm>
            <a:off x="7070725" y="2825750"/>
            <a:ext cx="2009775" cy="1333500"/>
          </a:xfrm>
          <a:prstGeom prst="star8">
            <a:avLst/>
          </a:prstGeom>
          <a:solidFill>
            <a:srgbClr val="CCFF99"/>
          </a:solidFill>
          <a:ln>
            <a:solidFill>
              <a:srgbClr val="006600"/>
            </a:solidFill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超額</a:t>
            </a:r>
            <a:endParaRPr lang="en-US" altLang="zh-TW" sz="2800" b="1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比序</a:t>
            </a:r>
          </a:p>
        </p:txBody>
      </p:sp>
      <p:sp>
        <p:nvSpPr>
          <p:cNvPr id="155654" name="矩形 31">
            <a:extLst>
              <a:ext uri="{FF2B5EF4-FFF2-40B4-BE49-F238E27FC236}">
                <a16:creationId xmlns:a16="http://schemas.microsoft.com/office/drawing/2014/main" xmlns="" id="{2911BF51-1C6E-49FE-96ED-B9CF6B1AA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163" y="658813"/>
            <a:ext cx="9144001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zh-TW" altLang="zh-TW" sz="4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DEFB6648-79E7-4DF5-8D1C-499C3012A463}"/>
              </a:ext>
            </a:extLst>
          </p:cNvPr>
          <p:cNvSpPr txBox="1"/>
          <p:nvPr/>
        </p:nvSpPr>
        <p:spPr>
          <a:xfrm>
            <a:off x="-30163" y="4205288"/>
            <a:ext cx="9174163" cy="23082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chemeClr val="accent5">
                <a:lumMod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108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年全國約有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21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萬名國中畢業生</a:t>
            </a:r>
          </a:p>
          <a:p>
            <a:pPr eaLnBrk="1" hangingPunct="1">
              <a:defRPr/>
            </a:pP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高中、高職及五專總招生名額約有</a:t>
            </a: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38</a:t>
            </a:r>
            <a:r>
              <a:rPr lang="zh-TW" altLang="zh-TW" dirty="0">
                <a:latin typeface="微軟正黑體" pitchFamily="34" charset="-120"/>
                <a:ea typeface="微軟正黑體" pitchFamily="34" charset="-120"/>
              </a:rPr>
              <a:t>萬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高中職五專招生名額 ＞</a:t>
            </a:r>
            <a:r>
              <a:rPr lang="en-US" altLang="zh-TW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國中畢業生人數</a:t>
            </a:r>
            <a:endParaRPr lang="zh-TW" altLang="zh-TW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資料來源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zh-TW" sz="2400" dirty="0">
                <a:latin typeface="微軟正黑體" pitchFamily="34" charset="-120"/>
                <a:ea typeface="微軟正黑體" pitchFamily="34" charset="-120"/>
              </a:rPr>
              <a:t>十二年國民基本教育資訊網 </a:t>
            </a:r>
            <a:r>
              <a:rPr lang="en-US" altLang="zh-TW" sz="2400" u="sng" dirty="0">
                <a:latin typeface="微軟正黑體" pitchFamily="34" charset="-120"/>
                <a:ea typeface="微軟正黑體" pitchFamily="34" charset="-120"/>
                <a:hlinkClick r:id="rId3"/>
              </a:rPr>
              <a:t>http://12basic.edu.tw/Detail.php?LevelNo=229</a:t>
            </a:r>
            <a:endParaRPr lang="zh-TW" altLang="en-US" sz="2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流程圖: 替代處理程序 10">
            <a:extLst>
              <a:ext uri="{FF2B5EF4-FFF2-40B4-BE49-F238E27FC236}">
                <a16:creationId xmlns:a16="http://schemas.microsoft.com/office/drawing/2014/main" xmlns="" id="{42A2D3D7-194D-465B-B4C2-58FADC9B3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16063"/>
            <a:ext cx="6640513" cy="652462"/>
          </a:xfrm>
          <a:prstGeom prst="flowChartAlternateProcess">
            <a:avLst/>
          </a:prstGeom>
          <a:solidFill>
            <a:srgbClr val="FFFF99"/>
          </a:solidFill>
          <a:ln w="25400" algn="ctr">
            <a:solidFill>
              <a:srgbClr val="FFC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免試入學</a:t>
            </a:r>
            <a:r>
              <a:rPr lang="en-US" altLang="zh-TW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－</a:t>
            </a:r>
            <a:r>
              <a:rPr lang="zh-TW" altLang="en-US" sz="3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無入學門檻或條件</a:t>
            </a:r>
            <a:endParaRPr lang="en-US" altLang="zh-TW" sz="3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5657" name="圖片 5">
            <a:extLst>
              <a:ext uri="{FF2B5EF4-FFF2-40B4-BE49-F238E27FC236}">
                <a16:creationId xmlns:a16="http://schemas.microsoft.com/office/drawing/2014/main" xmlns="" id="{EB371F23-0EB6-4D6D-B3EB-E3F4B4E64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149850"/>
            <a:ext cx="1044575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8" name="文字方塊 5">
            <a:extLst>
              <a:ext uri="{FF2B5EF4-FFF2-40B4-BE49-F238E27FC236}">
                <a16:creationId xmlns:a16="http://schemas.microsoft.com/office/drawing/2014/main" xmlns="" id="{9601045E-D255-405D-918C-6ADCE8740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530225"/>
            <a:ext cx="54721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七</a:t>
            </a:r>
            <a:r>
              <a:rPr lang="zh-TW" altLang="en-US" b="1" dirty="0"/>
              <a:t>、</a:t>
            </a:r>
            <a:r>
              <a:rPr lang="zh-TW" altLang="en-US" sz="4000" b="1" dirty="0">
                <a:solidFill>
                  <a:srgbClr val="0000CC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桃連區的免試入學</a:t>
            </a: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C0FF5A30-EEC6-469E-B0D1-5CC0600A35C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4A4AD746-5948-4192-9995-7429A112183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698" name="群組 5">
            <a:extLst>
              <a:ext uri="{FF2B5EF4-FFF2-40B4-BE49-F238E27FC236}">
                <a16:creationId xmlns:a16="http://schemas.microsoft.com/office/drawing/2014/main" xmlns="" id="{FC30AEB5-B64E-4E28-8E55-890DFBA3D86C}"/>
              </a:ext>
            </a:extLst>
          </p:cNvPr>
          <p:cNvGrpSpPr>
            <a:grpSpLocks/>
          </p:cNvGrpSpPr>
          <p:nvPr/>
        </p:nvGrpSpPr>
        <p:grpSpPr bwMode="auto">
          <a:xfrm>
            <a:off x="971550" y="1300163"/>
            <a:ext cx="6935788" cy="5557837"/>
            <a:chOff x="2099453" y="847684"/>
            <a:chExt cx="7153770" cy="5556352"/>
          </a:xfrm>
        </p:grpSpPr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FA83466-2F71-43C5-A5D3-9EDB16236101}"/>
                </a:ext>
              </a:extLst>
            </p:cNvPr>
            <p:cNvSpPr txBox="1"/>
            <p:nvPr/>
          </p:nvSpPr>
          <p:spPr>
            <a:xfrm>
              <a:off x="6084871" y="847684"/>
              <a:ext cx="3168352" cy="1815882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1.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畢業資格：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6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生涯規劃：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21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  <a:endParaRPr kumimoji="0" lang="en-US" altLang="zh-TW" sz="2800" b="1" dirty="0">
                <a:solidFill>
                  <a:srgbClr val="000090"/>
                </a:solidFill>
                <a:latin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【</a:t>
              </a:r>
              <a:r>
                <a:rPr kumimoji="0" lang="zh-TW" altLang="en-US" sz="2800" b="1" dirty="0">
                  <a:solidFill>
                    <a:srgbClr val="FF0000"/>
                  </a:solidFill>
                  <a:latin typeface="微軟正黑體" pitchFamily="34" charset="-120"/>
                </a:rPr>
                <a:t>變動式積分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】</a:t>
              </a: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3.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就近入學：</a:t>
              </a:r>
              <a:r>
                <a:rPr kumimoji="0" lang="en-US" altLang="zh-TW" sz="2800" b="1" dirty="0">
                  <a:solidFill>
                    <a:srgbClr val="000090"/>
                  </a:solidFill>
                  <a:latin typeface="微軟正黑體" pitchFamily="34" charset="-120"/>
                </a:rPr>
                <a:t>5</a:t>
              </a:r>
              <a:r>
                <a:rPr kumimoji="0" lang="zh-TW" altLang="en-US" sz="2800" b="1" dirty="0">
                  <a:solidFill>
                    <a:srgbClr val="000090"/>
                  </a:solidFill>
                  <a:latin typeface="微軟正黑體" pitchFamily="34" charset="-120"/>
                </a:rPr>
                <a:t>分</a:t>
              </a:r>
            </a:p>
          </p:txBody>
        </p:sp>
        <p:graphicFrame>
          <p:nvGraphicFramePr>
            <p:cNvPr id="11" name="資料庫圖表 10">
              <a:extLst>
                <a:ext uri="{FF2B5EF4-FFF2-40B4-BE49-F238E27FC236}">
                  <a16:creationId xmlns:a16="http://schemas.microsoft.com/office/drawing/2014/main" xmlns="" id="{0B6FB99C-07A9-430F-8F40-4D7C74FDE36D}"/>
                </a:ext>
              </a:extLst>
            </p:cNvPr>
            <p:cNvGraphicFramePr/>
            <p:nvPr/>
          </p:nvGraphicFramePr>
          <p:xfrm>
            <a:off x="2099453" y="847684"/>
            <a:ext cx="3948905" cy="555635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xmlns="" id="{9A4BC004-9C87-4A25-B73D-23F90443C219}"/>
                </a:ext>
              </a:extLst>
            </p:cNvPr>
            <p:cNvSpPr txBox="1"/>
            <p:nvPr/>
          </p:nvSpPr>
          <p:spPr>
            <a:xfrm>
              <a:off x="6084871" y="2677099"/>
              <a:ext cx="3168352" cy="2492990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華康儷特圓" charset="0"/>
                  <a:cs typeface="華康儷特圓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均衡學習：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9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品德表現：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3.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服務表現：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10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4.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才藝表現：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5.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體適能：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6.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本土語言認證</a:t>
              </a:r>
              <a:r>
                <a:rPr lang="en-US" altLang="zh-TW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:2</a:t>
              </a:r>
              <a:r>
                <a:rPr lang="zh-TW" altLang="en-US" sz="2600" b="1" dirty="0">
                  <a:ln w="1905"/>
                  <a:solidFill>
                    <a:srgbClr val="00009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lang="en-US" altLang="zh-TW" sz="2600" b="1" dirty="0">
                <a:ln w="1905"/>
                <a:solidFill>
                  <a:srgbClr val="00009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xmlns="" id="{C026031C-067A-4684-98E7-E5BDA7ADFA75}"/>
                </a:ext>
              </a:extLst>
            </p:cNvPr>
            <p:cNvSpPr txBox="1"/>
            <p:nvPr/>
          </p:nvSpPr>
          <p:spPr>
            <a:xfrm>
              <a:off x="6048358" y="5255849"/>
              <a:ext cx="3204865" cy="1101779"/>
            </a:xfrm>
            <a:prstGeom prst="rect">
              <a:avLst/>
            </a:prstGeom>
            <a:ln/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90000" tIns="180000" rIns="0" bIns="180000" anchor="ctr">
              <a:spAutoFit/>
            </a:bodyPr>
            <a:lstStyle/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1.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會考成績：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30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eaLnBrk="1" hangingPunct="1">
                <a:defRPr/>
              </a:pP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2.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寫作測驗成績：</a:t>
              </a:r>
              <a:r>
                <a:rPr kumimoji="0" lang="en-US" altLang="zh-TW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3</a:t>
              </a:r>
              <a:r>
                <a:rPr kumimoji="0" lang="zh-TW" altLang="en-US" sz="2400" b="1">
                  <a:solidFill>
                    <a:srgbClr val="000090"/>
                  </a:solidFill>
                  <a:latin typeface="微軟正黑體" pitchFamily="34" charset="-120"/>
                  <a:ea typeface="微軟正黑體" pitchFamily="34" charset="-120"/>
                </a:rPr>
                <a:t>分</a:t>
              </a:r>
              <a:endParaRPr kumimoji="0" lang="en-US" altLang="zh-TW" sz="2400" b="1">
                <a:solidFill>
                  <a:srgbClr val="00009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295362" name="Rectangle 2">
            <a:extLst>
              <a:ext uri="{FF2B5EF4-FFF2-40B4-BE49-F238E27FC236}">
                <a16:creationId xmlns:a16="http://schemas.microsoft.com/office/drawing/2014/main" xmlns="" id="{EE8D6A40-641F-46B1-B064-6A7817EF5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545185"/>
            <a:ext cx="84621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600" b="1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桃連區入學方式─</a:t>
            </a:r>
            <a:r>
              <a:rPr kumimoji="0" lang="zh-TW" altLang="en-US" sz="3600" b="1" dirty="0">
                <a:ln w="1905"/>
                <a:solidFill>
                  <a:srgbClr val="3C33F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標楷體" charset="0"/>
                <a:cs typeface="標楷體" charset="0"/>
              </a:rPr>
              <a:t>免試積分說明</a:t>
            </a:r>
            <a:endParaRPr kumimoji="0" lang="en-US" altLang="zh-TW" sz="3600" b="1" dirty="0">
              <a:ln w="1905"/>
              <a:solidFill>
                <a:srgbClr val="3C33F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標楷體" charset="0"/>
              <a:cs typeface="標楷體" charset="0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Text Box 9">
            <a:extLst>
              <a:ext uri="{FF2B5EF4-FFF2-40B4-BE49-F238E27FC236}">
                <a16:creationId xmlns:a16="http://schemas.microsoft.com/office/drawing/2014/main" xmlns="" id="{979A31BB-C796-4302-B082-E9A8F090A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557338"/>
            <a:ext cx="7777162" cy="57943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TW" altLang="en-US">
                <a:latin typeface="Arial" panose="020B0604020202020204" pitchFamily="34" charset="0"/>
                <a:ea typeface="標楷體" panose="03000509000000000000" pitchFamily="65" charset="-120"/>
              </a:rPr>
              <a:t>符合國民中學成績評量準則畢業資格者。</a:t>
            </a:r>
          </a:p>
        </p:txBody>
      </p:sp>
      <p:sp>
        <p:nvSpPr>
          <p:cNvPr id="158723" name="AutoShape 11">
            <a:extLst>
              <a:ext uri="{FF2B5EF4-FFF2-40B4-BE49-F238E27FC236}">
                <a16:creationId xmlns:a16="http://schemas.microsoft.com/office/drawing/2014/main" xmlns="" id="{C5D6616F-95C9-42E7-B730-51622F936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205038"/>
            <a:ext cx="8135937" cy="4465637"/>
          </a:xfrm>
          <a:prstGeom prst="roundRect">
            <a:avLst>
              <a:gd name="adj" fmla="val 7542"/>
            </a:avLst>
          </a:prstGeom>
          <a:solidFill>
            <a:srgbClr val="E8E558"/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180000"/>
          <a:lstStyle>
            <a:lvl1pPr marL="633413" indent="-6334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Arial" panose="020B0604020202020204" pitchFamily="34" charset="0"/>
                <a:ea typeface="標楷體" panose="03000509000000000000" pitchFamily="65" charset="-120"/>
                <a:cs typeface="新細明體" panose="02020500000000000000" pitchFamily="18" charset="-120"/>
              </a:rPr>
              <a:t>一、</a:t>
            </a:r>
            <a:r>
              <a:rPr lang="en-US" altLang="zh-TW" sz="2800"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學生實際出席日數（不含公、喪、病假），須達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六學期總出席日數之三分之二以上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二、學生日常生活表現六學期成績依教師輔導與管教學生之相關規定，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辦理功過相抵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、獎懲實施、懲罰存記及改過銷過等事項，且依規定程序審核通過註銷後，其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記錄未達三大過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三小過等同一大過</a:t>
            </a:r>
            <a:r>
              <a:rPr lang="en-US" altLang="zh-TW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者。</a:t>
            </a:r>
            <a:r>
              <a:rPr lang="zh-TW" altLang="en-US" sz="2800">
                <a:ea typeface="微軟正黑體" panose="020B0604030504040204" pitchFamily="34" charset="-120"/>
                <a:cs typeface="新細明體" panose="02020500000000000000" pitchFamily="18" charset="-12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三、學生學習領域畢業成績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至少四大領域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成績達丙等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六十分</a:t>
            </a:r>
            <a:r>
              <a:rPr lang="en-US" altLang="zh-TW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sz="280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以上者</a:t>
            </a:r>
            <a:r>
              <a:rPr lang="zh-TW" altLang="en-US" sz="280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  <a:endParaRPr lang="zh-TW" altLang="en-US" sz="2800">
              <a:latin typeface="Arial" panose="020B0604020202020204" pitchFamily="34" charset="0"/>
              <a:ea typeface="標楷體" panose="03000509000000000000" pitchFamily="65" charset="-120"/>
              <a:cs typeface="新細明體" panose="02020500000000000000" pitchFamily="18" charset="-120"/>
            </a:endParaRPr>
          </a:p>
        </p:txBody>
      </p:sp>
      <p:grpSp>
        <p:nvGrpSpPr>
          <p:cNvPr id="158724" name="群組 4">
            <a:extLst>
              <a:ext uri="{FF2B5EF4-FFF2-40B4-BE49-F238E27FC236}">
                <a16:creationId xmlns:a16="http://schemas.microsoft.com/office/drawing/2014/main" xmlns="" id="{018D4953-EB39-4CF2-861A-DB5EF759EE88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04266208-70D2-46E5-9554-FCD075FEF36D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1E8BB273-1ABB-4D10-B325-442C052335F7}"/>
                </a:ext>
              </a:extLst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8725" name="群組 7">
            <a:extLst>
              <a:ext uri="{FF2B5EF4-FFF2-40B4-BE49-F238E27FC236}">
                <a16:creationId xmlns:a16="http://schemas.microsoft.com/office/drawing/2014/main" xmlns="" id="{AB4F5CB0-3564-43F7-848E-E56E739548F4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1046F1AB-B4C3-4A8B-8782-8CD3CCE30657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37F83195-A18B-4AB9-B79C-B6A50BDDE5CC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C4C554CF-6EFC-44F8-B80C-691D34F15E24}"/>
              </a:ext>
            </a:extLst>
          </p:cNvPr>
          <p:cNvSpPr txBox="1"/>
          <p:nvPr/>
        </p:nvSpPr>
        <p:spPr>
          <a:xfrm>
            <a:off x="4867989" y="228421"/>
            <a:ext cx="324958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畢業資格：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修業資格：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8729" name="投影片編號版面配置區 11">
            <a:extLst>
              <a:ext uri="{FF2B5EF4-FFF2-40B4-BE49-F238E27FC236}">
                <a16:creationId xmlns:a16="http://schemas.microsoft.com/office/drawing/2014/main" xmlns="" id="{39E368BE-5F46-4842-BA31-FEC7A10EA83C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0FF909AE-AF55-48FD-9959-A09867826197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107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46F79B8-36F1-454E-B2A7-EA16F1FE39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EC7D3D4-FD36-44A8-A71C-1077E2CE7F5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46" name="群組 4">
            <a:extLst>
              <a:ext uri="{FF2B5EF4-FFF2-40B4-BE49-F238E27FC236}">
                <a16:creationId xmlns:a16="http://schemas.microsoft.com/office/drawing/2014/main" xmlns="" id="{9CACAF1F-A396-451D-90E3-F7281385E5E3}"/>
              </a:ext>
            </a:extLst>
          </p:cNvPr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7E5674C2-B406-473D-A498-0F54A9C180D0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27F3B7CD-596C-46BC-A7B7-6A6A17EB6DE1}"/>
                </a:ext>
              </a:extLst>
            </p:cNvPr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9747" name="群組 7">
            <a:extLst>
              <a:ext uri="{FF2B5EF4-FFF2-40B4-BE49-F238E27FC236}">
                <a16:creationId xmlns:a16="http://schemas.microsoft.com/office/drawing/2014/main" xmlns="" id="{7D369F64-024F-4CFF-B71D-C00F1C0D311C}"/>
              </a:ext>
            </a:extLst>
          </p:cNvPr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B03BFD61-739D-418E-8E59-8E97AF2C546A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741B6BFB-74E0-45B6-8F2B-2F75568564B3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E199563B-F8B5-4CE0-AF8B-67B35A167213}"/>
              </a:ext>
            </a:extLst>
          </p:cNvPr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737B2F8-7F81-41D2-A2B7-2AD34C541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6363" y="1590675"/>
            <a:ext cx="9174163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355600" indent="-355600" eaLnBrk="1" hangingPunct="1">
              <a:buFontTx/>
              <a:buChar char="•"/>
              <a:defRPr/>
            </a:pP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 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志願序（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分）第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(12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7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8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9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   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(9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11</a:t>
            </a:r>
            <a:r>
              <a:rPr kumimoji="0" lang="zh-TW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(6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 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13</a:t>
            </a:r>
            <a:r>
              <a:rPr kumimoji="0"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</a:t>
            </a:r>
            <a:r>
              <a:rPr kumimoji="0"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、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5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(3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，第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16~30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志願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(1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kumimoji="0" lang="en-US" altLang="zh-TW" b="1" dirty="0"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kumimoji="0" lang="zh-TW" altLang="en-US" b="1" dirty="0"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，可選填</a:t>
            </a:r>
            <a:r>
              <a:rPr kumimoji="0" lang="en-US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30</a:t>
            </a: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個志願數。</a:t>
            </a:r>
            <a:endParaRPr kumimoji="0"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55600" indent="-355600" eaLnBrk="1" hangingPunct="1">
              <a:buFontTx/>
              <a:buChar char="•"/>
              <a:defRPr/>
            </a:pPr>
            <a:r>
              <a:rPr lang="zh-TW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職業類科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同一職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群各科別連續選填為志願時，視為同一志願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序</a:t>
            </a:r>
            <a:r>
              <a:rPr lang="zh-TW" altLang="zh-TW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計分</a:t>
            </a:r>
            <a:endParaRPr kumimoji="0" lang="en-US" altLang="zh-TW" b="1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marL="355600" indent="-355600" eaLnBrk="1" hangingPunct="1">
              <a:buFontTx/>
              <a:buChar char="•"/>
              <a:defRPr/>
            </a:pPr>
            <a:r>
              <a:rPr kumimoji="0"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當總積分完全相同需進行超額比序</a:t>
            </a:r>
            <a:r>
              <a:rPr kumimoji="0" lang="zh-TW" altLang="en-US" b="1" dirty="0">
                <a:ea typeface="標楷體" panose="03000509000000000000" pitchFamily="65" charset="-120"/>
                <a:cs typeface="新細明體" panose="02020500000000000000" pitchFamily="18" charset="-120"/>
              </a:rPr>
              <a:t>，比序至「志願序積分」項目時，</a:t>
            </a:r>
            <a:r>
              <a:rPr kumimoji="0" lang="zh-TW" altLang="en-US" b="1" dirty="0">
                <a:solidFill>
                  <a:srgbClr val="FF0000"/>
                </a:solidFill>
                <a:ea typeface="標楷體" panose="03000509000000000000" pitchFamily="65" charset="-120"/>
                <a:cs typeface="新細明體" panose="02020500000000000000" pitchFamily="18" charset="-120"/>
              </a:rPr>
              <a:t>志願序積分高者將優先錄取</a:t>
            </a:r>
            <a:r>
              <a:rPr kumimoji="0"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</p:txBody>
      </p:sp>
      <p:sp>
        <p:nvSpPr>
          <p:cNvPr id="159752" name="投影片編號版面配置區 12">
            <a:extLst>
              <a:ext uri="{FF2B5EF4-FFF2-40B4-BE49-F238E27FC236}">
                <a16:creationId xmlns:a16="http://schemas.microsoft.com/office/drawing/2014/main" xmlns="" id="{E21413AB-91B1-46D8-82B6-4AF487C61A84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9797EFA-0917-4EBC-8D7F-92C45CA9C4E6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108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387AA2C7-3B90-4AFE-A515-A8F039B7592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3C8D6DE-9BE3-49A7-A827-BDBF0D71D0F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標題 1">
            <a:extLst>
              <a:ext uri="{FF2B5EF4-FFF2-40B4-BE49-F238E27FC236}">
                <a16:creationId xmlns:a16="http://schemas.microsoft.com/office/drawing/2014/main" xmlns="" id="{124467D7-C636-4893-882C-3FB66FE8355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anose="03000509000000000000" pitchFamily="65" charset="-120"/>
              </a:rPr>
              <a:t>志願序計分方式</a:t>
            </a:r>
          </a:p>
        </p:txBody>
      </p:sp>
      <p:sp>
        <p:nvSpPr>
          <p:cNvPr id="160771" name="內容版面配置區 2">
            <a:extLst>
              <a:ext uri="{FF2B5EF4-FFF2-40B4-BE49-F238E27FC236}">
                <a16:creationId xmlns:a16="http://schemas.microsoft.com/office/drawing/2014/main" xmlns="" id="{E53EB52F-426A-44EF-B7D6-77A364ABBFE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268413"/>
            <a:ext cx="8012112" cy="2535237"/>
          </a:xfrm>
        </p:spPr>
        <p:txBody>
          <a:bodyPr/>
          <a:lstStyle/>
          <a:p>
            <a:pPr marL="228600" indent="-228600"/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志願序別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15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分，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…16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志願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  <a:p>
            <a:pPr marL="228600" indent="-228600"/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總積分完全相同，需進行超額比序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低收入→適性輔導→多元學習→會考總積分→志願序積分→教育會考成績標示總點數→教育會考成績標示</a:t>
            </a:r>
            <a:r>
              <a:rPr lang="en-US" altLang="zh-TW" sz="2600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，比序至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「志願序積分」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</a:rPr>
              <a:t>項目時，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志願序積分高者將優先錄取。</a:t>
            </a:r>
          </a:p>
          <a:p>
            <a:pPr marL="228600" indent="-228600"/>
            <a:endParaRPr lang="zh-TW" altLang="en-US" sz="26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582703" name="Group 47">
            <a:extLst>
              <a:ext uri="{FF2B5EF4-FFF2-40B4-BE49-F238E27FC236}">
                <a16:creationId xmlns:a16="http://schemas.microsoft.com/office/drawing/2014/main" xmlns="" id="{1F5BE2FD-BB1A-4D00-8C55-4E17E3FA2ADE}"/>
              </a:ext>
            </a:extLst>
          </p:cNvPr>
          <p:cNvGraphicFramePr>
            <a:graphicFrameLocks noGrp="1"/>
          </p:cNvGraphicFramePr>
          <p:nvPr/>
        </p:nvGraphicFramePr>
        <p:xfrm>
          <a:off x="323850" y="3933825"/>
          <a:ext cx="8612190" cy="2079625"/>
        </p:xfrm>
        <a:graphic>
          <a:graphicData uri="http://schemas.openxmlformats.org/drawingml/2006/table">
            <a:tbl>
              <a:tblPr/>
              <a:tblGrid>
                <a:gridCol w="1223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5546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399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志願順序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endParaRPr kumimoji="0" lang="zh-TW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9980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校、科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A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B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C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D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應外科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E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F</a:t>
                      </a: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應外科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3990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志願積分</a:t>
                      </a: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1437" marR="91437" marT="45718" marB="4571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E83E407-0A77-4F52-AC01-A04149958C1F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A199DDD-CA3B-4B46-9378-4BB1FEAA10A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文字方塊 1">
            <a:extLst>
              <a:ext uri="{FF2B5EF4-FFF2-40B4-BE49-F238E27FC236}">
                <a16:creationId xmlns:a16="http://schemas.microsoft.com/office/drawing/2014/main" xmlns="" id="{94D2C4D9-BD00-4A82-8483-634369F25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資料來源：聯合新聞網。</a:t>
            </a:r>
            <a:r>
              <a:rPr lang="en-US" altLang="en-US" sz="1600">
                <a:ea typeface="微軟正黑體" panose="020B0604030504040204" pitchFamily="34" charset="-120"/>
                <a:cs typeface="Times New Roman" panose="02020603050405020304" pitchFamily="18" charset="0"/>
              </a:rPr>
              <a:t>http://udn.com/news/story/7314/1175233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3555" name="Picture 10" descr="Capture_2015_09_13_20_41_38_218">
            <a:extLst>
              <a:ext uri="{FF2B5EF4-FFF2-40B4-BE49-F238E27FC236}">
                <a16:creationId xmlns:a16="http://schemas.microsoft.com/office/drawing/2014/main" xmlns="" id="{E39DD2CE-F694-49E2-8A62-5B0FCF9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8747125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11">
            <a:extLst>
              <a:ext uri="{FF2B5EF4-FFF2-40B4-BE49-F238E27FC236}">
                <a16:creationId xmlns:a16="http://schemas.microsoft.com/office/drawing/2014/main" xmlns="" id="{18DC6877-181C-4061-8B8F-E5AD67E7B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773238"/>
            <a:ext cx="2663825" cy="21605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標題 1">
            <a:extLst>
              <a:ext uri="{FF2B5EF4-FFF2-40B4-BE49-F238E27FC236}">
                <a16:creationId xmlns:a16="http://schemas.microsoft.com/office/drawing/2014/main" xmlns="" id="{6DBC85CF-B991-4B2D-8607-299037FB8E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062" y="332656"/>
            <a:ext cx="8685534" cy="1143000"/>
          </a:xfrm>
        </p:spPr>
        <p:txBody>
          <a:bodyPr/>
          <a:lstStyle/>
          <a:p>
            <a:r>
              <a:rPr lang="zh-TW" altLang="en-US" dirty="0">
                <a:solidFill>
                  <a:srgbClr val="0000FF"/>
                </a:solidFill>
                <a:ea typeface="標楷體" panose="03000509000000000000" pitchFamily="65" charset="-120"/>
              </a:rPr>
              <a:t>高職同群科志願跨校連續選填同分</a:t>
            </a:r>
          </a:p>
        </p:txBody>
      </p:sp>
      <p:sp>
        <p:nvSpPr>
          <p:cNvPr id="163843" name="內容版面配置區 2">
            <a:extLst>
              <a:ext uri="{FF2B5EF4-FFF2-40B4-BE49-F238E27FC236}">
                <a16:creationId xmlns:a16="http://schemas.microsoft.com/office/drawing/2014/main" xmlns="" id="{222247F5-41B0-4210-9D07-C4A9BA05AB5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4938" y="1239838"/>
            <a:ext cx="7886700" cy="4552950"/>
          </a:xfrm>
        </p:spPr>
        <p:txBody>
          <a:bodyPr/>
          <a:lstStyle/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舉例：</a:t>
            </a:r>
          </a:p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甲生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r>
              <a:rPr lang="zh-TW" altLang="en-US" b="1" dirty="0">
                <a:ea typeface="標楷體" panose="03000509000000000000" pitchFamily="65" charset="-120"/>
              </a:rPr>
              <a:t>乙生</a:t>
            </a:r>
            <a:endParaRPr lang="en-US" altLang="zh-TW" b="1" dirty="0">
              <a:ea typeface="標楷體" panose="03000509000000000000" pitchFamily="65" charset="-120"/>
            </a:endParaRPr>
          </a:p>
          <a:p>
            <a:pPr marL="228600" indent="-228600"/>
            <a:endParaRPr lang="zh-TW" altLang="en-US" b="1" dirty="0">
              <a:ea typeface="標楷體" panose="03000509000000000000" pitchFamily="65" charset="-120"/>
            </a:endParaRPr>
          </a:p>
        </p:txBody>
      </p:sp>
      <p:sp>
        <p:nvSpPr>
          <p:cNvPr id="163844" name="投影片編號版面配置區 3">
            <a:extLst>
              <a:ext uri="{FF2B5EF4-FFF2-40B4-BE49-F238E27FC236}">
                <a16:creationId xmlns:a16="http://schemas.microsoft.com/office/drawing/2014/main" xmlns="" id="{C6673D5E-2F8E-4EFC-A8D0-7A996FEE78A9}"/>
              </a:ext>
            </a:extLst>
          </p:cNvPr>
          <p:cNvSpPr txBox="1">
            <a:spLocks noGrp="1"/>
          </p:cNvSpPr>
          <p:nvPr/>
        </p:nvSpPr>
        <p:spPr bwMode="auto">
          <a:xfrm>
            <a:off x="7596188" y="6450013"/>
            <a:ext cx="54133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62084E4-4D69-4169-B14E-204B0D762E86}" type="slidenum">
              <a:rPr kumimoji="0" lang="en-US" altLang="zh-TW" sz="1200" b="1">
                <a:solidFill>
                  <a:srgbClr val="898989"/>
                </a:solidFill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110</a:t>
            </a:fld>
            <a:endParaRPr kumimoji="0" lang="en-US" altLang="zh-TW" sz="1200" b="1">
              <a:solidFill>
                <a:srgbClr val="898989"/>
              </a:solidFill>
            </a:endParaRPr>
          </a:p>
        </p:txBody>
      </p:sp>
      <p:graphicFrame>
        <p:nvGraphicFramePr>
          <p:cNvPr id="103515" name="Group 91">
            <a:extLst>
              <a:ext uri="{FF2B5EF4-FFF2-40B4-BE49-F238E27FC236}">
                <a16:creationId xmlns:a16="http://schemas.microsoft.com/office/drawing/2014/main" xmlns="" id="{A0C10B44-5CF9-42D6-9D6F-9B5D8AD9E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086965"/>
              </p:ext>
            </p:extLst>
          </p:nvPr>
        </p:nvGraphicFramePr>
        <p:xfrm>
          <a:off x="1340452" y="1822990"/>
          <a:ext cx="7632698" cy="1981201"/>
        </p:xfrm>
        <a:graphic>
          <a:graphicData uri="http://schemas.openxmlformats.org/drawingml/2006/table">
            <a:tbl>
              <a:tblPr/>
              <a:tblGrid>
                <a:gridCol w="1050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031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志願順序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2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3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4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5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6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7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232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校、科</a:t>
                      </a: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C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D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A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普通科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E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F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園藝科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F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造園科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4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志願積分</a:t>
                      </a: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5E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15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</a:rPr>
                        <a:t>12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</a:endParaRPr>
                    </a:p>
                  </a:txBody>
                  <a:tcPr marL="91438" marR="91438" marT="45708" marB="45708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D9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583769" name="Group 89">
            <a:extLst>
              <a:ext uri="{FF2B5EF4-FFF2-40B4-BE49-F238E27FC236}">
                <a16:creationId xmlns:a16="http://schemas.microsoft.com/office/drawing/2014/main" xmlns="" id="{9A96E495-5011-4A99-B4CA-2A4A2FC17B32}"/>
              </a:ext>
            </a:extLst>
          </p:cNvPr>
          <p:cNvGraphicFramePr>
            <a:graphicFrameLocks noGrp="1"/>
          </p:cNvGraphicFramePr>
          <p:nvPr/>
        </p:nvGraphicFramePr>
        <p:xfrm>
          <a:off x="1331913" y="4159250"/>
          <a:ext cx="7632700" cy="2224088"/>
        </p:xfrm>
        <a:graphic>
          <a:graphicData uri="http://schemas.openxmlformats.org/drawingml/2006/table">
            <a:tbl>
              <a:tblPr/>
              <a:tblGrid>
                <a:gridCol w="10405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4173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57681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志願順序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endParaRPr kumimoji="0" lang="zh-TW" altLang="en-US" sz="18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panose="020B0604030504040204" pitchFamily="34" charset="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691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校、科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A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國貿科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國貿科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商經科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資處科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C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資處科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B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普通科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E</a:t>
                      </a: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校</a:t>
                      </a:r>
                      <a:endParaRPr kumimoji="0" lang="en-US" altLang="zh-TW" sz="1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普通科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4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志願積分</a:t>
                      </a: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</a:endParaRPr>
                    </a:p>
                  </a:txBody>
                  <a:tcPr marL="91422" marR="91422" marT="45740" marB="4574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" name="框架 2">
            <a:extLst>
              <a:ext uri="{FF2B5EF4-FFF2-40B4-BE49-F238E27FC236}">
                <a16:creationId xmlns:a16="http://schemas.microsoft.com/office/drawing/2014/main" xmlns="" id="{50F5E728-F2A4-4F5C-A179-C38A1A219F89}"/>
              </a:ext>
            </a:extLst>
          </p:cNvPr>
          <p:cNvSpPr/>
          <p:nvPr/>
        </p:nvSpPr>
        <p:spPr>
          <a:xfrm>
            <a:off x="2584451" y="32738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8" name="框架 7">
            <a:extLst>
              <a:ext uri="{FF2B5EF4-FFF2-40B4-BE49-F238E27FC236}">
                <a16:creationId xmlns:a16="http://schemas.microsoft.com/office/drawing/2014/main" xmlns="" id="{444A7F80-4B5B-406D-B756-ABD757EAFFD5}"/>
              </a:ext>
            </a:extLst>
          </p:cNvPr>
          <p:cNvSpPr/>
          <p:nvPr/>
        </p:nvSpPr>
        <p:spPr>
          <a:xfrm>
            <a:off x="3454401" y="3262746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9" name="框架 8">
            <a:extLst>
              <a:ext uri="{FF2B5EF4-FFF2-40B4-BE49-F238E27FC236}">
                <a16:creationId xmlns:a16="http://schemas.microsoft.com/office/drawing/2014/main" xmlns="" id="{7F47B426-BE6D-4952-B2E0-2026981B5B39}"/>
              </a:ext>
            </a:extLst>
          </p:cNvPr>
          <p:cNvSpPr/>
          <p:nvPr/>
        </p:nvSpPr>
        <p:spPr>
          <a:xfrm>
            <a:off x="4397376" y="32611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0" name="框架 9">
            <a:extLst>
              <a:ext uri="{FF2B5EF4-FFF2-40B4-BE49-F238E27FC236}">
                <a16:creationId xmlns:a16="http://schemas.microsoft.com/office/drawing/2014/main" xmlns="" id="{516988BF-8BBF-464D-87B7-FB0B3AF587B6}"/>
              </a:ext>
            </a:extLst>
          </p:cNvPr>
          <p:cNvSpPr/>
          <p:nvPr/>
        </p:nvSpPr>
        <p:spPr>
          <a:xfrm>
            <a:off x="5338342" y="3273859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1" name="框架 10">
            <a:extLst>
              <a:ext uri="{FF2B5EF4-FFF2-40B4-BE49-F238E27FC236}">
                <a16:creationId xmlns:a16="http://schemas.microsoft.com/office/drawing/2014/main" xmlns="" id="{B6A373B5-6A08-4689-8F65-FDB2D9A5B370}"/>
              </a:ext>
            </a:extLst>
          </p:cNvPr>
          <p:cNvSpPr/>
          <p:nvPr/>
        </p:nvSpPr>
        <p:spPr>
          <a:xfrm>
            <a:off x="6319838" y="3267509"/>
            <a:ext cx="2552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2" name="框架 11">
            <a:extLst>
              <a:ext uri="{FF2B5EF4-FFF2-40B4-BE49-F238E27FC236}">
                <a16:creationId xmlns:a16="http://schemas.microsoft.com/office/drawing/2014/main" xmlns="" id="{44387BC8-4752-41B7-AC67-1E027B4A20F4}"/>
              </a:ext>
            </a:extLst>
          </p:cNvPr>
          <p:cNvSpPr/>
          <p:nvPr/>
        </p:nvSpPr>
        <p:spPr>
          <a:xfrm>
            <a:off x="2414588" y="5788025"/>
            <a:ext cx="4614862" cy="576263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3" name="框架 12">
            <a:extLst>
              <a:ext uri="{FF2B5EF4-FFF2-40B4-BE49-F238E27FC236}">
                <a16:creationId xmlns:a16="http://schemas.microsoft.com/office/drawing/2014/main" xmlns="" id="{0EBF0876-D1E8-4246-8831-936AB787ED79}"/>
              </a:ext>
            </a:extLst>
          </p:cNvPr>
          <p:cNvSpPr/>
          <p:nvPr/>
        </p:nvSpPr>
        <p:spPr>
          <a:xfrm>
            <a:off x="7215188" y="5859463"/>
            <a:ext cx="649287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14" name="框架 13">
            <a:extLst>
              <a:ext uri="{FF2B5EF4-FFF2-40B4-BE49-F238E27FC236}">
                <a16:creationId xmlns:a16="http://schemas.microsoft.com/office/drawing/2014/main" xmlns="" id="{B0603241-366A-4077-AA0A-ACE793F0C731}"/>
              </a:ext>
            </a:extLst>
          </p:cNvPr>
          <p:cNvSpPr/>
          <p:nvPr/>
        </p:nvSpPr>
        <p:spPr>
          <a:xfrm>
            <a:off x="8142288" y="5859463"/>
            <a:ext cx="647700" cy="431800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b="1">
              <a:solidFill>
                <a:schemeClr val="tx1"/>
              </a:solidFill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xmlns="" id="{793AEEEE-A4E8-4A06-93C3-D3750E07DFF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C5BF88ED-6805-4A96-9D00-56CA8254936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1"/>
          <p:cNvSpPr>
            <a:spLocks noChangeArrowheads="1"/>
          </p:cNvSpPr>
          <p:nvPr/>
        </p:nvSpPr>
        <p:spPr bwMode="auto">
          <a:xfrm>
            <a:off x="293688" y="19431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技巧一：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同群連續填</a:t>
            </a:r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同分</a:t>
            </a:r>
          </a:p>
        </p:txBody>
      </p:sp>
      <p:sp>
        <p:nvSpPr>
          <p:cNvPr id="152579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12B90CDE-1B1E-409E-A005-7C75994946AB}" type="slidenum">
              <a:rPr lang="en-US" altLang="zh-TW" sz="1400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111</a:t>
            </a:fld>
            <a:endParaRPr lang="en-US" altLang="zh-TW" sz="1400">
              <a:solidFill>
                <a:srgbClr val="898989"/>
              </a:solidFill>
              <a:latin typeface="Arial" pitchFamily="34" charset="0"/>
            </a:endParaRPr>
          </a:p>
        </p:txBody>
      </p:sp>
      <p:graphicFrame>
        <p:nvGraphicFramePr>
          <p:cNvPr id="326660" name="Group 4"/>
          <p:cNvGraphicFramePr>
            <a:graphicFrameLocks noGrp="1"/>
          </p:cNvGraphicFramePr>
          <p:nvPr/>
        </p:nvGraphicFramePr>
        <p:xfrm>
          <a:off x="395288" y="3789363"/>
          <a:ext cx="8424862" cy="1828800"/>
        </p:xfrm>
        <a:graphic>
          <a:graphicData uri="http://schemas.openxmlformats.org/drawingml/2006/table">
            <a:tbl>
              <a:tblPr/>
              <a:tblGrid>
                <a:gridCol w="15732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414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4141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04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志願序</a:t>
                      </a:r>
                      <a:b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校科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資料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電商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國貿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□</a:t>
                      </a:r>
                      <a:endParaRPr kumimoji="1" lang="en-US" altLang="zh-TW" sz="3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商經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2606" name="Oval 86"/>
          <p:cNvSpPr>
            <a:spLocks noChangeArrowheads="1"/>
          </p:cNvSpPr>
          <p:nvPr/>
        </p:nvSpPr>
        <p:spPr bwMode="auto">
          <a:xfrm>
            <a:off x="1835150" y="3860800"/>
            <a:ext cx="6913563" cy="17272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/>
            <a:endParaRPr lang="zh-TW" altLang="zh-TW" b="1"/>
          </a:p>
        </p:txBody>
      </p:sp>
      <p:sp>
        <p:nvSpPr>
          <p:cNvPr id="131160" name="Text Box 88"/>
          <p:cNvSpPr txBox="1">
            <a:spLocks noChangeArrowheads="1"/>
          </p:cNvSpPr>
          <p:nvPr/>
        </p:nvSpPr>
        <p:spPr bwMode="auto">
          <a:xfrm>
            <a:off x="2360613" y="6100763"/>
            <a:ext cx="4824412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同群連續填</a:t>
            </a:r>
            <a:r>
              <a:rPr kumimoji="0" lang="zh-TW" altLang="en-US" b="1"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同志願分</a:t>
            </a:r>
          </a:p>
        </p:txBody>
      </p:sp>
      <p:sp>
        <p:nvSpPr>
          <p:cNvPr id="131161" name="Text Box 89"/>
          <p:cNvSpPr txBox="1">
            <a:spLocks noChangeArrowheads="1"/>
          </p:cNvSpPr>
          <p:nvPr/>
        </p:nvSpPr>
        <p:spPr bwMode="auto">
          <a:xfrm>
            <a:off x="4859338" y="5661025"/>
            <a:ext cx="1081087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>
                <a:latin typeface="標楷體" pitchFamily="65" charset="-120"/>
                <a:ea typeface="標楷體" pitchFamily="65" charset="-120"/>
              </a:rPr>
              <a:t>15</a:t>
            </a:r>
            <a:r>
              <a:rPr kumimoji="0" lang="zh-TW" altLang="en-US">
                <a:latin typeface="標楷體" pitchFamily="65" charset="-120"/>
                <a:ea typeface="標楷體" pitchFamily="65" charset="-120"/>
                <a:cs typeface="微軟正黑體" pitchFamily="34" charset="-120"/>
              </a:rPr>
              <a:t>分</a:t>
            </a:r>
          </a:p>
        </p:txBody>
      </p:sp>
      <p:sp>
        <p:nvSpPr>
          <p:cNvPr id="152609" name="Rectangle 11"/>
          <p:cNvSpPr>
            <a:spLocks noChangeArrowheads="1"/>
          </p:cNvSpPr>
          <p:nvPr/>
        </p:nvSpPr>
        <p:spPr bwMode="auto">
          <a:xfrm>
            <a:off x="293688" y="2565400"/>
            <a:ext cx="6119812" cy="5794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技巧二：志願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前填</a:t>
            </a:r>
          </a:p>
        </p:txBody>
      </p:sp>
      <p:sp>
        <p:nvSpPr>
          <p:cNvPr id="152610" name="Rectangle 11"/>
          <p:cNvSpPr>
            <a:spLocks noChangeArrowheads="1"/>
          </p:cNvSpPr>
          <p:nvPr/>
        </p:nvSpPr>
        <p:spPr bwMode="auto">
          <a:xfrm>
            <a:off x="323850" y="3141663"/>
            <a:ext cx="611981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5C7A00"/>
            </a:prstShdw>
          </a:effectLst>
        </p:spPr>
        <p:txBody>
          <a:bodyPr>
            <a:spAutoFit/>
          </a:bodyPr>
          <a:lstStyle/>
          <a:p>
            <a:pPr eaLnBrk="1" hangingPunct="1"/>
            <a:r>
              <a:rPr kumimoji="0" lang="zh-TW" altLang="en-US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技巧三：志願</a:t>
            </a:r>
            <a:r>
              <a:rPr kumimoji="0"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多填</a:t>
            </a: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1146175"/>
            <a:ext cx="92122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000">
                <a:latin typeface="標楷體" pitchFamily="65" charset="-120"/>
                <a:ea typeface="標楷體" pitchFamily="65" charset="-120"/>
              </a:rPr>
              <a:t>免試入學</a:t>
            </a:r>
            <a:r>
              <a:rPr kumimoji="0" lang="zh-TW" altLang="en-US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技巧填志願 </a:t>
            </a:r>
            <a:r>
              <a:rPr kumimoji="0" lang="zh-TW" altLang="en-US" sz="4000">
                <a:solidFill>
                  <a:srgbClr val="008000"/>
                </a:solidFill>
                <a:latin typeface="標楷體" pitchFamily="65" charset="-120"/>
                <a:ea typeface="標楷體" pitchFamily="65" charset="-120"/>
              </a:rPr>
              <a:t>幫助學生得高分</a:t>
            </a:r>
            <a:r>
              <a:rPr kumimoji="0" lang="en-US" altLang="zh-TW" sz="4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!!</a:t>
            </a:r>
            <a:endParaRPr kumimoji="0" lang="en-US" altLang="zh-TW" sz="400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2555875" y="333375"/>
            <a:ext cx="51847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4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桃連區填志願小叮嚀</a:t>
            </a:r>
          </a:p>
        </p:txBody>
      </p:sp>
      <p:sp>
        <p:nvSpPr>
          <p:cNvPr id="152613" name="矩形 3"/>
          <p:cNvSpPr>
            <a:spLocks noChangeArrowheads="1"/>
          </p:cNvSpPr>
          <p:nvPr/>
        </p:nvSpPr>
        <p:spPr bwMode="auto">
          <a:xfrm>
            <a:off x="2376488" y="454025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4" name="矩形 14"/>
          <p:cNvSpPr>
            <a:spLocks noChangeArrowheads="1"/>
          </p:cNvSpPr>
          <p:nvPr/>
        </p:nvSpPr>
        <p:spPr bwMode="auto">
          <a:xfrm>
            <a:off x="3522663" y="4554538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5" name="矩形 15"/>
          <p:cNvSpPr>
            <a:spLocks noChangeArrowheads="1"/>
          </p:cNvSpPr>
          <p:nvPr/>
        </p:nvSpPr>
        <p:spPr bwMode="auto">
          <a:xfrm>
            <a:off x="46402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6" name="矩形 16"/>
          <p:cNvSpPr>
            <a:spLocks noChangeArrowheads="1"/>
          </p:cNvSpPr>
          <p:nvPr/>
        </p:nvSpPr>
        <p:spPr bwMode="auto">
          <a:xfrm>
            <a:off x="5795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A</a:t>
            </a:r>
          </a:p>
        </p:txBody>
      </p:sp>
      <p:sp>
        <p:nvSpPr>
          <p:cNvPr id="152617" name="矩形 17"/>
          <p:cNvSpPr>
            <a:spLocks noChangeArrowheads="1"/>
          </p:cNvSpPr>
          <p:nvPr/>
        </p:nvSpPr>
        <p:spPr bwMode="auto">
          <a:xfrm>
            <a:off x="6961188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152618" name="矩形 18"/>
          <p:cNvSpPr>
            <a:spLocks noChangeArrowheads="1"/>
          </p:cNvSpPr>
          <p:nvPr/>
        </p:nvSpPr>
        <p:spPr bwMode="auto">
          <a:xfrm>
            <a:off x="8081963" y="455771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fontAlgn="ctr" hangingPunct="1"/>
            <a:r>
              <a:rPr lang="en-US" altLang="zh-TW" sz="1800">
                <a:latin typeface="標楷體" pitchFamily="65" charset="-120"/>
                <a:ea typeface="標楷體" pitchFamily="65" charset="-120"/>
              </a:rPr>
              <a:t>B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C3DA044-27F2-4D3B-B478-91B864AE326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2DBB257F-BF32-4E0E-9CF8-76A32F4F76D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626" name="群組 4"/>
          <p:cNvGrpSpPr>
            <a:grpSpLocks/>
          </p:cNvGrpSpPr>
          <p:nvPr/>
        </p:nvGrpSpPr>
        <p:grpSpPr bwMode="auto">
          <a:xfrm>
            <a:off x="214313" y="500063"/>
            <a:ext cx="2786062" cy="857250"/>
            <a:chOff x="2389" y="1239"/>
            <a:chExt cx="2315099" cy="1266281"/>
          </a:xfrm>
        </p:grpSpPr>
        <p:sp>
          <p:nvSpPr>
            <p:cNvPr id="6" name="圓角矩形 5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27" name="群組 7"/>
          <p:cNvGrpSpPr>
            <a:grpSpLocks/>
          </p:cNvGrpSpPr>
          <p:nvPr/>
        </p:nvGrpSpPr>
        <p:grpSpPr bwMode="auto">
          <a:xfrm>
            <a:off x="3000375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/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1" name="文字方塊 10"/>
          <p:cNvSpPr txBox="1"/>
          <p:nvPr/>
        </p:nvSpPr>
        <p:spPr>
          <a:xfrm>
            <a:off x="4857752" y="571480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生涯規劃：</a:t>
            </a:r>
            <a:r>
              <a:rPr kumimoji="0" lang="en-US" altLang="zh-TW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kumimoji="0" lang="zh-TW" altLang="en-US" sz="3600" b="1">
                <a:solidFill>
                  <a:srgbClr val="00009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endParaRPr kumimoji="0" lang="en-US" altLang="zh-TW" sz="3600" b="1">
              <a:solidFill>
                <a:srgbClr val="00009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395288" y="1571625"/>
            <a:ext cx="82804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報名校、科與生涯規劃建議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與「家長意見」相符者得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與「導師意見」相符者得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  <a:p>
            <a:pPr lvl="1" eaLnBrk="1" hangingPunct="1">
              <a:defRPr/>
            </a:pP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與「輔導教師意見」相符者得</a:t>
            </a:r>
            <a:r>
              <a:rPr kumimoji="0"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2</a:t>
            </a:r>
            <a:r>
              <a:rPr kumimoji="0"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154632" name="投影片編號版面配置區 12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420CB97D-92E1-4908-8F1C-B753DE0227F5}" type="slidenum">
              <a:rPr lang="zh-TW" altLang="en-US" sz="1400" b="1">
                <a:solidFill>
                  <a:srgbClr val="898989"/>
                </a:solidFill>
                <a:latin typeface="Arial" pitchFamily="34" charset="0"/>
              </a:rPr>
              <a:pPr algn="r" eaLnBrk="1" hangingPunct="1"/>
              <a:t>112</a:t>
            </a:fld>
            <a:endParaRPr lang="en-US" altLang="zh-TW" sz="1400" b="1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154633" name="群組 4"/>
          <p:cNvGrpSpPr>
            <a:grpSpLocks/>
          </p:cNvGrpSpPr>
          <p:nvPr/>
        </p:nvGrpSpPr>
        <p:grpSpPr bwMode="auto">
          <a:xfrm>
            <a:off x="214313" y="4000500"/>
            <a:ext cx="2786062" cy="857250"/>
            <a:chOff x="2389" y="1239"/>
            <a:chExt cx="2315099" cy="1266281"/>
          </a:xfrm>
        </p:grpSpPr>
        <p:sp>
          <p:nvSpPr>
            <p:cNvPr id="14" name="圓角矩形 13"/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圓角矩形 4"/>
            <p:cNvSpPr/>
            <p:nvPr/>
          </p:nvSpPr>
          <p:spPr>
            <a:xfrm>
              <a:off x="64388" y="62208"/>
              <a:ext cx="2191100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適性輔導</a:t>
              </a:r>
            </a:p>
          </p:txBody>
        </p:sp>
      </p:grpSp>
      <p:grpSp>
        <p:nvGrpSpPr>
          <p:cNvPr id="154634" name="群組 7"/>
          <p:cNvGrpSpPr>
            <a:grpSpLocks/>
          </p:cNvGrpSpPr>
          <p:nvPr/>
        </p:nvGrpSpPr>
        <p:grpSpPr bwMode="auto">
          <a:xfrm>
            <a:off x="3000375" y="3857625"/>
            <a:ext cx="1857375" cy="1071563"/>
            <a:chOff x="2103175" y="-428010"/>
            <a:chExt cx="2040083" cy="1267522"/>
          </a:xfrm>
        </p:grpSpPr>
        <p:sp>
          <p:nvSpPr>
            <p:cNvPr id="17" name="向右箭號 16"/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向右箭號 4"/>
            <p:cNvSpPr/>
            <p:nvPr/>
          </p:nvSpPr>
          <p:spPr>
            <a:xfrm>
              <a:off x="2103175" y="-174505"/>
              <a:ext cx="1757610" cy="7849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anchor="ctr"/>
            <a:lstStyle>
              <a:lvl1pPr marL="342900" indent="-3429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2286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 defTabSz="1066800" eaLnBrk="0" hangingPunct="0"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defTabSz="1066800" eaLnBrk="0" fontAlgn="base" hangingPunct="0">
                <a:spcBef>
                  <a:spcPct val="0"/>
                </a:spcBef>
                <a:spcAft>
                  <a:spcPct val="0"/>
                </a:spcAft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lvl="1" algn="ctr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32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分</a:t>
              </a:r>
            </a:p>
          </p:txBody>
        </p:sp>
      </p:grpSp>
      <p:sp>
        <p:nvSpPr>
          <p:cNvPr id="19" name="文字方塊 18"/>
          <p:cNvSpPr txBox="1"/>
          <p:nvPr/>
        </p:nvSpPr>
        <p:spPr>
          <a:xfrm>
            <a:off x="4857721" y="4071928"/>
            <a:ext cx="357190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就近入學：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4638" name="Text Box 12"/>
          <p:cNvSpPr txBox="1">
            <a:spLocks noChangeArrowheads="1"/>
          </p:cNvSpPr>
          <p:nvPr/>
        </p:nvSpPr>
        <p:spPr bwMode="auto">
          <a:xfrm>
            <a:off x="1071563" y="5175250"/>
            <a:ext cx="6624637" cy="1325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995C1F"/>
            </a:prstShdw>
          </a:effectLst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桃園區學生符合就近入學得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zh-TW" altLang="en-US">
                <a:latin typeface="標楷體" pitchFamily="65" charset="-120"/>
                <a:ea typeface="標楷體" pitchFamily="65" charset="-120"/>
              </a:rPr>
              <a:t>共同就學區學生得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分。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801F170E-FD03-4AAF-98D5-D130A9BD6AA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839C016-A24B-492A-BCCC-68B5BB823F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矩形 9">
            <a:extLst>
              <a:ext uri="{FF2B5EF4-FFF2-40B4-BE49-F238E27FC236}">
                <a16:creationId xmlns:a16="http://schemas.microsoft.com/office/drawing/2014/main" xmlns="" id="{66285A73-AAFF-4C9B-8741-8F8CEDACC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kumimoji="0"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五、生涯發展規劃書</a:t>
            </a:r>
            <a:endParaRPr kumimoji="0"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5CF9C19-10C4-4C12-8E59-378AEAC036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81908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C0C20FE2-E3C1-4FDA-B783-D38342A6D7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6353" y="1489274"/>
            <a:ext cx="3796665" cy="534874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8965" name="圖片 1">
            <a:extLst>
              <a:ext uri="{FF2B5EF4-FFF2-40B4-BE49-F238E27FC236}">
                <a16:creationId xmlns:a16="http://schemas.microsoft.com/office/drawing/2014/main" xmlns="" id="{6596C654-CD1E-4A6A-8758-7C7798A1A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7313"/>
            <a:ext cx="1295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6" name="矩形 1">
            <a:extLst>
              <a:ext uri="{FF2B5EF4-FFF2-40B4-BE49-F238E27FC236}">
                <a16:creationId xmlns:a16="http://schemas.microsoft.com/office/drawing/2014/main" xmlns="" id="{03FE4C49-1CD9-448F-834F-146D61697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3716338"/>
            <a:ext cx="576263" cy="208915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9C3AD70B-9360-4CEC-BED6-1C11251C3F6D}"/>
              </a:ext>
            </a:extLst>
          </p:cNvPr>
          <p:cNvSpPr/>
          <p:nvPr/>
        </p:nvSpPr>
        <p:spPr bwMode="auto">
          <a:xfrm>
            <a:off x="1684338" y="3970338"/>
            <a:ext cx="2382837" cy="3513137"/>
          </a:xfrm>
          <a:prstGeom prst="wedgeEllipseCallout">
            <a:avLst>
              <a:gd name="adj1" fmla="val -65106"/>
              <a:gd name="adj2" fmla="val 16500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400"/>
              </a:lnSpc>
              <a:defRPr/>
            </a:pP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參考生涯輔導紀錄手冊資料，親師生一起討論，依據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孩子學習表現、專長、興趣</a:t>
            </a: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等，並且考量想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升讀學校的入學條件</a:t>
            </a:r>
            <a:r>
              <a:rPr kumimoji="0" lang="zh-TW" altLang="en-US" sz="1600" b="1" dirty="0">
                <a:latin typeface="微軟正黑體" pitchFamily="34" charset="-120"/>
                <a:ea typeface="微軟正黑體" pitchFamily="34" charset="-120"/>
              </a:rPr>
              <a:t>，初步完成個人升學規劃。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xmlns="" id="{BBA4B896-E68F-4190-BC58-2A5C6EDF3946}"/>
              </a:ext>
            </a:extLst>
          </p:cNvPr>
          <p:cNvGrpSpPr>
            <a:grpSpLocks/>
          </p:cNvGrpSpPr>
          <p:nvPr/>
        </p:nvGrpSpPr>
        <p:grpSpPr bwMode="auto">
          <a:xfrm>
            <a:off x="1665288" y="1381125"/>
            <a:ext cx="5761037" cy="5510213"/>
            <a:chOff x="1665536" y="1381059"/>
            <a:chExt cx="5760194" cy="5509751"/>
          </a:xfrm>
        </p:grpSpPr>
        <p:pic>
          <p:nvPicPr>
            <p:cNvPr id="8" name="Picture 3">
              <a:extLst>
                <a:ext uri="{FF2B5EF4-FFF2-40B4-BE49-F238E27FC236}">
                  <a16:creationId xmlns:a16="http://schemas.microsoft.com/office/drawing/2014/main" xmlns="" id="{CD1912E6-268D-4B23-AC9B-CC6F12F565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65536" y="1381059"/>
              <a:ext cx="5760194" cy="550975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4">
                  <a:satMod val="175000"/>
                  <a:alpha val="4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7FA6459D-A8AC-4D63-8EF2-E500A878C26A}"/>
                </a:ext>
              </a:extLst>
            </p:cNvPr>
            <p:cNvSpPr/>
            <p:nvPr/>
          </p:nvSpPr>
          <p:spPr bwMode="auto">
            <a:xfrm>
              <a:off x="1763947" y="2077914"/>
              <a:ext cx="838077" cy="431764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C1631254-0634-44CF-807F-BDCF94334479}"/>
                </a:ext>
              </a:extLst>
            </p:cNvPr>
            <p:cNvSpPr/>
            <p:nvPr/>
          </p:nvSpPr>
          <p:spPr bwMode="auto">
            <a:xfrm>
              <a:off x="1765533" y="3284312"/>
              <a:ext cx="838077" cy="431764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7BABBC2D-9495-426A-A60B-08EB9661E07D}"/>
                </a:ext>
              </a:extLst>
            </p:cNvPr>
            <p:cNvSpPr/>
            <p:nvPr/>
          </p:nvSpPr>
          <p:spPr bwMode="auto">
            <a:xfrm>
              <a:off x="1763947" y="4328800"/>
              <a:ext cx="838077" cy="669869"/>
            </a:xfrm>
            <a:prstGeom prst="rect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eaLnBrk="1" hangingPunct="1">
                <a:defRPr/>
              </a:pPr>
              <a:endParaRPr kumimoji="0" lang="zh-TW" altLang="en-US" sz="1800" b="1">
                <a:solidFill>
                  <a:schemeClr val="tx1"/>
                </a:solidFill>
              </a:endParaRPr>
            </a:p>
          </p:txBody>
        </p:sp>
      </p:grp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xmlns="" id="{FDD14692-B558-490F-B312-6E3B197685B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8B3E0696-6D9F-4CAD-A47C-693BDD0727C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圖片 1">
            <a:extLst>
              <a:ext uri="{FF2B5EF4-FFF2-40B4-BE49-F238E27FC236}">
                <a16:creationId xmlns:a16="http://schemas.microsoft.com/office/drawing/2014/main" xmlns="" id="{71CB1812-8C19-4236-8750-C8037B2FA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32887" cy="678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xmlns="" id="{76F5B403-0E9B-4442-A240-20B3F2351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288" y="6021388"/>
            <a:ext cx="1655762" cy="64611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竹圍</a:t>
            </a:r>
            <a:r>
              <a:rPr lang="en-US" altLang="zh-TW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4</a:t>
            </a:r>
            <a:endParaRPr lang="zh-TW" altLang="en-US" sz="36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F289DA01-764C-4361-85B3-BD04C97D4F38}"/>
              </a:ext>
            </a:extLst>
          </p:cNvPr>
          <p:cNvSpPr/>
          <p:nvPr/>
        </p:nvSpPr>
        <p:spPr>
          <a:xfrm>
            <a:off x="5219700" y="2636838"/>
            <a:ext cx="3698875" cy="18002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r>
              <a:rPr kumimoji="0" lang="en-US" altLang="zh-TW" b="1" dirty="0">
                <a:solidFill>
                  <a:schemeClr val="tx1"/>
                </a:solidFill>
              </a:rPr>
              <a:t>1.</a:t>
            </a:r>
            <a:r>
              <a:rPr kumimoji="0" lang="zh-TW" altLang="en-US" b="1" dirty="0">
                <a:solidFill>
                  <a:schemeClr val="tx1"/>
                </a:solidFill>
              </a:rPr>
              <a:t>適性輔導</a:t>
            </a:r>
            <a:r>
              <a:rPr kumimoji="0" lang="en-US" altLang="zh-TW" b="1" dirty="0">
                <a:solidFill>
                  <a:schemeClr val="tx1"/>
                </a:solidFill>
              </a:rPr>
              <a:t>-</a:t>
            </a:r>
            <a:br>
              <a:rPr kumimoji="0" lang="en-US" altLang="zh-TW" b="1" dirty="0">
                <a:solidFill>
                  <a:schemeClr val="tx1"/>
                </a:solidFill>
              </a:rPr>
            </a:br>
            <a:r>
              <a:rPr kumimoji="0" lang="zh-TW" altLang="en-US" b="1" dirty="0">
                <a:solidFill>
                  <a:schemeClr val="tx1"/>
                </a:solidFill>
              </a:rPr>
              <a:t>生涯發展規劃建議</a:t>
            </a:r>
            <a:r>
              <a:rPr kumimoji="0" lang="en-US" altLang="zh-TW" b="1" dirty="0">
                <a:solidFill>
                  <a:schemeClr val="tx1"/>
                </a:solidFill>
              </a:rPr>
              <a:t/>
            </a:r>
            <a:br>
              <a:rPr kumimoji="0" lang="en-US" altLang="zh-TW" b="1" dirty="0">
                <a:solidFill>
                  <a:schemeClr val="tx1"/>
                </a:solidFill>
              </a:rPr>
            </a:br>
            <a:r>
              <a:rPr kumimoji="0" lang="en-US" altLang="zh-TW" b="1" dirty="0">
                <a:solidFill>
                  <a:schemeClr val="tx1"/>
                </a:solidFill>
              </a:rPr>
              <a:t>2.</a:t>
            </a:r>
            <a:r>
              <a:rPr kumimoji="0" lang="zh-TW" altLang="en-US" b="1" dirty="0">
                <a:solidFill>
                  <a:schemeClr val="tx1"/>
                </a:solidFill>
              </a:rPr>
              <a:t>志願少</a:t>
            </a:r>
            <a:endParaRPr kumimoji="0" lang="en-US" altLang="zh-TW" b="1" dirty="0">
              <a:solidFill>
                <a:schemeClr val="tx1"/>
              </a:solidFill>
            </a:endParaRPr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A0D2D391-2794-4025-9D32-63D14410D95C}"/>
              </a:ext>
            </a:extLst>
          </p:cNvPr>
          <p:cNvSpPr/>
          <p:nvPr/>
        </p:nvSpPr>
        <p:spPr>
          <a:xfrm>
            <a:off x="4162425" y="1679575"/>
            <a:ext cx="415925" cy="238125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5DACF692-E72E-492C-BEC5-3E512E5CB48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D6D41D6-3351-4D43-8B44-8E3C46E5C2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4" name="群組 4">
            <a:extLst>
              <a:ext uri="{FF2B5EF4-FFF2-40B4-BE49-F238E27FC236}">
                <a16:creationId xmlns:a16="http://schemas.microsoft.com/office/drawing/2014/main" xmlns="" id="{5E128986-D102-452C-A5D5-2DCFE5C9D941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51AE276F-CBCE-421E-9C4C-C79DFB7F292A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8EF16730-E2F5-4E41-AB29-0FFCB1C2018A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2035" name="群組 7">
            <a:extLst>
              <a:ext uri="{FF2B5EF4-FFF2-40B4-BE49-F238E27FC236}">
                <a16:creationId xmlns:a16="http://schemas.microsoft.com/office/drawing/2014/main" xmlns="" id="{CED3C0C3-0536-48A2-860C-3DF823C12DB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D33E6E07-83BB-4D55-846C-993E069FCB5F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13D32EC4-9806-4908-96E7-F8C8071AE25F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1A6B3032-A202-4F55-9445-6E914BD33917}"/>
              </a:ext>
            </a:extLst>
          </p:cNvPr>
          <p:cNvSpPr txBox="1"/>
          <p:nvPr/>
        </p:nvSpPr>
        <p:spPr>
          <a:xfrm>
            <a:off x="5500694" y="571480"/>
            <a:ext cx="3429024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均衡學習：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9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2039" name="Text Box 25">
            <a:extLst>
              <a:ext uri="{FF2B5EF4-FFF2-40B4-BE49-F238E27FC236}">
                <a16:creationId xmlns:a16="http://schemas.microsoft.com/office/drawing/2014/main" xmlns="" id="{15C221C8-8A4E-4C01-B1AA-3CAF24CCA0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643063"/>
            <a:ext cx="757078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基本條件為國中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健體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藝文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綜合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領域</a:t>
            </a:r>
            <a:r>
              <a:rPr lang="zh-TW" altLang="en-US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五學期平均成績達</a:t>
            </a:r>
            <a:r>
              <a:rPr lang="en-US" altLang="zh-TW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60</a:t>
            </a:r>
            <a:r>
              <a:rPr lang="zh-TW" altLang="en-US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分以上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者各得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</a:p>
        </p:txBody>
      </p:sp>
      <p:sp>
        <p:nvSpPr>
          <p:cNvPr id="172040" name="投影片編號版面配置區 12">
            <a:extLst>
              <a:ext uri="{FF2B5EF4-FFF2-40B4-BE49-F238E27FC236}">
                <a16:creationId xmlns:a16="http://schemas.microsoft.com/office/drawing/2014/main" xmlns="" id="{81A7C24E-FBCA-429D-8560-AC75CBD0E72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BC164CB-EA1D-42D9-8BB9-5D13FC38D2F1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115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grpSp>
        <p:nvGrpSpPr>
          <p:cNvPr id="172041" name="群組 4">
            <a:extLst>
              <a:ext uri="{FF2B5EF4-FFF2-40B4-BE49-F238E27FC236}">
                <a16:creationId xmlns:a16="http://schemas.microsoft.com/office/drawing/2014/main" xmlns="" id="{CF6A2985-AC03-4C00-8B75-B0E11455C9BD}"/>
              </a:ext>
            </a:extLst>
          </p:cNvPr>
          <p:cNvGrpSpPr>
            <a:grpSpLocks/>
          </p:cNvGrpSpPr>
          <p:nvPr/>
        </p:nvGrpSpPr>
        <p:grpSpPr bwMode="auto">
          <a:xfrm>
            <a:off x="0" y="3214688"/>
            <a:ext cx="3786188" cy="857250"/>
            <a:chOff x="2389" y="1239"/>
            <a:chExt cx="2315099" cy="1266281"/>
          </a:xfrm>
        </p:grpSpPr>
        <p:sp>
          <p:nvSpPr>
            <p:cNvPr id="13" name="圓角矩形 12">
              <a:extLst>
                <a:ext uri="{FF2B5EF4-FFF2-40B4-BE49-F238E27FC236}">
                  <a16:creationId xmlns:a16="http://schemas.microsoft.com/office/drawing/2014/main" xmlns="" id="{F988D823-17D9-48AD-912F-3826DEA13427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圓角矩形 4">
              <a:extLst>
                <a:ext uri="{FF2B5EF4-FFF2-40B4-BE49-F238E27FC236}">
                  <a16:creationId xmlns:a16="http://schemas.microsoft.com/office/drawing/2014/main" xmlns="" id="{668654F6-B959-4F8B-9DE9-84C1EA794C83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2042" name="群組 7">
            <a:extLst>
              <a:ext uri="{FF2B5EF4-FFF2-40B4-BE49-F238E27FC236}">
                <a16:creationId xmlns:a16="http://schemas.microsoft.com/office/drawing/2014/main" xmlns="" id="{2A2BC1D3-B118-422D-82E4-949ECB682A20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071813"/>
            <a:ext cx="1857375" cy="1071562"/>
            <a:chOff x="2103175" y="-428010"/>
            <a:chExt cx="2040083" cy="1267522"/>
          </a:xfrm>
        </p:grpSpPr>
        <p:sp>
          <p:nvSpPr>
            <p:cNvPr id="16" name="向右箭號 15">
              <a:extLst>
                <a:ext uri="{FF2B5EF4-FFF2-40B4-BE49-F238E27FC236}">
                  <a16:creationId xmlns:a16="http://schemas.microsoft.com/office/drawing/2014/main" xmlns="" id="{23A79A38-B7F9-45CE-B29D-3CADFB4A9240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向右箭號 4">
              <a:extLst>
                <a:ext uri="{FF2B5EF4-FFF2-40B4-BE49-F238E27FC236}">
                  <a16:creationId xmlns:a16="http://schemas.microsoft.com/office/drawing/2014/main" xmlns="" id="{4C185C91-FF4E-47B2-B492-36970693C41C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8" name="文字方塊 17">
            <a:extLst>
              <a:ext uri="{FF2B5EF4-FFF2-40B4-BE49-F238E27FC236}">
                <a16:creationId xmlns:a16="http://schemas.microsoft.com/office/drawing/2014/main" xmlns="" id="{B3FB1499-B5C1-4073-88A8-02684A02BBB7}"/>
              </a:ext>
            </a:extLst>
          </p:cNvPr>
          <p:cNvSpPr txBox="1"/>
          <p:nvPr/>
        </p:nvSpPr>
        <p:spPr>
          <a:xfrm>
            <a:off x="5500694" y="3286102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品德表現：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xmlns="" id="{A371CCA5-9679-40C8-82F8-B67C3F7E1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4097338"/>
            <a:ext cx="7570787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marL="449263" indent="-449263"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大功每次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4.5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記功每次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1.5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分，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pPr eaLnBrk="1" hangingPunct="1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 嘉獎每次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0.5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最高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。</a:t>
            </a:r>
          </a:p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銷過後，無記過或二次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含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警告以下者得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6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分。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9FCDF0E-4073-470A-9EB7-6F620109EE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A7707DC4-0753-4EF5-8171-950329FF9BB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058" name="群組 4">
            <a:extLst>
              <a:ext uri="{FF2B5EF4-FFF2-40B4-BE49-F238E27FC236}">
                <a16:creationId xmlns:a16="http://schemas.microsoft.com/office/drawing/2014/main" xmlns="" id="{C88FD7EF-A6B4-4535-8249-C420D33AD3B8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31240520-5D15-47BD-8171-24D2147572DC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CEE1C92C-F215-4C76-9CC6-B6D50FF5C50B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3059" name="群組 7">
            <a:extLst>
              <a:ext uri="{FF2B5EF4-FFF2-40B4-BE49-F238E27FC236}">
                <a16:creationId xmlns:a16="http://schemas.microsoft.com/office/drawing/2014/main" xmlns="" id="{A0298345-10FB-4BB1-98AE-BF5F48AC1498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E2E9AD6A-24DC-4D4F-9A95-C2B16FAEF4EA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A97EFB3D-BE39-4B4F-9B63-D188C737605F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C0EE84B9-6F3B-4D7E-A1E6-AA3016F0DAD4}"/>
              </a:ext>
            </a:extLst>
          </p:cNvPr>
          <p:cNvSpPr txBox="1"/>
          <p:nvPr/>
        </p:nvSpPr>
        <p:spPr>
          <a:xfrm>
            <a:off x="5500694" y="571480"/>
            <a:ext cx="3500462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服務表現：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0884DD4D-74B0-4EB6-B114-A41301D26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916113"/>
            <a:ext cx="7921625" cy="60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lIns="90000" tIns="46800" rIns="90000" bIns="46800">
            <a:spAutoFit/>
          </a:bodyPr>
          <a:lstStyle/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班級內幹部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、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自治市幹部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及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社團幹部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任滿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學期，經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考核表現優良者得</a:t>
            </a:r>
            <a: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2</a:t>
            </a:r>
            <a:r>
              <a:rPr lang="zh-TW" altLang="en-US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lang="en-US" altLang="zh-TW" dirty="0">
                <a:solidFill>
                  <a:srgbClr val="3C33F7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上限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)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。</a:t>
            </a:r>
          </a:p>
          <a:p>
            <a:pPr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志願服務學習時數，每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1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0.3</a:t>
            </a: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分。</a:t>
            </a:r>
            <a:endParaRPr lang="en-US" altLang="zh-TW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357188" indent="-357188" eaLnBrk="1" hangingPunct="1">
              <a:buFontTx/>
              <a:buChar char="•"/>
              <a:defRPr/>
            </a:pPr>
            <a:r>
              <a:rPr lang="zh-TW" altLang="en-US" dirty="0">
                <a:latin typeface="標楷體" pitchFamily="65" charset="-120"/>
                <a:ea typeface="標楷體" pitchFamily="65" charset="-120"/>
                <a:cs typeface="新細明體" charset="0"/>
              </a:rPr>
              <a:t>擔任班級或學生幹部及志願服務學習時數得合併計分</a:t>
            </a: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lang="en-US" altLang="zh-TW" dirty="0">
                <a:latin typeface="標楷體" pitchFamily="65" charset="-120"/>
                <a:ea typeface="標楷體" pitchFamily="65" charset="-120"/>
                <a:cs typeface="新細明體" charset="0"/>
              </a:rPr>
              <a:t>      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20</a:t>
            </a: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小時≦志願服務≦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34</a:t>
            </a: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小時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/>
            </a:r>
            <a:b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</a:br>
            <a:r>
              <a:rPr kumimoji="0" lang="zh-TW" altLang="en-US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(6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分除以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0.3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</a:t>
            </a:r>
            <a:r>
              <a:rPr kumimoji="0" lang="en-US" altLang="zh-TW" b="1" dirty="0">
                <a:solidFill>
                  <a:srgbClr val="3319F5"/>
                </a:solidFill>
                <a:latin typeface="標楷體" pitchFamily="65" charset="-120"/>
                <a:ea typeface="標楷體" pitchFamily="65" charset="-120"/>
                <a:cs typeface="新細明體" charset="0"/>
              </a:rPr>
              <a:t>         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(10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分除以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0.3</a:t>
            </a:r>
            <a:b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     =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20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小時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             =</a:t>
            </a:r>
            <a:r>
              <a:rPr kumimoji="0" lang="en-US" altLang="zh-TW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34</a:t>
            </a:r>
            <a:r>
              <a:rPr kumimoji="0" lang="zh-TW" altLang="en-US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小時</a:t>
            </a:r>
            <a: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  <a:t>)</a:t>
            </a:r>
            <a:br>
              <a:rPr kumimoji="0" lang="en-US" altLang="zh-TW" b="1" dirty="0">
                <a:latin typeface="標楷體" pitchFamily="65" charset="-120"/>
                <a:ea typeface="標楷體" pitchFamily="65" charset="-120"/>
                <a:cs typeface="新細明體" pitchFamily="18" charset="-120"/>
              </a:rPr>
            </a:br>
            <a:endParaRPr kumimoji="0" lang="zh-TW" altLang="en-US" b="1" dirty="0">
              <a:solidFill>
                <a:srgbClr val="3319F5"/>
              </a:solidFill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marL="357188" indent="-357188"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  <a:p>
            <a:pPr eaLnBrk="1" hangingPunct="1">
              <a:buFontTx/>
              <a:buChar char="•"/>
              <a:defRPr/>
            </a:pPr>
            <a:endParaRPr lang="zh-TW" altLang="en-US" dirty="0">
              <a:latin typeface="標楷體" pitchFamily="65" charset="-120"/>
              <a:ea typeface="標楷體" pitchFamily="65" charset="-120"/>
              <a:cs typeface="新細明體" charset="0"/>
            </a:endParaRPr>
          </a:p>
        </p:txBody>
      </p:sp>
      <p:sp>
        <p:nvSpPr>
          <p:cNvPr id="173064" name="投影片編號版面配置區 12">
            <a:extLst>
              <a:ext uri="{FF2B5EF4-FFF2-40B4-BE49-F238E27FC236}">
                <a16:creationId xmlns:a16="http://schemas.microsoft.com/office/drawing/2014/main" xmlns="" id="{AD4DFA3B-DB7A-45AD-93BE-B509E27AC4C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FE132C4-4026-4617-86F4-04969F5316BE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116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168C855E-BCFD-4668-A186-361298CEC9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E5F9409-A8B1-453D-9F92-33E7C12C5BA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7" descr="Capture_2016_03_01_21_08_23_62">
            <a:extLst>
              <a:ext uri="{FF2B5EF4-FFF2-40B4-BE49-F238E27FC236}">
                <a16:creationId xmlns:a16="http://schemas.microsoft.com/office/drawing/2014/main" xmlns="" id="{4D1BAE5C-488A-4195-A057-9A585718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ext Box 4">
            <a:extLst>
              <a:ext uri="{FF2B5EF4-FFF2-40B4-BE49-F238E27FC236}">
                <a16:creationId xmlns:a16="http://schemas.microsoft.com/office/drawing/2014/main" xmlns="" id="{94E9C283-51C0-4D4C-8A48-3E28C8922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4295775"/>
            <a:ext cx="2017713" cy="64611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學生</a:t>
            </a:r>
            <a:r>
              <a:rPr lang="en-US" altLang="zh-TW" sz="3600" b="1" dirty="0">
                <a:solidFill>
                  <a:schemeClr val="tx2"/>
                </a:solidFill>
                <a:ea typeface="標楷體" panose="03000509000000000000" pitchFamily="65" charset="-120"/>
              </a:rPr>
              <a:t>07</a:t>
            </a:r>
            <a:endParaRPr lang="zh-TW" altLang="en-US" sz="3600" b="1" dirty="0">
              <a:solidFill>
                <a:schemeClr val="tx2"/>
              </a:solidFill>
              <a:ea typeface="標楷體" panose="03000509000000000000" pitchFamily="65" charset="-120"/>
            </a:endParaRPr>
          </a:p>
        </p:txBody>
      </p:sp>
      <p:sp>
        <p:nvSpPr>
          <p:cNvPr id="166918" name="Text Box 6">
            <a:extLst>
              <a:ext uri="{FF2B5EF4-FFF2-40B4-BE49-F238E27FC236}">
                <a16:creationId xmlns:a16="http://schemas.microsoft.com/office/drawing/2014/main" xmlns="" id="{89778C45-D28A-4528-9D0C-D53DE087A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941888"/>
            <a:ext cx="2663825" cy="15525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kumimoji="0"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個別序位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80.12</a:t>
            </a:r>
            <a:r>
              <a:rPr kumimoji="0"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~100</a:t>
            </a:r>
            <a:r>
              <a:rPr kumimoji="0"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％</a:t>
            </a:r>
            <a:endParaRPr kumimoji="0" lang="en-US" altLang="zh-TW" sz="24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kumimoji="0" lang="en-US" altLang="zh-TW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22317~27852</a:t>
            </a:r>
          </a:p>
        </p:txBody>
      </p:sp>
      <p:sp>
        <p:nvSpPr>
          <p:cNvPr id="174085" name="Rectangle 6">
            <a:extLst>
              <a:ext uri="{FF2B5EF4-FFF2-40B4-BE49-F238E27FC236}">
                <a16:creationId xmlns:a16="http://schemas.microsoft.com/office/drawing/2014/main" xmlns="" id="{837C714E-3CC6-439D-9445-14C0C2385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13" y="549275"/>
            <a:ext cx="139065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xmlns="" id="{36E34BA1-242F-4C50-9ACF-66BD071CA47E}"/>
              </a:ext>
            </a:extLst>
          </p:cNvPr>
          <p:cNvSpPr/>
          <p:nvPr/>
        </p:nvSpPr>
        <p:spPr>
          <a:xfrm>
            <a:off x="4117975" y="3144838"/>
            <a:ext cx="415925" cy="1797050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xmlns="" id="{D0508C20-DDF1-466A-99E5-E23BBF2F5C5E}"/>
              </a:ext>
            </a:extLst>
          </p:cNvPr>
          <p:cNvSpPr/>
          <p:nvPr/>
        </p:nvSpPr>
        <p:spPr>
          <a:xfrm>
            <a:off x="4105275" y="4941888"/>
            <a:ext cx="415925" cy="287337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E3CB6C3D-0375-4828-9E18-D63A72AA26C4}"/>
              </a:ext>
            </a:extLst>
          </p:cNvPr>
          <p:cNvSpPr/>
          <p:nvPr/>
        </p:nvSpPr>
        <p:spPr>
          <a:xfrm>
            <a:off x="4105275" y="5254625"/>
            <a:ext cx="415925" cy="1624013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966742E8-2841-419E-87C3-F28F4685A2BC}"/>
              </a:ext>
            </a:extLst>
          </p:cNvPr>
          <p:cNvSpPr/>
          <p:nvPr/>
        </p:nvSpPr>
        <p:spPr>
          <a:xfrm>
            <a:off x="8631238" y="1628775"/>
            <a:ext cx="414337" cy="1223963"/>
          </a:xfrm>
          <a:prstGeom prst="roundRect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kumimoji="0" lang="zh-TW" altLang="en-US" sz="1800" b="1"/>
          </a:p>
        </p:txBody>
      </p:sp>
      <p:sp>
        <p:nvSpPr>
          <p:cNvPr id="174090" name="Rectangle 6">
            <a:extLst>
              <a:ext uri="{FF2B5EF4-FFF2-40B4-BE49-F238E27FC236}">
                <a16:creationId xmlns:a16="http://schemas.microsoft.com/office/drawing/2014/main" xmlns="" id="{BE4EA82B-A0AC-4FA0-9C8B-DB359078C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0463" y="549275"/>
            <a:ext cx="139065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zh-TW" altLang="en-US" sz="1800" b="1"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467078C-9181-4D8F-884A-223543FA18DA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26FC8A5B-CA2E-4771-A9FB-28DA0CA4F95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130" name="群組 4">
            <a:extLst>
              <a:ext uri="{FF2B5EF4-FFF2-40B4-BE49-F238E27FC236}">
                <a16:creationId xmlns:a16="http://schemas.microsoft.com/office/drawing/2014/main" xmlns="" id="{5128B67A-F644-4E47-AF03-91B87D56EEBB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FD1B1D65-4F4B-4815-8F8F-0C073151ADA5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FBDD8487-FC76-4144-B60E-85DCB6AF1F1B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6131" name="群組 7">
            <a:extLst>
              <a:ext uri="{FF2B5EF4-FFF2-40B4-BE49-F238E27FC236}">
                <a16:creationId xmlns:a16="http://schemas.microsoft.com/office/drawing/2014/main" xmlns="" id="{0657C097-94E9-477D-82C5-DDD60A97BE1E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548C4B37-4C1B-4474-91F5-74FF39CFE35F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141D9863-169D-499E-A451-30D03252B324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9FB85FB-F8EE-40BB-88E0-C972B86915B3}"/>
              </a:ext>
            </a:extLst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才藝表現：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5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6135" name="Text Box 12">
            <a:extLst>
              <a:ext uri="{FF2B5EF4-FFF2-40B4-BE49-F238E27FC236}">
                <a16:creationId xmlns:a16="http://schemas.microsoft.com/office/drawing/2014/main" xmlns="" id="{5E2ADA05-BCD3-4068-8954-37543E845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1857375"/>
            <a:ext cx="8786813" cy="34432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995C1F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限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中央部會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教育主管機關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主辦或委託辦理者。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同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年度同項比賽擇優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次採計；</a:t>
            </a: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同一事蹟、同一獎項不得重複採記積分。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endParaRPr lang="zh-TW" altLang="en-US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</a:rPr>
              <a:t>團體賽：依個人賽積分折半計算。</a:t>
            </a:r>
          </a:p>
        </p:txBody>
      </p:sp>
      <p:sp>
        <p:nvSpPr>
          <p:cNvPr id="176136" name="投影片編號版面配置區 12">
            <a:extLst>
              <a:ext uri="{FF2B5EF4-FFF2-40B4-BE49-F238E27FC236}">
                <a16:creationId xmlns:a16="http://schemas.microsoft.com/office/drawing/2014/main" xmlns="" id="{E12C2FC5-F4B9-4239-9DCF-62A81F2E240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B5F4FD3-59DB-4C3B-A223-DBEAE4E93336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118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23BC41D5-E49D-47F7-9D02-003B7D999BC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C41E1AC-283A-4586-993C-67CB7F6DA78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群組 4">
            <a:extLst>
              <a:ext uri="{FF2B5EF4-FFF2-40B4-BE49-F238E27FC236}">
                <a16:creationId xmlns:a16="http://schemas.microsoft.com/office/drawing/2014/main" xmlns="" id="{A2F150C0-7C7A-4819-B93D-F1AAF5473F2D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7FA06A21-16C6-4478-A7FF-F29B22318460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4A1446E5-ED18-4FD5-AAB5-9DD28B05A9E2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8179" name="群組 7">
            <a:extLst>
              <a:ext uri="{FF2B5EF4-FFF2-40B4-BE49-F238E27FC236}">
                <a16:creationId xmlns:a16="http://schemas.microsoft.com/office/drawing/2014/main" xmlns="" id="{1E2678DA-199B-4F2B-8F4E-0206457FB93A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BA80CE27-B769-4C82-81BF-9CD5AE212434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729EF687-29C2-4210-A003-118C6DDF6707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238F03F6-60D0-4903-8CEB-B5AACCEF22F3}"/>
              </a:ext>
            </a:extLst>
          </p:cNvPr>
          <p:cNvSpPr txBox="1"/>
          <p:nvPr/>
        </p:nvSpPr>
        <p:spPr>
          <a:xfrm>
            <a:off x="5500694" y="571480"/>
            <a:ext cx="3214710" cy="646331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體適能：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78183" name="Picture 3" descr="一分鐘仰臥起坐">
            <a:extLst>
              <a:ext uri="{FF2B5EF4-FFF2-40B4-BE49-F238E27FC236}">
                <a16:creationId xmlns:a16="http://schemas.microsoft.com/office/drawing/2014/main" xmlns="" id="{439257CF-645F-4466-9EF9-E8F72F21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643438"/>
            <a:ext cx="23383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4" name="Picture 2" descr="坐姿體前彎">
            <a:extLst>
              <a:ext uri="{FF2B5EF4-FFF2-40B4-BE49-F238E27FC236}">
                <a16:creationId xmlns:a16="http://schemas.microsoft.com/office/drawing/2014/main" xmlns="" id="{75A456A0-584C-4C42-B257-FDE4E98F7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4643438"/>
            <a:ext cx="200025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5" name="Picture 4" descr="800公尺跑走照片">
            <a:extLst>
              <a:ext uri="{FF2B5EF4-FFF2-40B4-BE49-F238E27FC236}">
                <a16:creationId xmlns:a16="http://schemas.microsoft.com/office/drawing/2014/main" xmlns="" id="{A5B80BF1-1D54-47BF-98D7-A8892F9AC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3" y="4608513"/>
            <a:ext cx="203835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6" name="投影片編號版面配置區 15">
            <a:extLst>
              <a:ext uri="{FF2B5EF4-FFF2-40B4-BE49-F238E27FC236}">
                <a16:creationId xmlns:a16="http://schemas.microsoft.com/office/drawing/2014/main" xmlns="" id="{39EEC8CD-13C2-45E7-8570-A5E32356CBFF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9184B096-A588-4D09-866F-E9E466796ABF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119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pic>
        <p:nvPicPr>
          <p:cNvPr id="178187" name="Picture 2" descr="立定跳遠">
            <a:extLst>
              <a:ext uri="{FF2B5EF4-FFF2-40B4-BE49-F238E27FC236}">
                <a16:creationId xmlns:a16="http://schemas.microsoft.com/office/drawing/2014/main" xmlns="" id="{4CABA990-F9A5-4477-94DA-714A1924B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613" y="4635500"/>
            <a:ext cx="2079625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矩形 11">
            <a:extLst>
              <a:ext uri="{FF2B5EF4-FFF2-40B4-BE49-F238E27FC236}">
                <a16:creationId xmlns:a16="http://schemas.microsoft.com/office/drawing/2014/main" xmlns="" id="{2AA189C7-2517-4602-B7D6-793131FED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00188"/>
            <a:ext cx="8713788" cy="26781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各單項包括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肌耐力、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柔軟度、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瞬發力、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4.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心肺耐力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等，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b="1" dirty="0"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  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單項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門檻達標準者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得</a:t>
            </a:r>
            <a:r>
              <a:rPr lang="en-US" altLang="zh-TW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6</a:t>
            </a:r>
            <a:r>
              <a:rPr lang="zh-TW" alt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分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800" b="1" dirty="0">
              <a:latin typeface="標楷體" pitchFamily="65" charset="-120"/>
              <a:ea typeface="標楷體" pitchFamily="65" charset="-120"/>
            </a:endParaRPr>
          </a:p>
          <a:p>
            <a:pPr>
              <a:spcBef>
                <a:spcPct val="50000"/>
              </a:spcBef>
              <a:defRPr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身心障礙、重大疾病、體弱或因故無法測試者特殊學生等依教育部相關辦法辦理。</a:t>
            </a:r>
            <a:r>
              <a:rPr lang="en-US" altLang="zh-TW" sz="2800" b="1" dirty="0">
                <a:latin typeface="標楷體" pitchFamily="65" charset="-120"/>
                <a:ea typeface="標楷體" pitchFamily="65" charset="-12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文字方塊 1">
            <a:extLst>
              <a:ext uri="{FF2B5EF4-FFF2-40B4-BE49-F238E27FC236}">
                <a16:creationId xmlns:a16="http://schemas.microsoft.com/office/drawing/2014/main" xmlns="" id="{F77EDFF1-EF99-4452-9B0F-3C81C584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21450"/>
            <a:ext cx="84185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資料來源：聯合新聞網。</a:t>
            </a:r>
            <a:r>
              <a:rPr lang="en-US" altLang="en-US" sz="1600">
                <a:ea typeface="微軟正黑體" panose="020B0604030504040204" pitchFamily="34" charset="-120"/>
                <a:cs typeface="Times New Roman" panose="02020603050405020304" pitchFamily="18" charset="0"/>
              </a:rPr>
              <a:t>http://udn.com/news/story/7314/1175233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5603" name="Picture 4" descr="Capture_2015_09_13_20_42_26_640">
            <a:extLst>
              <a:ext uri="{FF2B5EF4-FFF2-40B4-BE49-F238E27FC236}">
                <a16:creationId xmlns:a16="http://schemas.microsoft.com/office/drawing/2014/main" xmlns="" id="{E223D31D-ED71-4FA1-9693-B633ED1E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8964613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5">
            <a:extLst>
              <a:ext uri="{FF2B5EF4-FFF2-40B4-BE49-F238E27FC236}">
                <a16:creationId xmlns:a16="http://schemas.microsoft.com/office/drawing/2014/main" xmlns="" id="{805A2E55-A332-4B07-B766-A4ACC33B7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476250"/>
            <a:ext cx="3025775" cy="1368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5605" name="Rectangle 6">
            <a:extLst>
              <a:ext uri="{FF2B5EF4-FFF2-40B4-BE49-F238E27FC236}">
                <a16:creationId xmlns:a16="http://schemas.microsoft.com/office/drawing/2014/main" xmlns="" id="{57A61D48-9720-4A18-B6CF-015E328DD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652963"/>
            <a:ext cx="3313112" cy="5032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5606" name="Line 7">
            <a:extLst>
              <a:ext uri="{FF2B5EF4-FFF2-40B4-BE49-F238E27FC236}">
                <a16:creationId xmlns:a16="http://schemas.microsoft.com/office/drawing/2014/main" xmlns="" id="{FC5029DF-8A0E-4C59-9775-D29AFE13A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4479925"/>
            <a:ext cx="19446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202" name="群組 4">
            <a:extLst>
              <a:ext uri="{FF2B5EF4-FFF2-40B4-BE49-F238E27FC236}">
                <a16:creationId xmlns:a16="http://schemas.microsoft.com/office/drawing/2014/main" xmlns="" id="{FDD9D34E-07C8-4C99-8955-2DC0B82F197F}"/>
              </a:ext>
            </a:extLst>
          </p:cNvPr>
          <p:cNvGrpSpPr>
            <a:grpSpLocks/>
          </p:cNvGrpSpPr>
          <p:nvPr/>
        </p:nvGrpSpPr>
        <p:grpSpPr bwMode="auto">
          <a:xfrm>
            <a:off x="0" y="500063"/>
            <a:ext cx="3786188" cy="857250"/>
            <a:chOff x="2389" y="1239"/>
            <a:chExt cx="2315099" cy="12662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xmlns="" id="{E8E64219-A035-4027-8CDD-2C808F031601}"/>
                </a:ext>
              </a:extLst>
            </p:cNvPr>
            <p:cNvSpPr/>
            <p:nvPr/>
          </p:nvSpPr>
          <p:spPr>
            <a:xfrm>
              <a:off x="2389" y="1239"/>
              <a:ext cx="2315099" cy="1266281"/>
            </a:xfrm>
            <a:prstGeom prst="roundRect">
              <a:avLst/>
            </a:prstGeom>
            <a:solidFill>
              <a:srgbClr val="0000F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圓角矩形 4">
              <a:extLst>
                <a:ext uri="{FF2B5EF4-FFF2-40B4-BE49-F238E27FC236}">
                  <a16:creationId xmlns:a16="http://schemas.microsoft.com/office/drawing/2014/main" xmlns="" id="{2DCCE7C1-CE5A-485F-9FA3-608177B3076D}"/>
                </a:ext>
              </a:extLst>
            </p:cNvPr>
            <p:cNvSpPr/>
            <p:nvPr/>
          </p:nvSpPr>
          <p:spPr>
            <a:xfrm>
              <a:off x="64513" y="62208"/>
              <a:ext cx="2190851" cy="11443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algn="ctr" defTabSz="1600200" eaLnBrk="1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TW" altLang="en-US" sz="4000" b="1" dirty="0">
                  <a:latin typeface="標楷體" pitchFamily="65" charset="-120"/>
                  <a:ea typeface="標楷體" pitchFamily="65" charset="-120"/>
                </a:rPr>
                <a:t>多元學習表現</a:t>
              </a:r>
            </a:p>
          </p:txBody>
        </p:sp>
      </p:grpSp>
      <p:grpSp>
        <p:nvGrpSpPr>
          <p:cNvPr id="179203" name="群組 7">
            <a:extLst>
              <a:ext uri="{FF2B5EF4-FFF2-40B4-BE49-F238E27FC236}">
                <a16:creationId xmlns:a16="http://schemas.microsoft.com/office/drawing/2014/main" xmlns="" id="{D434C0ED-916F-4122-B112-BE3F0A1A5FE4}"/>
              </a:ext>
            </a:extLst>
          </p:cNvPr>
          <p:cNvGrpSpPr>
            <a:grpSpLocks/>
          </p:cNvGrpSpPr>
          <p:nvPr/>
        </p:nvGrpSpPr>
        <p:grpSpPr bwMode="auto">
          <a:xfrm>
            <a:off x="3714750" y="357188"/>
            <a:ext cx="1857375" cy="1071562"/>
            <a:chOff x="2103175" y="-428010"/>
            <a:chExt cx="2040083" cy="1267522"/>
          </a:xfrm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xmlns="" id="{E58F751A-D559-4B80-976B-69E4B53497AC}"/>
                </a:ext>
              </a:extLst>
            </p:cNvPr>
            <p:cNvSpPr/>
            <p:nvPr/>
          </p:nvSpPr>
          <p:spPr>
            <a:xfrm>
              <a:off x="2103175" y="-428010"/>
              <a:ext cx="2040083" cy="1267522"/>
            </a:xfrm>
            <a:prstGeom prst="rightArrow">
              <a:avLst>
                <a:gd name="adj1" fmla="val 75000"/>
                <a:gd name="adj2" fmla="val 50000"/>
              </a:avLst>
            </a:prstGeom>
            <a:solidFill>
              <a:srgbClr val="88F2F2">
                <a:alpha val="90000"/>
              </a:srgbClr>
            </a:solidFill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向右箭號 4">
              <a:extLst>
                <a:ext uri="{FF2B5EF4-FFF2-40B4-BE49-F238E27FC236}">
                  <a16:creationId xmlns:a16="http://schemas.microsoft.com/office/drawing/2014/main" xmlns="" id="{590CA0E7-342D-4CD1-81C4-2E51A28F892B}"/>
                </a:ext>
              </a:extLst>
            </p:cNvPr>
            <p:cNvSpPr/>
            <p:nvPr/>
          </p:nvSpPr>
          <p:spPr>
            <a:xfrm>
              <a:off x="2103175" y="-174506"/>
              <a:ext cx="1757610" cy="78492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採計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35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  <a:endParaRPr lang="en-US" altLang="zh-TW" sz="2400" b="1" dirty="0">
                <a:solidFill>
                  <a:srgbClr val="17375E"/>
                </a:solidFill>
                <a:latin typeface="標楷體" pitchFamily="65" charset="-120"/>
                <a:ea typeface="標楷體" pitchFamily="65" charset="-120"/>
              </a:endParaRPr>
            </a:p>
            <a:p>
              <a:pPr marL="228600" lvl="1" indent="-228600" algn="ctr" defTabSz="1066800" eaLnBrk="1" hangingPunct="1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  <a:defRPr/>
              </a:pP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總分</a:t>
              </a:r>
              <a:r>
                <a:rPr lang="en-US" altLang="zh-TW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42</a:t>
              </a:r>
              <a:r>
                <a:rPr lang="zh-TW" altLang="en-US" sz="2400" b="1" dirty="0">
                  <a:solidFill>
                    <a:srgbClr val="17375E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6C96237F-DADB-4BE9-B3BA-6924AFA2B2BA}"/>
              </a:ext>
            </a:extLst>
          </p:cNvPr>
          <p:cNvSpPr txBox="1"/>
          <p:nvPr/>
        </p:nvSpPr>
        <p:spPr>
          <a:xfrm>
            <a:off x="5500694" y="571480"/>
            <a:ext cx="3214710" cy="1200329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本土語言認證：</a:t>
            </a:r>
            <a:r>
              <a:rPr kumimoji="0" lang="en-US" altLang="zh-TW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2</a:t>
            </a:r>
            <a:r>
              <a:rPr kumimoji="0" lang="zh-TW" altLang="en-US" sz="3600" b="1" dirty="0">
                <a:solidFill>
                  <a:srgbClr val="000090"/>
                </a:solidFill>
                <a:latin typeface="標楷體" pitchFamily="65" charset="-120"/>
                <a:ea typeface="標楷體" pitchFamily="65" charset="-120"/>
              </a:rPr>
              <a:t>分</a:t>
            </a:r>
            <a:endParaRPr kumimoji="0" lang="en-US" altLang="zh-TW" sz="3600" b="1" dirty="0">
              <a:solidFill>
                <a:srgbClr val="00009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79207" name="投影片編號版面配置區 15">
            <a:extLst>
              <a:ext uri="{FF2B5EF4-FFF2-40B4-BE49-F238E27FC236}">
                <a16:creationId xmlns:a16="http://schemas.microsoft.com/office/drawing/2014/main" xmlns="" id="{D1A13948-4593-47DD-B46B-FE00697069FE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388BB60-6E15-4D1A-852A-0EA862C2963B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120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179208" name="矩形 11">
            <a:extLst>
              <a:ext uri="{FF2B5EF4-FFF2-40B4-BE49-F238E27FC236}">
                <a16:creationId xmlns:a16="http://schemas.microsoft.com/office/drawing/2014/main" xmlns="" id="{DBE0CAE1-C645-405E-A187-77393C330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" y="2430463"/>
            <a:ext cx="89820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原住民族語言能力認證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：原住民族委員會主辦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客語能力認證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：客家委員會主辦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閩南語語言能力認證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：教育部主辦</a:t>
            </a:r>
            <a:endParaRPr lang="en-US" altLang="zh-TW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單項通過者得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分。</a:t>
            </a:r>
            <a:endParaRPr lang="en-US" altLang="zh-TW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0">
            <a:extLst>
              <a:ext uri="{FF2B5EF4-FFF2-40B4-BE49-F238E27FC236}">
                <a16:creationId xmlns:a16="http://schemas.microsoft.com/office/drawing/2014/main" xmlns="" id="{D2E6FD7B-8125-4305-A07F-ED4CD12D950D}"/>
              </a:ext>
            </a:extLst>
          </p:cNvPr>
          <p:cNvGrpSpPr>
            <a:grpSpLocks/>
          </p:cNvGrpSpPr>
          <p:nvPr/>
        </p:nvGrpSpPr>
        <p:grpSpPr bwMode="auto">
          <a:xfrm>
            <a:off x="5364088" y="224643"/>
            <a:ext cx="1656902" cy="1368003"/>
            <a:chOff x="2459051" y="3514890"/>
            <a:chExt cx="1630027" cy="1597677"/>
          </a:xfrm>
          <a:solidFill>
            <a:srgbClr val="88F2F2"/>
          </a:solidFill>
        </p:grpSpPr>
        <p:sp>
          <p:nvSpPr>
            <p:cNvPr id="20" name="向右箭號 19">
              <a:extLst>
                <a:ext uri="{FF2B5EF4-FFF2-40B4-BE49-F238E27FC236}">
                  <a16:creationId xmlns:a16="http://schemas.microsoft.com/office/drawing/2014/main" xmlns="" id="{F9D4710A-FFEF-4E32-9149-53CBE4640861}"/>
                </a:ext>
              </a:extLst>
            </p:cNvPr>
            <p:cNvSpPr/>
            <p:nvPr/>
          </p:nvSpPr>
          <p:spPr>
            <a:xfrm>
              <a:off x="2600730" y="3514890"/>
              <a:ext cx="1488348" cy="1597677"/>
            </a:xfrm>
            <a:prstGeom prst="rightArrow">
              <a:avLst>
                <a:gd name="adj1" fmla="val 75000"/>
                <a:gd name="adj2" fmla="val 50000"/>
              </a:avLst>
            </a:prstGeom>
            <a:grpFill/>
          </p:spPr>
          <p:style>
            <a:lnRef idx="2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向右箭號 4">
              <a:extLst>
                <a:ext uri="{FF2B5EF4-FFF2-40B4-BE49-F238E27FC236}">
                  <a16:creationId xmlns:a16="http://schemas.microsoft.com/office/drawing/2014/main" xmlns="" id="{55D3BF5D-1F50-4D1B-B07E-17CC6CF40E8D}"/>
                </a:ext>
              </a:extLst>
            </p:cNvPr>
            <p:cNvSpPr/>
            <p:nvPr/>
          </p:nvSpPr>
          <p:spPr>
            <a:xfrm>
              <a:off x="2459051" y="3714997"/>
              <a:ext cx="1133440" cy="119746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5240" tIns="15240" rIns="15240" bIns="15240" spcCol="1270" anchor="ctr"/>
            <a:lstStyle/>
            <a:p>
              <a:pPr marL="0" lvl="1" defTabSz="10668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defRPr/>
              </a:pPr>
              <a:r>
                <a:rPr kumimoji="0" lang="en-US" altLang="zh-TW" sz="2400" dirty="0">
                  <a:solidFill>
                    <a:schemeClr val="tx1"/>
                  </a:solidFill>
                </a:rPr>
                <a:t>  </a:t>
              </a:r>
              <a:r>
                <a:rPr kumimoji="0" lang="en-US" altLang="zh-TW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33</a:t>
              </a:r>
              <a:r>
                <a:rPr kumimoji="0" lang="zh-TW" altLang="en-US" sz="2400" dirty="0">
                  <a:solidFill>
                    <a:schemeClr val="tx1"/>
                  </a:solidFill>
                  <a:latin typeface="標楷體" pitchFamily="65" charset="-120"/>
                  <a:ea typeface="標楷體" pitchFamily="65" charset="-120"/>
                </a:rPr>
                <a:t>分</a:t>
              </a:r>
            </a:p>
          </p:txBody>
        </p:sp>
      </p:grpSp>
      <p:grpSp>
        <p:nvGrpSpPr>
          <p:cNvPr id="3" name="群組 16">
            <a:extLst>
              <a:ext uri="{FF2B5EF4-FFF2-40B4-BE49-F238E27FC236}">
                <a16:creationId xmlns:a16="http://schemas.microsoft.com/office/drawing/2014/main" xmlns="" id="{A55593B1-82FA-4939-A473-8083646AD504}"/>
              </a:ext>
            </a:extLst>
          </p:cNvPr>
          <p:cNvGrpSpPr>
            <a:grpSpLocks/>
          </p:cNvGrpSpPr>
          <p:nvPr/>
        </p:nvGrpSpPr>
        <p:grpSpPr bwMode="auto">
          <a:xfrm>
            <a:off x="2978299" y="271760"/>
            <a:ext cx="2398713" cy="1295995"/>
            <a:chOff x="0" y="3514890"/>
            <a:chExt cx="2397866" cy="1597677"/>
          </a:xfrm>
          <a:solidFill>
            <a:srgbClr val="0000FF"/>
          </a:solidFill>
        </p:grpSpPr>
        <p:sp>
          <p:nvSpPr>
            <p:cNvPr id="18" name="圓角矩形 17">
              <a:extLst>
                <a:ext uri="{FF2B5EF4-FFF2-40B4-BE49-F238E27FC236}">
                  <a16:creationId xmlns:a16="http://schemas.microsoft.com/office/drawing/2014/main" xmlns="" id="{A9E3878A-8211-49B8-A8FB-AF904F652F14}"/>
                </a:ext>
              </a:extLst>
            </p:cNvPr>
            <p:cNvSpPr/>
            <p:nvPr/>
          </p:nvSpPr>
          <p:spPr>
            <a:xfrm>
              <a:off x="0" y="3514890"/>
              <a:ext cx="2397866" cy="15976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圓角矩形 6">
              <a:extLst>
                <a:ext uri="{FF2B5EF4-FFF2-40B4-BE49-F238E27FC236}">
                  <a16:creationId xmlns:a16="http://schemas.microsoft.com/office/drawing/2014/main" xmlns="" id="{38C464CB-1669-41F1-8EA8-686E2C2C13C0}"/>
                </a:ext>
              </a:extLst>
            </p:cNvPr>
            <p:cNvSpPr/>
            <p:nvPr/>
          </p:nvSpPr>
          <p:spPr>
            <a:xfrm>
              <a:off x="77761" y="3592709"/>
              <a:ext cx="2242345" cy="14420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68580" rIns="137160" bIns="68580" spcCol="1270" anchor="ctr"/>
            <a:lstStyle/>
            <a:p>
              <a:pPr defTabSz="1600200" eaLnBrk="1" fontAlgn="auto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kumimoji="0" lang="zh-TW" altLang="en-US" sz="3600" b="1" dirty="0">
                  <a:latin typeface="標楷體" pitchFamily="65" charset="-120"/>
                  <a:ea typeface="標楷體" pitchFamily="65" charset="-120"/>
                </a:rPr>
                <a:t>教育會考</a:t>
              </a:r>
            </a:p>
          </p:txBody>
        </p:sp>
      </p:grpSp>
      <p:graphicFrame>
        <p:nvGraphicFramePr>
          <p:cNvPr id="225284" name="Group 4">
            <a:extLst>
              <a:ext uri="{FF2B5EF4-FFF2-40B4-BE49-F238E27FC236}">
                <a16:creationId xmlns:a16="http://schemas.microsoft.com/office/drawing/2014/main" xmlns="" id="{0C637F45-D850-4E33-A47A-7A8F4FD97F49}"/>
              </a:ext>
            </a:extLst>
          </p:cNvPr>
          <p:cNvGraphicFramePr>
            <a:graphicFrameLocks noGrp="1"/>
          </p:cNvGraphicFramePr>
          <p:nvPr/>
        </p:nvGraphicFramePr>
        <p:xfrm>
          <a:off x="250825" y="1828800"/>
          <a:ext cx="8785224" cy="4803828"/>
        </p:xfrm>
        <a:graphic>
          <a:graphicData uri="http://schemas.openxmlformats.org/drawingml/2006/table">
            <a:tbl>
              <a:tblPr/>
              <a:tblGrid>
                <a:gridCol w="19856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78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22124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98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項目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給分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說明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96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會考成績 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精熟每科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基礎每科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待加強每科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單科上限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分，五科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(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國文、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數學、英語、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/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社會、自然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)</a:t>
                      </a:r>
                      <a:b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</a:b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上限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30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 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542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寫作測驗成績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4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5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6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、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   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2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  <a:endParaRPr kumimoji="0" lang="en-US" altLang="zh-TW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iauKai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級分      給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1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滿分</a:t>
                      </a:r>
                      <a:r>
                        <a:rPr kumimoji="0" lang="en-US" altLang="zh-TW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3</a:t>
                      </a: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iauKai"/>
                        </a:rPr>
                        <a:t>分</a:t>
                      </a:r>
                    </a:p>
                  </a:txBody>
                  <a:tcPr marL="91447" marR="91447" marT="45634" marB="4563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64A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80249" name="投影片編號版面配置區 9">
            <a:extLst>
              <a:ext uri="{FF2B5EF4-FFF2-40B4-BE49-F238E27FC236}">
                <a16:creationId xmlns:a16="http://schemas.microsoft.com/office/drawing/2014/main" xmlns="" id="{8DE17130-4F55-4800-9CC3-9DC22C8B010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A5E2765-5B73-439F-91A6-5CF78A502B8A}" type="slidenum">
              <a:rPr lang="zh-TW" altLang="en-US" sz="1400" b="1">
                <a:solidFill>
                  <a:srgbClr val="898989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121</a:t>
            </a:fld>
            <a:endParaRPr lang="en-US" altLang="zh-TW" sz="1400" b="1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160338" y="836613"/>
          <a:ext cx="8983662" cy="561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8" name="標題 1"/>
          <p:cNvSpPr>
            <a:spLocks noGrp="1"/>
          </p:cNvSpPr>
          <p:nvPr>
            <p:ph type="title" idx="4294967295"/>
          </p:nvPr>
        </p:nvSpPr>
        <p:spPr>
          <a:xfrm>
            <a:off x="23813" y="449263"/>
            <a:ext cx="9120187" cy="5762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109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年桃連區免試入學</a:t>
            </a:r>
            <a:r>
              <a:rPr lang="en-US" altLang="zh-TW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-</a:t>
            </a:r>
            <a:r>
              <a:rPr lang="zh-TW" alt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標楷體" charset="0"/>
                <a:ea typeface="標楷體" charset="0"/>
                <a:cs typeface="標楷體" charset="0"/>
              </a:rPr>
              <a:t>同分超額比序步驟</a:t>
            </a:r>
          </a:p>
        </p:txBody>
      </p:sp>
      <p:sp>
        <p:nvSpPr>
          <p:cNvPr id="163844" name="文字方塊 6"/>
          <p:cNvSpPr txBox="1">
            <a:spLocks noChangeArrowheads="1"/>
          </p:cNvSpPr>
          <p:nvPr/>
        </p:nvSpPr>
        <p:spPr bwMode="auto">
          <a:xfrm>
            <a:off x="285750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１各項目加總總積分</a:t>
            </a:r>
          </a:p>
        </p:txBody>
      </p:sp>
      <p:sp>
        <p:nvSpPr>
          <p:cNvPr id="163845" name="文字方塊 7"/>
          <p:cNvSpPr txBox="1">
            <a:spLocks noChangeArrowheads="1"/>
          </p:cNvSpPr>
          <p:nvPr/>
        </p:nvSpPr>
        <p:spPr bwMode="auto">
          <a:xfrm>
            <a:off x="881063" y="2500313"/>
            <a:ext cx="522287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２低收入戶學生優先</a:t>
            </a:r>
          </a:p>
        </p:txBody>
      </p:sp>
      <p:sp>
        <p:nvSpPr>
          <p:cNvPr id="163846" name="文字方塊 8"/>
          <p:cNvSpPr txBox="1">
            <a:spLocks noChangeArrowheads="1"/>
          </p:cNvSpPr>
          <p:nvPr/>
        </p:nvSpPr>
        <p:spPr bwMode="auto">
          <a:xfrm>
            <a:off x="1476375" y="2492375"/>
            <a:ext cx="522288" cy="29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３適性輔導總積分</a:t>
            </a:r>
          </a:p>
        </p:txBody>
      </p:sp>
      <p:sp>
        <p:nvSpPr>
          <p:cNvPr id="163847" name="文字方塊 9"/>
          <p:cNvSpPr txBox="1">
            <a:spLocks noChangeArrowheads="1"/>
          </p:cNvSpPr>
          <p:nvPr/>
        </p:nvSpPr>
        <p:spPr bwMode="auto">
          <a:xfrm>
            <a:off x="2032000" y="2500313"/>
            <a:ext cx="523875" cy="315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４多元學習表現總積分</a:t>
            </a:r>
          </a:p>
        </p:txBody>
      </p:sp>
      <p:sp>
        <p:nvSpPr>
          <p:cNvPr id="163848" name="文字方塊 10"/>
          <p:cNvSpPr txBox="1">
            <a:spLocks noChangeArrowheads="1"/>
          </p:cNvSpPr>
          <p:nvPr/>
        </p:nvSpPr>
        <p:spPr bwMode="auto">
          <a:xfrm>
            <a:off x="2608263" y="2500313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５教育會考換算總積分</a:t>
            </a:r>
          </a:p>
        </p:txBody>
      </p:sp>
      <p:sp>
        <p:nvSpPr>
          <p:cNvPr id="163849" name="文字方塊 11"/>
          <p:cNvSpPr txBox="1">
            <a:spLocks noChangeArrowheads="1"/>
          </p:cNvSpPr>
          <p:nvPr/>
        </p:nvSpPr>
        <p:spPr bwMode="auto">
          <a:xfrm>
            <a:off x="3184525" y="2500313"/>
            <a:ext cx="523875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６志願序積分</a:t>
            </a:r>
          </a:p>
        </p:txBody>
      </p:sp>
      <p:sp>
        <p:nvSpPr>
          <p:cNvPr id="163850" name="文字方塊 14"/>
          <p:cNvSpPr txBox="1">
            <a:spLocks noChangeArrowheads="1"/>
          </p:cNvSpPr>
          <p:nvPr/>
        </p:nvSpPr>
        <p:spPr bwMode="auto">
          <a:xfrm>
            <a:off x="6300788" y="29241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1" name="文字方塊 16"/>
          <p:cNvSpPr txBox="1">
            <a:spLocks noChangeArrowheads="1"/>
          </p:cNvSpPr>
          <p:nvPr/>
        </p:nvSpPr>
        <p:spPr bwMode="auto">
          <a:xfrm>
            <a:off x="3848100" y="33813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2" name="文字方塊 17"/>
          <p:cNvSpPr txBox="1">
            <a:spLocks noChangeArrowheads="1"/>
          </p:cNvSpPr>
          <p:nvPr/>
        </p:nvSpPr>
        <p:spPr bwMode="auto">
          <a:xfrm>
            <a:off x="4000500" y="3533775"/>
            <a:ext cx="4603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3" name="文字方塊 19"/>
          <p:cNvSpPr txBox="1">
            <a:spLocks noChangeArrowheads="1"/>
          </p:cNvSpPr>
          <p:nvPr/>
        </p:nvSpPr>
        <p:spPr bwMode="auto">
          <a:xfrm>
            <a:off x="4454525" y="2511425"/>
            <a:ext cx="52387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rPr>
              <a:t>８教育會考國文科標示</a:t>
            </a:r>
          </a:p>
        </p:txBody>
      </p:sp>
      <p:sp>
        <p:nvSpPr>
          <p:cNvPr id="163854" name="文字方塊 20"/>
          <p:cNvSpPr txBox="1">
            <a:spLocks noChangeArrowheads="1"/>
          </p:cNvSpPr>
          <p:nvPr/>
        </p:nvSpPr>
        <p:spPr bwMode="auto">
          <a:xfrm>
            <a:off x="5148263" y="2524125"/>
            <a:ext cx="523875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660066"/>
                </a:solidFill>
                <a:latin typeface="標楷體" pitchFamily="65" charset="-120"/>
                <a:ea typeface="標楷體" pitchFamily="65" charset="-120"/>
                <a:cs typeface="BiauKai"/>
              </a:rPr>
              <a:t>９教育會考數學科標示</a:t>
            </a:r>
          </a:p>
        </p:txBody>
      </p:sp>
      <p:sp>
        <p:nvSpPr>
          <p:cNvPr id="163855" name="文字方塊 1"/>
          <p:cNvSpPr txBox="1">
            <a:spLocks noChangeArrowheads="1"/>
          </p:cNvSpPr>
          <p:nvPr/>
        </p:nvSpPr>
        <p:spPr bwMode="auto">
          <a:xfrm>
            <a:off x="-68263" y="-373063"/>
            <a:ext cx="185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163856" name="文字方塊 22"/>
          <p:cNvSpPr txBox="1">
            <a:spLocks noChangeArrowheads="1"/>
          </p:cNvSpPr>
          <p:nvPr/>
        </p:nvSpPr>
        <p:spPr bwMode="auto">
          <a:xfrm>
            <a:off x="3759200" y="2001838"/>
            <a:ext cx="523875" cy="435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７教育會考成績等級標示總點數</a:t>
            </a:r>
          </a:p>
        </p:txBody>
      </p:sp>
      <p:graphicFrame>
        <p:nvGraphicFramePr>
          <p:cNvPr id="28726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099283"/>
              </p:ext>
            </p:extLst>
          </p:nvPr>
        </p:nvGraphicFramePr>
        <p:xfrm>
          <a:off x="37969" y="5946775"/>
          <a:ext cx="6108699" cy="904431"/>
        </p:xfrm>
        <a:graphic>
          <a:graphicData uri="http://schemas.openxmlformats.org/drawingml/2006/table">
            <a:tbl>
              <a:tblPr/>
              <a:tblGrid>
                <a:gridCol w="81218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788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109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775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8886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0998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等級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/>
                      </a:r>
                      <a:b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</a:b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標示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A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B+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B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點數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7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點</a:t>
                      </a: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23" name="Group 54"/>
          <p:cNvGraphicFramePr>
            <a:graphicFrameLocks noGrp="1"/>
          </p:cNvGraphicFramePr>
          <p:nvPr/>
        </p:nvGraphicFramePr>
        <p:xfrm>
          <a:off x="23813" y="1049338"/>
          <a:ext cx="6267449" cy="898652"/>
        </p:xfrm>
        <a:graphic>
          <a:graphicData uri="http://schemas.openxmlformats.org/drawingml/2006/table">
            <a:tbl>
              <a:tblPr/>
              <a:tblGrid>
                <a:gridCol w="7803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74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684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611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000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各科成績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精熟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(A++,A+,A)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基礎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(B++,B+,B)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待加強</a:t>
                      </a: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新細明體" pitchFamily="18" charset="-120"/>
                          <a:cs typeface="Times New Roman" pitchFamily="18" charset="0"/>
                        </a:rPr>
                        <a:t>C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3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積分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6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rgbClr val="104031"/>
                          </a:solidFill>
                          <a:latin typeface="Verdan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分</a:t>
                      </a:r>
                      <a:endParaRPr kumimoji="0" lang="zh-TW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68567" marR="68567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FEA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pSp>
        <p:nvGrpSpPr>
          <p:cNvPr id="163903" name="群組 4"/>
          <p:cNvGrpSpPr>
            <a:grpSpLocks/>
          </p:cNvGrpSpPr>
          <p:nvPr/>
        </p:nvGrpSpPr>
        <p:grpSpPr bwMode="auto">
          <a:xfrm>
            <a:off x="6397625" y="2441575"/>
            <a:ext cx="614363" cy="3598863"/>
            <a:chOff x="6164801" y="2441134"/>
            <a:chExt cx="614949" cy="3598966"/>
          </a:xfrm>
        </p:grpSpPr>
        <p:sp>
          <p:nvSpPr>
            <p:cNvPr id="163912" name="文字方塊 22"/>
            <p:cNvSpPr txBox="1">
              <a:spLocks noChangeArrowheads="1"/>
            </p:cNvSpPr>
            <p:nvPr/>
          </p:nvSpPr>
          <p:spPr bwMode="auto">
            <a:xfrm>
              <a:off x="6174853" y="2800013"/>
              <a:ext cx="523220" cy="3240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660066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教育會考社會科標示</a:t>
              </a:r>
            </a:p>
          </p:txBody>
        </p:sp>
        <p:sp>
          <p:nvSpPr>
            <p:cNvPr id="163913" name="文字方塊 1"/>
            <p:cNvSpPr txBox="1">
              <a:spLocks noChangeArrowheads="1"/>
            </p:cNvSpPr>
            <p:nvPr/>
          </p:nvSpPr>
          <p:spPr bwMode="auto">
            <a:xfrm>
              <a:off x="6164801" y="2441134"/>
              <a:ext cx="61494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660066"/>
                  </a:solidFill>
                </a:rPr>
                <a:t>11</a:t>
              </a:r>
              <a:endParaRPr lang="zh-TW" altLang="en-US" sz="2200">
                <a:solidFill>
                  <a:srgbClr val="660066"/>
                </a:solidFill>
              </a:endParaRPr>
            </a:p>
          </p:txBody>
        </p:sp>
      </p:grpSp>
      <p:grpSp>
        <p:nvGrpSpPr>
          <p:cNvPr id="163904" name="群組 3"/>
          <p:cNvGrpSpPr>
            <a:grpSpLocks/>
          </p:cNvGrpSpPr>
          <p:nvPr/>
        </p:nvGrpSpPr>
        <p:grpSpPr bwMode="auto">
          <a:xfrm>
            <a:off x="6640513" y="2441575"/>
            <a:ext cx="1089025" cy="3629025"/>
            <a:chOff x="6437616" y="2441134"/>
            <a:chExt cx="1088800" cy="3629129"/>
          </a:xfrm>
        </p:grpSpPr>
        <p:sp>
          <p:nvSpPr>
            <p:cNvPr id="163910" name="文字方塊 23"/>
            <p:cNvSpPr txBox="1">
              <a:spLocks noChangeArrowheads="1"/>
            </p:cNvSpPr>
            <p:nvPr/>
          </p:nvSpPr>
          <p:spPr bwMode="auto">
            <a:xfrm>
              <a:off x="6437616" y="2800013"/>
              <a:ext cx="861774" cy="3270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教育會考自然科標示</a:t>
              </a:r>
            </a:p>
            <a:p>
              <a:pPr eaLnBrk="1" hangingPunct="1"/>
              <a:endParaRPr lang="zh-TW" altLang="en-US" sz="220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BiauKai"/>
              </a:endParaRPr>
            </a:p>
          </p:txBody>
        </p:sp>
        <p:sp>
          <p:nvSpPr>
            <p:cNvPr id="163911" name="文字方塊 25"/>
            <p:cNvSpPr txBox="1">
              <a:spLocks noChangeArrowheads="1"/>
            </p:cNvSpPr>
            <p:nvPr/>
          </p:nvSpPr>
          <p:spPr bwMode="auto">
            <a:xfrm>
              <a:off x="6770416" y="2441134"/>
              <a:ext cx="756000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12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grpSp>
        <p:nvGrpSpPr>
          <p:cNvPr id="163905" name="群組 7"/>
          <p:cNvGrpSpPr>
            <a:grpSpLocks/>
          </p:cNvGrpSpPr>
          <p:nvPr/>
        </p:nvGrpSpPr>
        <p:grpSpPr bwMode="auto">
          <a:xfrm>
            <a:off x="5746750" y="2449513"/>
            <a:ext cx="771525" cy="3503612"/>
            <a:chOff x="5528746" y="2449616"/>
            <a:chExt cx="771599" cy="3502928"/>
          </a:xfrm>
        </p:grpSpPr>
        <p:sp>
          <p:nvSpPr>
            <p:cNvPr id="163908" name="文字方塊 21"/>
            <p:cNvSpPr txBox="1">
              <a:spLocks noChangeArrowheads="1"/>
            </p:cNvSpPr>
            <p:nvPr/>
          </p:nvSpPr>
          <p:spPr bwMode="auto">
            <a:xfrm>
              <a:off x="5550072" y="2793419"/>
              <a:ext cx="523220" cy="3159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>
              <a:spAutoFit/>
            </a:bodyPr>
            <a:lstStyle/>
            <a:p>
              <a:pPr eaLnBrk="1" hangingPunct="1"/>
              <a:r>
                <a:rPr lang="zh-TW" altLang="en-US" sz="2200">
                  <a:solidFill>
                    <a:srgbClr val="0000FF"/>
                  </a:solidFill>
                  <a:latin typeface="標楷體" pitchFamily="65" charset="-120"/>
                  <a:ea typeface="標楷體" pitchFamily="65" charset="-120"/>
                  <a:cs typeface="BiauKai"/>
                </a:rPr>
                <a:t>教育會考英語科標示</a:t>
              </a:r>
            </a:p>
          </p:txBody>
        </p:sp>
        <p:sp>
          <p:nvSpPr>
            <p:cNvPr id="163909" name="文字方塊 28"/>
            <p:cNvSpPr txBox="1">
              <a:spLocks noChangeArrowheads="1"/>
            </p:cNvSpPr>
            <p:nvPr/>
          </p:nvSpPr>
          <p:spPr bwMode="auto">
            <a:xfrm>
              <a:off x="5528746" y="2449616"/>
              <a:ext cx="771599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TW" sz="2200">
                  <a:solidFill>
                    <a:srgbClr val="0000FF"/>
                  </a:solidFill>
                </a:rPr>
                <a:t>10</a:t>
              </a:r>
              <a:endParaRPr lang="zh-TW" altLang="en-US" sz="2200">
                <a:solidFill>
                  <a:srgbClr val="0000FF"/>
                </a:solidFill>
              </a:endParaRPr>
            </a:p>
          </p:txBody>
        </p:sp>
      </p:grpSp>
      <p:sp>
        <p:nvSpPr>
          <p:cNvPr id="163906" name="文字方塊 24"/>
          <p:cNvSpPr txBox="1">
            <a:spLocks noChangeArrowheads="1"/>
          </p:cNvSpPr>
          <p:nvPr/>
        </p:nvSpPr>
        <p:spPr bwMode="auto">
          <a:xfrm rot="-5400000">
            <a:off x="7547769" y="4988719"/>
            <a:ext cx="5238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&gt;A&gt; 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</a:t>
            </a:r>
            <a:r>
              <a:rPr lang="en-US" altLang="zh-TW" sz="2200" b="1" baseline="30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+</a:t>
            </a:r>
            <a:r>
              <a:rPr lang="en-US" altLang="zh-TW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&gt;B&gt;C)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  <p:sp>
        <p:nvSpPr>
          <p:cNvPr id="163907" name="文字方塊 24"/>
          <p:cNvSpPr txBox="1">
            <a:spLocks noChangeArrowheads="1"/>
          </p:cNvSpPr>
          <p:nvPr/>
        </p:nvSpPr>
        <p:spPr bwMode="auto">
          <a:xfrm rot="-5400000">
            <a:off x="7412831" y="5431632"/>
            <a:ext cx="523875" cy="150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eaLnBrk="1" hangingPunct="1"/>
            <a:r>
              <a:rPr lang="zh-TW" altLang="en-US" sz="22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  <a:cs typeface="BiauKai"/>
              </a:rPr>
              <a:t>標示比序</a:t>
            </a:r>
            <a:endParaRPr lang="en-US" altLang="zh-TW" sz="2200" b="1">
              <a:solidFill>
                <a:srgbClr val="FF0000"/>
              </a:solidFill>
              <a:latin typeface="標楷體" pitchFamily="65" charset="-120"/>
              <a:ea typeface="標楷體" pitchFamily="65" charset="-120"/>
              <a:cs typeface="BiauKai"/>
            </a:endParaRPr>
          </a:p>
        </p:txBody>
      </p:sp>
    </p:spTree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文字方塊 3">
            <a:extLst>
              <a:ext uri="{FF2B5EF4-FFF2-40B4-BE49-F238E27FC236}">
                <a16:creationId xmlns:a16="http://schemas.microsoft.com/office/drawing/2014/main" xmlns="" id="{B0508FFF-815B-42B4-A595-87F421E94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692150"/>
            <a:ext cx="8135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4000" b="1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八、桃連區的特色招生</a:t>
            </a:r>
            <a:r>
              <a:rPr lang="en-US" altLang="zh-TW" sz="4000" b="1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考試入學</a:t>
            </a:r>
            <a:endParaRPr lang="en-US" altLang="zh-TW" sz="4000" b="1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84323" name="文字方塊 1">
            <a:extLst>
              <a:ext uri="{FF2B5EF4-FFF2-40B4-BE49-F238E27FC236}">
                <a16:creationId xmlns:a16="http://schemas.microsoft.com/office/drawing/2014/main" xmlns="" id="{082D3927-5323-493E-86BA-677E6FD1B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98" y="1683007"/>
            <a:ext cx="770485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36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36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數理邏輯國際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班、國際交流特色</a:t>
            </a:r>
            <a:r>
              <a:rPr lang="en-US" altLang="zh-TW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36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8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A3A2F3F8-75D8-49DA-80AB-5B36B6F04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425093"/>
              </p:ext>
            </p:extLst>
          </p:nvPr>
        </p:nvGraphicFramePr>
        <p:xfrm>
          <a:off x="756465" y="3713603"/>
          <a:ext cx="7632701" cy="2349500"/>
        </p:xfrm>
        <a:graphic>
          <a:graphicData uri="http://schemas.openxmlformats.org/drawingml/2006/table">
            <a:tbl>
              <a:tblPr/>
              <a:tblGrid>
                <a:gridCol w="2592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49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1655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特色招生考試入學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考試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成績公告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/06/25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志願選填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/06/26~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/06/27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/07/9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9849" marR="9849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9F8F5A39-3115-4608-8737-1291187403FD}"/>
              </a:ext>
            </a:extLst>
          </p:cNvPr>
          <p:cNvSpPr txBox="1"/>
          <p:nvPr/>
        </p:nvSpPr>
        <p:spPr>
          <a:xfrm>
            <a:off x="179512" y="306896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xmlns="" id="{8659AA12-EC34-4422-BFE9-993E46DAA7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6277302"/>
            <a:ext cx="5231725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實際報名日程請以簡章公告為主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D33AAF5D-DA1B-411B-93E3-06E7EE059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37" t="10800" r="23000" b="5201"/>
          <a:stretch/>
        </p:blipFill>
        <p:spPr>
          <a:xfrm>
            <a:off x="64374" y="1440454"/>
            <a:ext cx="9036496" cy="5362661"/>
          </a:xfrm>
          <a:prstGeom prst="rect">
            <a:avLst/>
          </a:prstGeom>
        </p:spPr>
      </p:pic>
      <p:sp>
        <p:nvSpPr>
          <p:cNvPr id="143362" name="文字方塊 3"/>
          <p:cNvSpPr txBox="1">
            <a:spLocks noChangeArrowheads="1"/>
          </p:cNvSpPr>
          <p:nvPr/>
        </p:nvSpPr>
        <p:spPr bwMode="auto">
          <a:xfrm>
            <a:off x="571500" y="312738"/>
            <a:ext cx="85725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None/>
            </a:pPr>
            <a:r>
              <a:rPr lang="zh-TW" altLang="en-US" sz="36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桃連區的特色招生</a:t>
            </a:r>
          </a:p>
          <a:p>
            <a:pPr>
              <a:buFont typeface="Arial" pitchFamily="34" charset="0"/>
              <a:buNone/>
            </a:pP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考試入學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大園高中；參考，以簡章為準</a:t>
            </a:r>
            <a:r>
              <a:rPr lang="en-US" altLang="zh-TW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1359693" y="4483243"/>
            <a:ext cx="4868491" cy="216024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</p:spPr>
        <p:txBody>
          <a:bodyPr wrap="none" anchor="ctr"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298AC398-6A6F-4BFF-883C-339232A5D168}"/>
              </a:ext>
            </a:extLst>
          </p:cNvPr>
          <p:cNvSpPr txBox="1"/>
          <p:nvPr/>
        </p:nvSpPr>
        <p:spPr>
          <a:xfrm>
            <a:off x="211460" y="2420888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xmlns="" id="{2A6C4EC7-E6A7-4FF9-9376-D210799C31A8}"/>
              </a:ext>
            </a:extLst>
          </p:cNvPr>
          <p:cNvGrpSpPr/>
          <p:nvPr/>
        </p:nvGrpSpPr>
        <p:grpSpPr>
          <a:xfrm>
            <a:off x="-19364" y="908720"/>
            <a:ext cx="9163364" cy="5247584"/>
            <a:chOff x="1613" y="548680"/>
            <a:chExt cx="9163364" cy="5247584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xmlns="" id="{6223E8C0-8B30-45EB-9656-604ABD826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77" y="548680"/>
              <a:ext cx="9144000" cy="4463941"/>
            </a:xfrm>
            <a:prstGeom prst="rect">
              <a:avLst/>
            </a:prstGeom>
          </p:spPr>
        </p:pic>
        <p:pic>
          <p:nvPicPr>
            <p:cNvPr id="5" name="圖片 4">
              <a:extLst>
                <a:ext uri="{FF2B5EF4-FFF2-40B4-BE49-F238E27FC236}">
                  <a16:creationId xmlns:a16="http://schemas.microsoft.com/office/drawing/2014/main" xmlns="" id="{2A1C202E-8B85-45B4-9E1B-66737C3F0B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3" y="1061735"/>
              <a:ext cx="9144000" cy="4734529"/>
            </a:xfrm>
            <a:prstGeom prst="rect">
              <a:avLst/>
            </a:prstGeom>
          </p:spPr>
        </p:pic>
      </p:grpSp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4334BE4A-8CF7-4FE4-9286-3327FD62F4F9}"/>
              </a:ext>
            </a:extLst>
          </p:cNvPr>
          <p:cNvSpPr txBox="1"/>
          <p:nvPr/>
        </p:nvSpPr>
        <p:spPr>
          <a:xfrm>
            <a:off x="251520" y="2348880"/>
            <a:ext cx="720080" cy="58477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>
                <a:solidFill>
                  <a:srgbClr val="FF0000"/>
                </a:solidFill>
                <a:latin typeface="新細明體" panose="02020500000000000000" pitchFamily="18" charset="-120"/>
              </a:rPr>
              <a:t>?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590" name="Rectangle 966">
            <a:extLst>
              <a:ext uri="{FF2B5EF4-FFF2-40B4-BE49-F238E27FC236}">
                <a16:creationId xmlns:a16="http://schemas.microsoft.com/office/drawing/2014/main" xmlns="" id="{D096BE4E-E2FB-401B-93F9-0C2FA9AA1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692696"/>
            <a:ext cx="82073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1" hangingPunct="1">
              <a:spcBef>
                <a:spcPct val="20000"/>
              </a:spcBef>
              <a:buSzPct val="100000"/>
              <a:defRPr/>
            </a:pPr>
            <a:r>
              <a:rPr lang="zh-TW" altLang="en-US" sz="5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sym typeface="Arial" charset="0"/>
              </a:rPr>
              <a:t>九、五專免試入學簡介</a:t>
            </a:r>
            <a:endParaRPr lang="en-US" altLang="en-US" dirty="0">
              <a:latin typeface="Arial" charset="0"/>
              <a:ea typeface="新細明體" charset="-120"/>
              <a:sym typeface="Arial" charset="0"/>
            </a:endParaRPr>
          </a:p>
        </p:txBody>
      </p:sp>
      <p:sp>
        <p:nvSpPr>
          <p:cNvPr id="189444" name="Rectangle 966">
            <a:extLst>
              <a:ext uri="{FF2B5EF4-FFF2-40B4-BE49-F238E27FC236}">
                <a16:creationId xmlns:a16="http://schemas.microsoft.com/office/drawing/2014/main" xmlns="" id="{594D4872-9B58-4B6A-8E33-C224F8108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911475"/>
            <a:ext cx="8207375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1.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五專名額不再納入各縣市高中職免試考區。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en-US" altLang="zh-TW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2.</a:t>
            </a: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五專升學管道：</a:t>
            </a:r>
            <a:endParaRPr lang="en-US" altLang="zh-TW" b="1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-6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月五專優先免試入學（電腦志願） </a:t>
            </a:r>
            <a:endParaRPr lang="en-US" altLang="zh-TW" b="1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  <a:p>
            <a:pPr eaLnBrk="1" hangingPunct="1">
              <a:buFontTx/>
              <a:buNone/>
            </a:pPr>
            <a:r>
              <a:rPr lang="zh-TW" altLang="en-US" b="1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  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-7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月五專聯合免試入學（現場登記分發） 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  <a:sym typeface="Arial" panose="020B0604020202020204" pitchFamily="34" charset="0"/>
              </a:rPr>
              <a:t>。</a:t>
            </a:r>
            <a:endParaRPr lang="en-US" altLang="en-US">
              <a:latin typeface="標楷體" panose="03000509000000000000" pitchFamily="65" charset="-120"/>
              <a:ea typeface="標楷體" panose="03000509000000000000" pitchFamily="65" charset="-120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標題 1">
            <a:extLst>
              <a:ext uri="{FF2B5EF4-FFF2-40B4-BE49-F238E27FC236}">
                <a16:creationId xmlns:a16="http://schemas.microsoft.com/office/drawing/2014/main" xmlns="" id="{6F056CA1-4CAC-47CE-8DFA-6E9F3816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五專免試入學</a:t>
            </a:r>
          </a:p>
        </p:txBody>
      </p:sp>
      <p:sp>
        <p:nvSpPr>
          <p:cNvPr id="5" name="流程圖: 程序 4">
            <a:extLst>
              <a:ext uri="{FF2B5EF4-FFF2-40B4-BE49-F238E27FC236}">
                <a16:creationId xmlns:a16="http://schemas.microsoft.com/office/drawing/2014/main" xmlns="" id="{BA2EE3E0-C4E1-4622-8FBE-AEA8A7FA94A5}"/>
              </a:ext>
            </a:extLst>
          </p:cNvPr>
          <p:cNvSpPr/>
          <p:nvPr/>
        </p:nvSpPr>
        <p:spPr>
          <a:xfrm>
            <a:off x="576263" y="1484313"/>
            <a:ext cx="3600450" cy="5184774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五專優先免試入學之免試就學區為全國一區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招收對象為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國中應屆畢業生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可依志向網路選填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個校科（組）為志願，經由招生委員會以電腦統一分發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流程圖: 程序 5">
            <a:extLst>
              <a:ext uri="{FF2B5EF4-FFF2-40B4-BE49-F238E27FC236}">
                <a16:creationId xmlns:a16="http://schemas.microsoft.com/office/drawing/2014/main" xmlns="" id="{C1BBC7E6-04C2-4005-A3BA-45AED2037350}"/>
              </a:ext>
            </a:extLst>
          </p:cNvPr>
          <p:cNvSpPr/>
          <p:nvPr/>
        </p:nvSpPr>
        <p:spPr>
          <a:xfrm>
            <a:off x="4859338" y="1484313"/>
            <a:ext cx="3600450" cy="5184774"/>
          </a:xfrm>
          <a:prstGeom prst="flowChart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全國一區，分北、中、南三個招生委員會辦理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lvl="1" indent="-342900">
              <a:lnSpc>
                <a:spcPct val="125000"/>
              </a:lnSpc>
              <a:buFont typeface="Wingdings" panose="05000000000000000000" pitchFamily="2" charset="2"/>
              <a:buChar char="ü"/>
              <a:defRPr/>
            </a:pPr>
            <a:r>
              <a:rPr lang="zh-TW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學生可分別向北、中、南區聯合免試入學招生委員會報名，但各區限選擇一所五專招生學校申請。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流程圖: 程序 6">
            <a:extLst>
              <a:ext uri="{FF2B5EF4-FFF2-40B4-BE49-F238E27FC236}">
                <a16:creationId xmlns:a16="http://schemas.microsoft.com/office/drawing/2014/main" xmlns="" id="{A4D9004E-BEFF-4143-BD3C-E4870F35D56C}"/>
              </a:ext>
            </a:extLst>
          </p:cNvPr>
          <p:cNvSpPr/>
          <p:nvPr/>
        </p:nvSpPr>
        <p:spPr>
          <a:xfrm>
            <a:off x="900113" y="1628775"/>
            <a:ext cx="2951162" cy="863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優先免試</a:t>
            </a:r>
          </a:p>
        </p:txBody>
      </p:sp>
      <p:sp>
        <p:nvSpPr>
          <p:cNvPr id="8" name="流程圖: 程序 7">
            <a:extLst>
              <a:ext uri="{FF2B5EF4-FFF2-40B4-BE49-F238E27FC236}">
                <a16:creationId xmlns:a16="http://schemas.microsoft.com/office/drawing/2014/main" xmlns="" id="{C4EFBB2C-6290-4D92-92FF-50491C6F62B9}"/>
              </a:ext>
            </a:extLst>
          </p:cNvPr>
          <p:cNvSpPr/>
          <p:nvPr/>
        </p:nvSpPr>
        <p:spPr>
          <a:xfrm>
            <a:off x="5192713" y="1628775"/>
            <a:ext cx="2952750" cy="863600"/>
          </a:xfrm>
          <a:prstGeom prst="flowChartProcess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聯合免試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570EAEE-8900-48C9-ACE5-9A193B059A4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CCE99A2-22D6-40E6-8F46-419CA0F2998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47593" y="961232"/>
            <a:ext cx="1311215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五專入學時程</a:t>
            </a:r>
            <a:endParaRPr lang="zh-TW" altLang="en-US"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4" name="Rectangle 966"/>
          <p:cNvSpPr>
            <a:spLocks noChangeArrowheads="1"/>
          </p:cNvSpPr>
          <p:nvPr/>
        </p:nvSpPr>
        <p:spPr bwMode="auto">
          <a:xfrm>
            <a:off x="395288" y="1557338"/>
            <a:ext cx="8207375" cy="409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5/20-24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五專優先免試報名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6/7-6/11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五專優先免試選填志願（</a:t>
            </a: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30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個）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6/14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五專優先免試放榜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6/18</a:t>
            </a:r>
            <a:r>
              <a:rPr lang="zh-TW" altLang="zh-TW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五專優先免試報到</a:t>
            </a:r>
            <a:r>
              <a:rPr lang="zh-TW" altLang="en-US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6/20-7/1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五專聯合免試報名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月初寄發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順位通知。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 eaLnBrk="1" hangingPunct="1">
              <a:spcBef>
                <a:spcPct val="20000"/>
              </a:spcBef>
              <a:buSzPct val="100000"/>
              <a:defRPr/>
            </a:pP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7/15</a:t>
            </a:r>
            <a:r>
              <a:rPr lang="zh-TW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五專聯合免試現場登記報到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。</a:t>
            </a:r>
            <a:endParaRPr lang="zh-TW" altLang="zh-TW" b="1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xmlns="" id="{C5C54E3D-8977-439B-9B2D-3391B3175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6288276"/>
            <a:ext cx="4499992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標題 1">
            <a:extLst>
              <a:ext uri="{FF2B5EF4-FFF2-40B4-BE49-F238E27FC236}">
                <a16:creationId xmlns:a16="http://schemas.microsoft.com/office/drawing/2014/main" xmlns="" id="{FAF5406D-EDCC-44FE-B0B7-4149D4A8E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765175"/>
            <a:ext cx="8229600" cy="1143000"/>
          </a:xfrm>
        </p:spPr>
        <p:txBody>
          <a:bodyPr/>
          <a:lstStyle/>
          <a:p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聯合免試</a:t>
            </a:r>
            <a:r>
              <a:rPr lang="zh-TW" altLang="en-US" b="1">
                <a:solidFill>
                  <a:srgbClr val="0000FF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比序</a:t>
            </a:r>
            <a: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zh-TW" altLang="en-US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endParaRPr lang="zh-TW" altLang="en-US">
              <a:solidFill>
                <a:srgbClr val="00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2515" name="內容版面配置區 2">
            <a:extLst>
              <a:ext uri="{FF2B5EF4-FFF2-40B4-BE49-F238E27FC236}">
                <a16:creationId xmlns:a16="http://schemas.microsoft.com/office/drawing/2014/main" xmlns="" id="{37833A8C-E53C-45CE-A21A-E65BD2212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五專優免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公私立五專護理科系、公立五專所有科系皆採計教育會考成績。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其餘由各校自行決定是否採計教育會考成績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u="sng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五專優免比序績分項目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：均衡學習、技藝優良、志願序、服務學習、競賽、教育會考（含寫作）及標示等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總分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101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en-US" altLang="zh-TW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b="1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五專優免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聯免比序</a:t>
            </a:r>
            <a:r>
              <a:rPr lang="zh-TW" altLang="en-US" b="1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相較，最大不同是多了志願序積分。</a:t>
            </a:r>
            <a:endParaRPr lang="en-US" altLang="zh-TW" b="1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109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月份公告簡章。</a:t>
            </a:r>
          </a:p>
          <a:p>
            <a:endParaRPr lang="zh-TW" alt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文字方塊 1">
            <a:extLst>
              <a:ext uri="{FF2B5EF4-FFF2-40B4-BE49-F238E27FC236}">
                <a16:creationId xmlns:a16="http://schemas.microsoft.com/office/drawing/2014/main" xmlns="" id="{25631251-60B1-4E8A-A045-B18D7BD61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5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7651" name="Picture 4" descr="Capture_2016_09_10_00_10_51_609">
            <a:hlinkClick r:id="rId3" action="ppaction://hlinkfile"/>
            <a:extLst>
              <a:ext uri="{FF2B5EF4-FFF2-40B4-BE49-F238E27FC236}">
                <a16:creationId xmlns:a16="http://schemas.microsoft.com/office/drawing/2014/main" xmlns="" id="{6837D437-9F0D-4CDF-AA4E-41F77DC09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D48DC767-92C1-4970-8F3E-C3327A3875D0}"/>
              </a:ext>
            </a:extLst>
          </p:cNvPr>
          <p:cNvSpPr/>
          <p:nvPr/>
        </p:nvSpPr>
        <p:spPr bwMode="auto">
          <a:xfrm>
            <a:off x="5940425" y="1312863"/>
            <a:ext cx="3024188" cy="31591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27653" name="Line 7">
            <a:extLst>
              <a:ext uri="{FF2B5EF4-FFF2-40B4-BE49-F238E27FC236}">
                <a16:creationId xmlns:a16="http://schemas.microsoft.com/office/drawing/2014/main" xmlns="" id="{6799398A-644E-46DE-A5A3-073B96D12FC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8450" y="2133600"/>
            <a:ext cx="31686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標題 1">
            <a:extLst>
              <a:ext uri="{FF2B5EF4-FFF2-40B4-BE49-F238E27FC236}">
                <a16:creationId xmlns:a16="http://schemas.microsoft.com/office/drawing/2014/main" xmlns="" id="{B4B57D4E-FEF6-409C-825A-EDBE2512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04813"/>
            <a:ext cx="8424862" cy="1143000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4000" b="1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</a:t>
            </a:r>
            <a:r>
              <a:rPr lang="zh-TW" altLang="en-US" sz="40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聯合免試</a:t>
            </a:r>
            <a:r>
              <a:rPr lang="zh-TW" altLang="en-US" sz="4000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入學方式</a:t>
            </a:r>
            <a:endParaRPr lang="zh-TW" altLang="en-US" sz="4000" dirty="0">
              <a:solidFill>
                <a:srgbClr val="0000FF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3539" name="內容版面配置區 2">
            <a:extLst>
              <a:ext uri="{FF2B5EF4-FFF2-40B4-BE49-F238E27FC236}">
                <a16:creationId xmlns:a16="http://schemas.microsoft.com/office/drawing/2014/main" xmlns="" id="{3A865CE3-3826-406D-BE69-7E6C6A919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8850" cy="3484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五專優先免試：使用五專優免比序積分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滿分</a:t>
            </a: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101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，採</a:t>
            </a:r>
            <a:r>
              <a:rPr lang="zh-TW" altLang="en-US" b="1" u="sng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全國一區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電腦選填志願分發，不限地區、學校、科系，至多</a:t>
            </a:r>
            <a:r>
              <a:rPr lang="en-US" altLang="zh-TW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30</a:t>
            </a:r>
            <a:r>
              <a:rPr lang="zh-TW" altLang="en-US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個志願。</a:t>
            </a:r>
            <a:endParaRPr lang="en-US" altLang="zh-TW" b="1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五專聯合免試：使用五專聯免比序積分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滿分</a:t>
            </a: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en-US" altLang="zh-TW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，親自或委託到所報名的學校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b="1" u="sng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全國分北中南三區</a:t>
            </a:r>
            <a:r>
              <a:rPr lang="en-US" altLang="zh-TW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，以分發順位現場登記科系（貼榜）。</a:t>
            </a:r>
            <a:endParaRPr lang="en-US" altLang="zh-TW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" name="object 51">
            <a:extLst>
              <a:ext uri="{FF2B5EF4-FFF2-40B4-BE49-F238E27FC236}">
                <a16:creationId xmlns:a16="http://schemas.microsoft.com/office/drawing/2014/main" xmlns="" id="{990E78C9-01C1-4341-8940-76CBC0FCE56C}"/>
              </a:ext>
            </a:extLst>
          </p:cNvPr>
          <p:cNvGraphicFramePr>
            <a:graphicFrameLocks noGrp="1"/>
          </p:cNvGraphicFramePr>
          <p:nvPr/>
        </p:nvGraphicFramePr>
        <p:xfrm>
          <a:off x="0" y="1341438"/>
          <a:ext cx="9144000" cy="5240341"/>
        </p:xfrm>
        <a:graphic>
          <a:graphicData uri="http://schemas.openxmlformats.org/drawingml/2006/table">
            <a:tbl>
              <a:tblPr/>
              <a:tblGrid>
                <a:gridCol w="9969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12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30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33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22776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4560">
                <a:tc gridSpan="2">
                  <a:txBody>
                    <a:bodyPr/>
                    <a:lstStyle>
                      <a:lvl1pPr marL="53975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5397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積分採計項目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7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積分上限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746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7463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積分採計項目說明</a:t>
                      </a:r>
                    </a:p>
                  </a:txBody>
                  <a:tcPr marL="0" marR="0" marT="6523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57232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志願序 </a:t>
                      </a: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(1~30)</a:t>
                      </a:r>
                    </a:p>
                  </a:txBody>
                  <a:tcPr marL="0" marR="0" marT="8903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26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6658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每五志願為一群： 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16-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21-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25-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第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志願：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28253">
                <a:tc rowSpan="2">
                  <a:txBody>
                    <a:bodyPr/>
                    <a:lstStyle>
                      <a:lvl1pPr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defTabSz="900113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defTabSz="90011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00113" rtl="0" eaLnBrk="1" fontAlgn="base" latinLnBrk="0" hangingPunct="1">
                        <a:lnSpc>
                          <a:spcPct val="100000"/>
                        </a:lnSpc>
                        <a:spcBef>
                          <a:spcPts val="17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多元學 習表現</a:t>
                      </a:r>
                    </a:p>
                  </a:txBody>
                  <a:tcPr marL="0" marR="0" marT="1671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3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競 賽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1252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27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7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6658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4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5000"/>
                        </a:lnSpc>
                        <a:spcBef>
                          <a:spcPts val="1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簡章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“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國際、全國、區域及縣市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"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競賽項目：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7-1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採計日期：國中就學期間至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107.5.14(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含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前為限</a:t>
                      </a:r>
                    </a:p>
                  </a:txBody>
                  <a:tcPr marL="0" marR="0" marT="1619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3011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服務學習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102847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12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27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15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623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1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每累計滿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小時：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0.25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10570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57232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技藝優良</a:t>
                      </a:r>
                    </a:p>
                  </a:txBody>
                  <a:tcPr marL="0" marR="0" marT="8903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1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採計技藝教育課程平均總成績：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90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80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90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80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分以上未滿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1.0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6093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弱勢身分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13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低收入戶：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；中低收入戶、支領失業給付、特殊境遇家庭：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1.5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符合一項即可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</a:p>
                  </a:txBody>
                  <a:tcPr marL="0" marR="0" marT="25713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04719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均衡學習</a:t>
                      </a:r>
                    </a:p>
                  </a:txBody>
                  <a:tcPr marL="0" marR="0" marT="52376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21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4999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三領域學習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: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健體、藝文、綜合：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7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/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領域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(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五學期平均成績及格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)</a:t>
                      </a:r>
                    </a:p>
                  </a:txBody>
                  <a:tcPr marL="0" marR="0" marT="9380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8631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國中教育會考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32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61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國文、數學、英語、自然、社會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：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A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26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Calibri" panose="020F0502020204030204" pitchFamily="34" charset="0"/>
                        </a:rPr>
                        <a:t>+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B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、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C</a:t>
                      </a:r>
                    </a:p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6.4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095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E4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3869">
                <a:tc gridSpan="2">
                  <a:txBody>
                    <a:bodyPr/>
                    <a:lstStyle>
                      <a:lvl1pPr marL="96838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968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3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寫作測驗</a:t>
                      </a:r>
                    </a:p>
                  </a:txBody>
                  <a:tcPr marL="0" marR="0" marT="8951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15875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5875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9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8761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7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寫作測驗分六級分：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3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級分</a:t>
                      </a: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                                 </a:t>
                      </a:r>
                      <a: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/>
                      </a:r>
                      <a:br>
                        <a:rPr kumimoji="0" lang="en-US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</a:b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                  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 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0.8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0.6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0.4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0.2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分、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</a:t>
                      </a:r>
                      <a:endParaRPr kumimoji="0" lang="zh-TW" altLang="zh-TW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新細明體" panose="02020500000000000000" pitchFamily="18" charset="-120"/>
                      </a:endParaRPr>
                    </a:p>
                  </a:txBody>
                  <a:tcPr marL="0" marR="0" marT="2618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39636">
                <a:tc gridSpan="2">
                  <a:txBody>
                    <a:bodyPr/>
                    <a:lstStyle>
                      <a:lvl1pPr marL="2667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667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25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總積分【上限】</a:t>
                      </a:r>
                    </a:p>
                  </a:txBody>
                  <a:tcPr marL="0" marR="0" marT="69041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265113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65113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713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Book Antiqua" panose="02040602050305030304" pitchFamily="18" charset="0"/>
                          <a:ea typeface="新細明體" panose="02020500000000000000" pitchFamily="18" charset="-120"/>
                        </a:rPr>
                        <a:t>101</a:t>
                      </a:r>
                      <a:endParaRPr kumimoji="0" lang="zh-TW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Book Antiqua" panose="0204060205030503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0" marR="0" marT="68089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101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7431088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101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431088" algn="l"/>
                        </a:tabLst>
                      </a:pP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會考科目違規每扣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1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點，則扣該科積分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Book Antiqua" panose="02040602050305030304" pitchFamily="18" charset="0"/>
                        </a:rPr>
                        <a:t>0.15</a:t>
                      </a:r>
                      <a:r>
                        <a:rPr kumimoji="0" lang="zh-TW" altLang="zh-TW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新細明體" panose="02020500000000000000" pitchFamily="18" charset="-120"/>
                        </a:rPr>
                        <a:t>分，至該科積分零分為止</a:t>
                      </a:r>
                      <a:endParaRPr kumimoji="0" lang="zh-TW" altLang="zh-TW" sz="1600" b="1" i="0" u="none" strike="noStrike" cap="none" normalizeH="0" baseline="-1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Book Antiqua" panose="02040602050305030304" pitchFamily="18" charset="0"/>
                      </a:endParaRPr>
                    </a:p>
                  </a:txBody>
                  <a:tcPr marL="0" marR="0" marT="2857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94613" name="標題 1">
            <a:extLst>
              <a:ext uri="{FF2B5EF4-FFF2-40B4-BE49-F238E27FC236}">
                <a16:creationId xmlns:a16="http://schemas.microsoft.com/office/drawing/2014/main" xmlns="" id="{F65C5C13-FC05-414D-938B-54D5F40F5F4C}"/>
              </a:ext>
            </a:extLst>
          </p:cNvPr>
          <p:cNvSpPr txBox="1">
            <a:spLocks/>
          </p:cNvSpPr>
          <p:nvPr/>
        </p:nvSpPr>
        <p:spPr bwMode="gray">
          <a:xfrm>
            <a:off x="611188" y="620713"/>
            <a:ext cx="81359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優先免試</a:t>
            </a: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入學成績採計說明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968">
            <a:extLst>
              <a:ext uri="{FF2B5EF4-FFF2-40B4-BE49-F238E27FC236}">
                <a16:creationId xmlns:a16="http://schemas.microsoft.com/office/drawing/2014/main" xmlns="" id="{BC6158DC-0E31-4E77-B68A-71E339B59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D45CD14-C54D-4B5A-8237-CEE08189166A}" type="slidenum">
              <a:rPr lang="en-US" altLang="zh-TW" sz="1200">
                <a:solidFill>
                  <a:srgbClr val="0C3226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132</a:t>
            </a:fld>
            <a:endParaRPr lang="en-US" altLang="zh-TW" sz="1200">
              <a:solidFill>
                <a:srgbClr val="0C3226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4" name="資料庫圖表 3">
            <a:extLst>
              <a:ext uri="{FF2B5EF4-FFF2-40B4-BE49-F238E27FC236}">
                <a16:creationId xmlns:a16="http://schemas.microsoft.com/office/drawing/2014/main" xmlns="" id="{9F045D04-CC4E-4D2A-BEE7-1F68AB5AF6E5}"/>
              </a:ext>
            </a:extLst>
          </p:cNvPr>
          <p:cNvGraphicFramePr/>
          <p:nvPr/>
        </p:nvGraphicFramePr>
        <p:xfrm>
          <a:off x="1214414" y="1428736"/>
          <a:ext cx="7000924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xmlns="" id="{F51F112A-8153-4B6E-AE34-67AFE2A94975}"/>
              </a:ext>
            </a:extLst>
          </p:cNvPr>
          <p:cNvSpPr txBox="1">
            <a:spLocks/>
          </p:cNvSpPr>
          <p:nvPr/>
        </p:nvSpPr>
        <p:spPr bwMode="auto">
          <a:xfrm>
            <a:off x="323850" y="1125538"/>
            <a:ext cx="8458200" cy="777875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80000"/>
              </a:lnSpc>
              <a:buFontTx/>
              <a:buBlip>
                <a:blip r:embed="rId7"/>
              </a:buBlip>
              <a:defRPr/>
            </a:pP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五專免試入學超額比序總積分滿分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50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分，共採計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7</a:t>
            </a:r>
            <a:r>
              <a:rPr kumimoji="0" lang="zh-TW" altLang="en-US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個主項目，各項目說明如下</a:t>
            </a:r>
            <a:r>
              <a:rPr kumimoji="0" lang="en-US" altLang="zh-TW" sz="2700" ker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5589" name="標題 1">
            <a:extLst>
              <a:ext uri="{FF2B5EF4-FFF2-40B4-BE49-F238E27FC236}">
                <a16:creationId xmlns:a16="http://schemas.microsoft.com/office/drawing/2014/main" xmlns="" id="{25F1770B-9AD6-40F8-B200-51F1B474895D}"/>
              </a:ext>
            </a:extLst>
          </p:cNvPr>
          <p:cNvSpPr txBox="1">
            <a:spLocks/>
          </p:cNvSpPr>
          <p:nvPr/>
        </p:nvSpPr>
        <p:spPr bwMode="gray">
          <a:xfrm>
            <a:off x="539750" y="549275"/>
            <a:ext cx="8135938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五專</a:t>
            </a:r>
            <a:r>
              <a:rPr lang="zh-TW" altLang="en-US" sz="3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免試入學</a:t>
            </a:r>
            <a:r>
              <a:rPr lang="zh-TW" altLang="en-US" sz="3600" b="1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成績採計說明</a:t>
            </a:r>
          </a:p>
        </p:txBody>
      </p:sp>
      <p:graphicFrame>
        <p:nvGraphicFramePr>
          <p:cNvPr id="7" name="Group 42">
            <a:extLst>
              <a:ext uri="{FF2B5EF4-FFF2-40B4-BE49-F238E27FC236}">
                <a16:creationId xmlns:a16="http://schemas.microsoft.com/office/drawing/2014/main" xmlns="" id="{DC25CD55-7CD0-4421-BE22-D112E6C12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903555"/>
              </p:ext>
            </p:extLst>
          </p:nvPr>
        </p:nvGraphicFramePr>
        <p:xfrm>
          <a:off x="684213" y="1916113"/>
          <a:ext cx="7776219" cy="4781550"/>
        </p:xfrm>
        <a:graphic>
          <a:graphicData uri="http://schemas.openxmlformats.org/drawingml/2006/table">
            <a:tbl>
              <a:tblPr/>
              <a:tblGrid>
                <a:gridCol w="18716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679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246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048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比序項目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比序內容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積分上限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428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多元學習表現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77933C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包含競賽、服務學習、日常生活表現評量、體適能等分項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技藝優良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技藝教育課程成績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弱勢身分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58ED5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具低收入戶、中低收入戶、直系血親尊親屬支領失業給付或特殊境遇家庭子女身分者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均衡學習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健康與體育、藝術與人文、綜合活動三大學習領域成績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4018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適性輔導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04A7B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國中學生生涯輔導紀錄手冊中「生涯發展規劃書」之師長綜合意見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國中教育會考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國文、英語、數學、自然、社會</a:t>
                      </a:r>
                      <a:r>
                        <a:rPr kumimoji="1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46C0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科成績等級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4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72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其他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4A452A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由各五專學校依學校發展需求訂定之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T="45742" marB="4574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D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object 2">
            <a:extLst>
              <a:ext uri="{FF2B5EF4-FFF2-40B4-BE49-F238E27FC236}">
                <a16:creationId xmlns:a16="http://schemas.microsoft.com/office/drawing/2014/main" xmlns="" id="{7F03F9B9-E131-459C-A84B-C7A47BA18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609600"/>
            <a:ext cx="8413750" cy="615950"/>
          </a:xfrm>
        </p:spPr>
        <p:txBody>
          <a:bodyPr/>
          <a:lstStyle/>
          <a:p>
            <a:pPr marL="268288" eaLnBrk="1" hangingPunct="1"/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學年度五專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主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要入學管道流程圖</a:t>
            </a:r>
          </a:p>
        </p:txBody>
      </p:sp>
      <p:sp>
        <p:nvSpPr>
          <p:cNvPr id="196611" name="object 4">
            <a:extLst>
              <a:ext uri="{FF2B5EF4-FFF2-40B4-BE49-F238E27FC236}">
                <a16:creationId xmlns:a16="http://schemas.microsoft.com/office/drawing/2014/main" xmlns="" id="{C6BD3968-A414-472F-9DB1-69A6C4477F8B}"/>
              </a:ext>
            </a:extLst>
          </p:cNvPr>
          <p:cNvSpPr>
            <a:spLocks/>
          </p:cNvSpPr>
          <p:nvPr/>
        </p:nvSpPr>
        <p:spPr bwMode="auto">
          <a:xfrm>
            <a:off x="2877121" y="2720159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2" name="object 5">
            <a:extLst>
              <a:ext uri="{FF2B5EF4-FFF2-40B4-BE49-F238E27FC236}">
                <a16:creationId xmlns:a16="http://schemas.microsoft.com/office/drawing/2014/main" xmlns="" id="{19616274-7F0E-49EA-AEF8-266FD45C2C3F}"/>
              </a:ext>
            </a:extLst>
          </p:cNvPr>
          <p:cNvSpPr>
            <a:spLocks/>
          </p:cNvSpPr>
          <p:nvPr/>
        </p:nvSpPr>
        <p:spPr bwMode="auto">
          <a:xfrm>
            <a:off x="6368033" y="3045596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3" name="object 6">
            <a:extLst>
              <a:ext uri="{FF2B5EF4-FFF2-40B4-BE49-F238E27FC236}">
                <a16:creationId xmlns:a16="http://schemas.microsoft.com/office/drawing/2014/main" xmlns="" id="{6498BDD0-28AB-43F7-AAD3-C64B0060048B}"/>
              </a:ext>
            </a:extLst>
          </p:cNvPr>
          <p:cNvSpPr>
            <a:spLocks/>
          </p:cNvSpPr>
          <p:nvPr/>
        </p:nvSpPr>
        <p:spPr bwMode="auto">
          <a:xfrm>
            <a:off x="6368033" y="4269559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4" name="object 7">
            <a:extLst>
              <a:ext uri="{FF2B5EF4-FFF2-40B4-BE49-F238E27FC236}">
                <a16:creationId xmlns:a16="http://schemas.microsoft.com/office/drawing/2014/main" xmlns="" id="{E635FD5A-DFB3-4D97-BBC4-FCA8A2616E58}"/>
              </a:ext>
            </a:extLst>
          </p:cNvPr>
          <p:cNvSpPr>
            <a:spLocks/>
          </p:cNvSpPr>
          <p:nvPr/>
        </p:nvSpPr>
        <p:spPr bwMode="auto">
          <a:xfrm>
            <a:off x="6368033" y="5491934"/>
            <a:ext cx="76200" cy="76200"/>
          </a:xfrm>
          <a:custGeom>
            <a:avLst/>
            <a:gdLst>
              <a:gd name="T0" fmla="*/ 0 w 76200"/>
              <a:gd name="T1" fmla="*/ 0 h 76200"/>
              <a:gd name="T2" fmla="*/ 0 w 76200"/>
              <a:gd name="T3" fmla="*/ 76199 h 76200"/>
              <a:gd name="T4" fmla="*/ 76199 w 76200"/>
              <a:gd name="T5" fmla="*/ 38099 h 76200"/>
              <a:gd name="T6" fmla="*/ 0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0" y="0"/>
                </a:moveTo>
                <a:lnTo>
                  <a:pt x="0" y="76199"/>
                </a:lnTo>
                <a:lnTo>
                  <a:pt x="76199" y="380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5" name="object 9">
            <a:extLst>
              <a:ext uri="{FF2B5EF4-FFF2-40B4-BE49-F238E27FC236}">
                <a16:creationId xmlns:a16="http://schemas.microsoft.com/office/drawing/2014/main" xmlns="" id="{38543574-AB92-4AA5-96EC-31D1E3EF8635}"/>
              </a:ext>
            </a:extLst>
          </p:cNvPr>
          <p:cNvSpPr>
            <a:spLocks/>
          </p:cNvSpPr>
          <p:nvPr/>
        </p:nvSpPr>
        <p:spPr bwMode="auto">
          <a:xfrm>
            <a:off x="2873946" y="3950471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6" name="object 12">
            <a:extLst>
              <a:ext uri="{FF2B5EF4-FFF2-40B4-BE49-F238E27FC236}">
                <a16:creationId xmlns:a16="http://schemas.microsoft.com/office/drawing/2014/main" xmlns="" id="{D771991B-779C-49FE-AE6C-A538A337E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2072" y="2132856"/>
            <a:ext cx="549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註)</a:t>
            </a:r>
          </a:p>
        </p:txBody>
      </p:sp>
      <p:sp>
        <p:nvSpPr>
          <p:cNvPr id="196617" name="object 13">
            <a:extLst>
              <a:ext uri="{FF2B5EF4-FFF2-40B4-BE49-F238E27FC236}">
                <a16:creationId xmlns:a16="http://schemas.microsoft.com/office/drawing/2014/main" xmlns="" id="{B1E17EC0-BC46-4DE1-BEA0-125EBE64A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208" y="2513784"/>
            <a:ext cx="1801813" cy="3294062"/>
          </a:xfrm>
          <a:prstGeom prst="rect">
            <a:avLst/>
          </a:prstGeom>
          <a:solidFill>
            <a:srgbClr val="4F81BD"/>
          </a:solidFill>
          <a:ln w="9143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marL="904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zh-TW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快樂的</a:t>
            </a:r>
            <a:endParaRPr lang="en-US" altLang="zh-TW" sz="2400">
              <a:solidFill>
                <a:srgbClr val="FFFF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zh-TW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五專</a:t>
            </a:r>
            <a:r>
              <a:rPr lang="zh-TW" altLang="en-US" sz="2400">
                <a:solidFill>
                  <a:srgbClr val="FFFF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</a:t>
            </a:r>
            <a:endParaRPr lang="zh-TW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96618" name="object 14">
            <a:extLst>
              <a:ext uri="{FF2B5EF4-FFF2-40B4-BE49-F238E27FC236}">
                <a16:creationId xmlns:a16="http://schemas.microsoft.com/office/drawing/2014/main" xmlns="" id="{64EC918E-DFE9-461A-AF93-87F7B146C26E}"/>
              </a:ext>
            </a:extLst>
          </p:cNvPr>
          <p:cNvSpPr>
            <a:spLocks/>
          </p:cNvSpPr>
          <p:nvPr/>
        </p:nvSpPr>
        <p:spPr bwMode="auto">
          <a:xfrm>
            <a:off x="2873946" y="5168084"/>
            <a:ext cx="76200" cy="76200"/>
          </a:xfrm>
          <a:custGeom>
            <a:avLst/>
            <a:gdLst>
              <a:gd name="T0" fmla="*/ 76199 w 76200"/>
              <a:gd name="T1" fmla="*/ 0 h 76200"/>
              <a:gd name="T2" fmla="*/ 0 w 76200"/>
              <a:gd name="T3" fmla="*/ 0 h 76200"/>
              <a:gd name="T4" fmla="*/ 38099 w 76200"/>
              <a:gd name="T5" fmla="*/ 76199 h 76200"/>
              <a:gd name="T6" fmla="*/ 76199 w 76200"/>
              <a:gd name="T7" fmla="*/ 0 h 762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6200" h="76200">
                <a:moveTo>
                  <a:pt x="76199" y="0"/>
                </a:moveTo>
                <a:lnTo>
                  <a:pt x="0" y="0"/>
                </a:lnTo>
                <a:lnTo>
                  <a:pt x="38099" y="76199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zh-TW" altLang="en-US"/>
          </a:p>
        </p:txBody>
      </p:sp>
      <p:sp>
        <p:nvSpPr>
          <p:cNvPr id="196619" name="object 15">
            <a:extLst>
              <a:ext uri="{FF2B5EF4-FFF2-40B4-BE49-F238E27FC236}">
                <a16:creationId xmlns:a16="http://schemas.microsoft.com/office/drawing/2014/main" xmlns="" id="{3C56A034-5EBE-467C-AEE7-FEADB99D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42063"/>
            <a:ext cx="2693988" cy="5159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zh-TW"/>
          </a:p>
        </p:txBody>
      </p:sp>
      <p:sp>
        <p:nvSpPr>
          <p:cNvPr id="196620" name="object 16">
            <a:extLst>
              <a:ext uri="{FF2B5EF4-FFF2-40B4-BE49-F238E27FC236}">
                <a16:creationId xmlns:a16="http://schemas.microsoft.com/office/drawing/2014/main" xmlns="" id="{90834C9B-D43D-4043-B700-AE410C3BF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87" y="6261802"/>
            <a:ext cx="8058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zh-TW" sz="2000" dirty="0">
                <a:latin typeface="新細明體" panose="02020500000000000000" pitchFamily="18" charset="-120"/>
              </a:rPr>
              <a:t>※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註：除國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立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學校及護理科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外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各</a:t>
            </a:r>
            <a:r>
              <a:rPr lang="zh-TW" altLang="zh-TW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校自訂是否採計會考成績。</a:t>
            </a:r>
          </a:p>
        </p:txBody>
      </p:sp>
      <p:graphicFrame>
        <p:nvGraphicFramePr>
          <p:cNvPr id="3" name="object 3">
            <a:extLst>
              <a:ext uri="{FF2B5EF4-FFF2-40B4-BE49-F238E27FC236}">
                <a16:creationId xmlns:a16="http://schemas.microsoft.com/office/drawing/2014/main" xmlns="" id="{958FDE77-954C-4961-94A6-6F23B644D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01978"/>
              </p:ext>
            </p:extLst>
          </p:nvPr>
        </p:nvGraphicFramePr>
        <p:xfrm>
          <a:off x="683568" y="1637484"/>
          <a:ext cx="4316040" cy="1090612"/>
        </p:xfrm>
        <a:graphic>
          <a:graphicData uri="http://schemas.openxmlformats.org/drawingml/2006/table">
            <a:tbl>
              <a:tblPr/>
              <a:tblGrid>
                <a:gridCol w="2157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588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73790">
                <a:tc gridSpan="2">
                  <a:txBody>
                    <a:bodyPr/>
                    <a:lstStyle>
                      <a:lvl1pPr marL="1320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320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國中教育會考</a:t>
                      </a: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68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286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取得會考成績(※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8" name="object 8">
            <a:extLst>
              <a:ext uri="{FF2B5EF4-FFF2-40B4-BE49-F238E27FC236}">
                <a16:creationId xmlns:a16="http://schemas.microsoft.com/office/drawing/2014/main" xmlns="" id="{E53C5E8B-CEE0-4191-A042-1C018D74CE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099957"/>
              </p:ext>
            </p:extLst>
          </p:nvPr>
        </p:nvGraphicFramePr>
        <p:xfrm>
          <a:off x="683568" y="2791596"/>
          <a:ext cx="5692403" cy="1242939"/>
        </p:xfrm>
        <a:graphic>
          <a:graphicData uri="http://schemas.openxmlformats.org/drawingml/2006/table">
            <a:tbl>
              <a:tblPr/>
              <a:tblGrid>
                <a:gridCol w="2138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0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85824">
                <a:tc rowSpan="2" gridSpan="2">
                  <a:txBody>
                    <a:bodyPr/>
                    <a:lstStyle>
                      <a:lvl1pPr marL="1066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6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五專優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91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374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31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xmlns="" id="{9BF2C094-45B7-4CB6-85B3-4752140B2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438476"/>
              </p:ext>
            </p:extLst>
          </p:nvPr>
        </p:nvGraphicFramePr>
        <p:xfrm>
          <a:off x="683568" y="4013972"/>
          <a:ext cx="5692403" cy="1171573"/>
        </p:xfrm>
        <a:graphic>
          <a:graphicData uri="http://schemas.openxmlformats.org/drawingml/2006/table">
            <a:tbl>
              <a:tblPr/>
              <a:tblGrid>
                <a:gridCol w="21383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31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108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6577">
                <a:tc rowSpan="2" gridSpan="2">
                  <a:txBody>
                    <a:bodyPr/>
                    <a:lstStyle>
                      <a:lvl1pPr marL="304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、中、南區五專聯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免試入學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6577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841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231775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231775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</a:t>
                      </a: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object 11">
            <a:extLst>
              <a:ext uri="{FF2B5EF4-FFF2-40B4-BE49-F238E27FC236}">
                <a16:creationId xmlns:a16="http://schemas.microsoft.com/office/drawing/2014/main" xmlns="" id="{29E62DFC-8688-456E-B361-478CFC3C7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163549"/>
              </p:ext>
            </p:extLst>
          </p:nvPr>
        </p:nvGraphicFramePr>
        <p:xfrm>
          <a:off x="683568" y="5302640"/>
          <a:ext cx="5692403" cy="579275"/>
        </p:xfrm>
        <a:graphic>
          <a:graphicData uri="http://schemas.openxmlformats.org/drawingml/2006/table">
            <a:tbl>
              <a:tblPr/>
              <a:tblGrid>
                <a:gridCol w="42815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08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7500">
                <a:tc rowSpan="2">
                  <a:txBody>
                    <a:bodyPr/>
                    <a:lstStyle>
                      <a:lvl1pPr marL="10668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106680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各</a:t>
                      </a:r>
                      <a:r>
                        <a:rPr kumimoji="0" lang="zh-TW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校五專免試續招</a:t>
                      </a:r>
                      <a:endParaRPr kumimoji="0" lang="zh-TW" altLang="zh-TW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anchor="ctr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3746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37465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</a:t>
                      </a: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4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0" marR="0" marT="0" marB="0" horzOverflow="overflow">
                    <a:lnL w="914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06846F49-9A07-48CD-852B-FAEB7BA893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50825" y="2133600"/>
            <a:ext cx="8713788" cy="1500188"/>
          </a:xfrm>
        </p:spPr>
        <p:txBody>
          <a:bodyPr anchor="b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0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十、適性入學宣導網說明</a:t>
            </a:r>
            <a:endParaRPr lang="en-US" altLang="zh-TW" sz="60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98659" name="投影片編號版面配置區 3">
            <a:extLst>
              <a:ext uri="{FF2B5EF4-FFF2-40B4-BE49-F238E27FC236}">
                <a16:creationId xmlns:a16="http://schemas.microsoft.com/office/drawing/2014/main" xmlns="" id="{B12D8765-1795-4F13-AB6F-F3488D7E258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7D5F5BE2-13DD-4455-B17D-9A1BF3D72C91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134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77834813-1F42-4C49-AE52-DD289A0AEEF4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buFont typeface="Arial" pitchFamily="34" charset="0"/>
                <a:buNone/>
              </a:pPr>
              <a:t>135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83459"/>
            <a:ext cx="4608512" cy="5729917"/>
          </a:xfrm>
          <a:prstGeom prst="rect">
            <a:avLst/>
          </a:prstGeom>
        </p:spPr>
      </p:pic>
      <p:sp>
        <p:nvSpPr>
          <p:cNvPr id="4" name="文字版面配置區 5">
            <a:extLst>
              <a:ext uri="{FF2B5EF4-FFF2-40B4-BE49-F238E27FC236}">
                <a16:creationId xmlns:a16="http://schemas.microsoft.com/office/drawing/2014/main" xmlns="" id="{63200196-F390-4FC4-B700-9C2710A4D506}"/>
              </a:ext>
            </a:extLst>
          </p:cNvPr>
          <p:cNvSpPr txBox="1">
            <a:spLocks/>
          </p:cNvSpPr>
          <p:nvPr/>
        </p:nvSpPr>
        <p:spPr bwMode="auto">
          <a:xfrm>
            <a:off x="688032" y="260648"/>
            <a:ext cx="7772400" cy="852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 typeface="Arial" pitchFamily="34" charset="0"/>
              <a:buNone/>
              <a:defRPr/>
            </a:pPr>
            <a:r>
              <a:rPr kumimoji="0" lang="zh-TW" altLang="en-US" sz="40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國中畢業生適性入學宣導網網址</a:t>
            </a:r>
            <a:endParaRPr kumimoji="0" lang="en-US" altLang="zh-TW" sz="4000" b="1" kern="0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894069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48680"/>
            <a:ext cx="9108504" cy="62848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771800" y="476672"/>
            <a:ext cx="33845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訊息公告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400600"/>
          </a:xfrm>
          <a:prstGeom prst="rect">
            <a:avLst/>
          </a:prstGeom>
        </p:spPr>
      </p:pic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C2C3DE0-A069-4441-941F-B60D494C483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3" descr="Capture_2016_02_28_15_26_43_6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96975"/>
            <a:ext cx="90868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299" name="Picture 24" descr="Capture_2016_02_28_15_26_53_4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05263"/>
            <a:ext cx="9086850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93" name="Text Box 25"/>
          <p:cNvSpPr txBox="1">
            <a:spLocks noChangeArrowheads="1"/>
          </p:cNvSpPr>
          <p:nvPr/>
        </p:nvSpPr>
        <p:spPr bwMode="auto">
          <a:xfrm>
            <a:off x="2699792" y="449782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適性輔導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內容版面配置區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5875" y="1412875"/>
            <a:ext cx="9128125" cy="5911850"/>
          </a:xfrm>
        </p:spPr>
      </p:pic>
      <p:grpSp>
        <p:nvGrpSpPr>
          <p:cNvPr id="184323" name="圓角矩形圖說文字 4"/>
          <p:cNvGrpSpPr>
            <a:grpSpLocks/>
          </p:cNvGrpSpPr>
          <p:nvPr/>
        </p:nvGrpSpPr>
        <p:grpSpPr bwMode="auto">
          <a:xfrm>
            <a:off x="103188" y="3717925"/>
            <a:ext cx="3017837" cy="3457575"/>
            <a:chOff x="65" y="2342"/>
            <a:chExt cx="1901" cy="2178"/>
          </a:xfrm>
        </p:grpSpPr>
        <p:pic>
          <p:nvPicPr>
            <p:cNvPr id="184325" name="圓角矩形圖說文字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5" y="2342"/>
              <a:ext cx="1901" cy="21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6" name="Text Box 5"/>
            <p:cNvSpPr txBox="1">
              <a:spLocks noChangeArrowheads="1"/>
            </p:cNvSpPr>
            <p:nvPr/>
          </p:nvSpPr>
          <p:spPr bwMode="auto">
            <a:xfrm>
              <a:off x="174" y="2448"/>
              <a:ext cx="1125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buFont typeface="Arial" pitchFamily="34" charset="0"/>
                <a:buNone/>
              </a:pPr>
              <a:r>
                <a:rPr lang="zh-TW" altLang="en-US" sz="2800" b="1">
                  <a:solidFill>
                    <a:srgbClr val="000000"/>
                  </a:solidFill>
                  <a:ea typeface="微軟正黑體" pitchFamily="34" charset="-120"/>
                </a:rPr>
                <a:t>可以呈現地圖上，設定方圓地理位置內各級學校的資訊。</a:t>
              </a:r>
            </a:p>
          </p:txBody>
        </p:sp>
      </p:grpSp>
      <p:sp>
        <p:nvSpPr>
          <p:cNvPr id="33804" name="Text Box 12"/>
          <p:cNvSpPr txBox="1">
            <a:spLocks noChangeArrowheads="1"/>
          </p:cNvSpPr>
          <p:nvPr/>
        </p:nvSpPr>
        <p:spPr bwMode="auto">
          <a:xfrm>
            <a:off x="2036368" y="397493"/>
            <a:ext cx="5329238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高中職五專資訊定位系統</a:t>
            </a: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字方塊 1">
            <a:extLst>
              <a:ext uri="{FF2B5EF4-FFF2-40B4-BE49-F238E27FC236}">
                <a16:creationId xmlns:a16="http://schemas.microsoft.com/office/drawing/2014/main" xmlns="" id="{A8BFE67F-A432-451E-8E61-F50E94687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521450"/>
            <a:ext cx="8418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106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29699" name="Picture 3" descr="Capture_2017_08_15_14_44_58_890">
            <a:extLst>
              <a:ext uri="{FF2B5EF4-FFF2-40B4-BE49-F238E27FC236}">
                <a16:creationId xmlns:a16="http://schemas.microsoft.com/office/drawing/2014/main" xmlns="" id="{D9EFC033-6406-4EDF-9551-4113008AD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>
            <a:extLst>
              <a:ext uri="{FF2B5EF4-FFF2-40B4-BE49-F238E27FC236}">
                <a16:creationId xmlns:a16="http://schemas.microsoft.com/office/drawing/2014/main" xmlns="" id="{F114F2DC-BBF2-4E64-8165-A0D7DCA1E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4581525"/>
            <a:ext cx="5148262" cy="1871663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EF766AB-1F22-468F-A32F-536E20A5731F}"/>
              </a:ext>
            </a:extLst>
          </p:cNvPr>
          <p:cNvSpPr/>
          <p:nvPr/>
        </p:nvSpPr>
        <p:spPr bwMode="auto">
          <a:xfrm>
            <a:off x="2051050" y="1268413"/>
            <a:ext cx="2016125" cy="6477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275856" y="339759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" y="980728"/>
            <a:ext cx="9144000" cy="195558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" y="2936315"/>
            <a:ext cx="9144000" cy="195558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845307"/>
            <a:ext cx="4499992" cy="2002182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Text Box 2"/>
          <p:cNvSpPr txBox="1">
            <a:spLocks noChangeArrowheads="1"/>
          </p:cNvSpPr>
          <p:nvPr/>
        </p:nvSpPr>
        <p:spPr bwMode="auto">
          <a:xfrm>
            <a:off x="2627784" y="476672"/>
            <a:ext cx="3455987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latin typeface="Arial" panose="020B0604020202020204" pitchFamily="34" charset="0"/>
                <a:ea typeface="標楷體" panose="03000509000000000000" pitchFamily="65" charset="-120"/>
              </a:rPr>
              <a:t>宣導專區</a:t>
            </a:r>
          </a:p>
        </p:txBody>
      </p:sp>
      <p:pic>
        <p:nvPicPr>
          <p:cNvPr id="187395" name="Picture 4" descr="Capture_2016_02_28_15_28_10_3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725" y="1628775"/>
            <a:ext cx="92297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06FEB2F9-DA55-48AF-8D2E-8005BD918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51" t="15001" r="14634" b="9400"/>
          <a:stretch/>
        </p:blipFill>
        <p:spPr>
          <a:xfrm>
            <a:off x="23434" y="1250739"/>
            <a:ext cx="9040659" cy="5491018"/>
          </a:xfrm>
          <a:prstGeom prst="rect">
            <a:avLst/>
          </a:prstGeom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96465" y="548680"/>
            <a:ext cx="8310562" cy="758825"/>
            <a:chOff x="720" y="-712"/>
            <a:chExt cx="2256" cy="4457"/>
          </a:xfrm>
        </p:grpSpPr>
        <p:sp>
          <p:nvSpPr>
            <p:cNvPr id="188422" name="AutoShape 16"/>
            <p:cNvSpPr>
              <a:spLocks noChangeArrowheads="1"/>
            </p:cNvSpPr>
            <p:nvPr/>
          </p:nvSpPr>
          <p:spPr bwMode="gray">
            <a:xfrm>
              <a:off x="720" y="-712"/>
              <a:ext cx="2256" cy="4457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FFCC99"/>
                </a:gs>
                <a:gs pos="100000">
                  <a:srgbClr val="FF99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  <p:sp>
          <p:nvSpPr>
            <p:cNvPr id="188423" name="AutoShape 17"/>
            <p:cNvSpPr>
              <a:spLocks noChangeArrowheads="1"/>
            </p:cNvSpPr>
            <p:nvPr/>
          </p:nvSpPr>
          <p:spPr bwMode="gray">
            <a:xfrm>
              <a:off x="767" y="-334"/>
              <a:ext cx="2188" cy="370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FFFF00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r>
                <a:rPr lang="zh-TW" altLang="en-US" sz="2400" b="1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桃園市政府教育局十二年國教資訊網 </a:t>
              </a:r>
              <a:r>
                <a:rPr lang="en-US" altLang="zh-TW" sz="1800">
                  <a:solidFill>
                    <a:srgbClr val="000000"/>
                  </a:solidFill>
                  <a:latin typeface="Cataneo BT" pitchFamily="66" charset="0"/>
                  <a:ea typeface="標楷體" pitchFamily="65" charset="-120"/>
                </a:rPr>
                <a:t>http://12basic.tyc.edu.tw/</a:t>
              </a:r>
              <a:endParaRPr lang="zh-TW" altLang="en-US" sz="1800">
                <a:solidFill>
                  <a:srgbClr val="000000"/>
                </a:solidFill>
                <a:latin typeface="Cataneo BT" pitchFamily="66" charset="0"/>
                <a:ea typeface="標楷體" pitchFamily="65" charset="-120"/>
              </a:endParaRPr>
            </a:p>
          </p:txBody>
        </p:sp>
        <p:sp>
          <p:nvSpPr>
            <p:cNvPr id="188424" name="AutoShape 19"/>
            <p:cNvSpPr>
              <a:spLocks noChangeArrowheads="1"/>
            </p:cNvSpPr>
            <p:nvPr/>
          </p:nvSpPr>
          <p:spPr bwMode="gray">
            <a:xfrm>
              <a:off x="773" y="393"/>
              <a:ext cx="2158" cy="631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D5F1FB"/>
                </a:gs>
                <a:gs pos="100000">
                  <a:srgbClr val="80D4F2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Arial" pitchFamily="34" charset="0"/>
                <a:ea typeface="微軟正黑體" pitchFamily="34" charset="-120"/>
              </a:endParaRPr>
            </a:p>
          </p:txBody>
        </p:sp>
      </p:grpSp>
      <p:pic>
        <p:nvPicPr>
          <p:cNvPr id="188419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86227" y="5022747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0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850" y="5022747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 idx="4294967295"/>
          </p:nvPr>
        </p:nvSpPr>
        <p:spPr>
          <a:xfrm>
            <a:off x="800100" y="69851"/>
            <a:ext cx="7543800" cy="114300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進路分析</a:t>
            </a:r>
            <a:r>
              <a:rPr lang="zh-TW" altLang="en-US" sz="7500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大</a:t>
            </a:r>
            <a:r>
              <a:rPr lang="zh-TW" altLang="en-US" b="1" dirty="0">
                <a:solidFill>
                  <a:srgbClr val="244583"/>
                </a:solidFill>
                <a:latin typeface="標楷體" pitchFamily="65" charset="-120"/>
                <a:ea typeface="標楷體" pitchFamily="65" charset="-120"/>
              </a:rPr>
              <a:t>不同</a:t>
            </a:r>
          </a:p>
        </p:txBody>
      </p:sp>
      <p:sp>
        <p:nvSpPr>
          <p:cNvPr id="5" name="文字版面配置區 4"/>
          <p:cNvSpPr>
            <a:spLocks noGrp="1" noChangeArrowheads="1"/>
          </p:cNvSpPr>
          <p:nvPr>
            <p:ph type="body" idx="4294967295"/>
          </p:nvPr>
        </p:nvSpPr>
        <p:spPr>
          <a:xfrm>
            <a:off x="392005" y="1431133"/>
            <a:ext cx="3657600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過去我們的進路分析</a:t>
            </a:r>
          </a:p>
        </p:txBody>
      </p:sp>
      <p:sp>
        <p:nvSpPr>
          <p:cNvPr id="6" name="文字版面配置區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91183" y="1408347"/>
            <a:ext cx="3960812" cy="6588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</p:spPr>
        <p:txBody>
          <a:bodyPr anchor="ctr"/>
          <a:lstStyle/>
          <a:p>
            <a:pPr marL="0" indent="0" algn="ctr">
              <a:spcBef>
                <a:spcPts val="575"/>
              </a:spcBef>
              <a:buFont typeface="Wingdings 2" pitchFamily="18" charset="2"/>
              <a:buNone/>
            </a:pPr>
            <a:r>
              <a:rPr lang="en-US" altLang="zh-TW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800" b="1" dirty="0">
                <a:solidFill>
                  <a:srgbClr val="3668C4"/>
                </a:solidFill>
                <a:latin typeface="標楷體" pitchFamily="65" charset="-120"/>
                <a:ea typeface="標楷體" pitchFamily="65" charset="-120"/>
              </a:rPr>
              <a:t>年國教後的</a:t>
            </a: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進路分析</a:t>
            </a:r>
          </a:p>
        </p:txBody>
      </p:sp>
      <p:sp>
        <p:nvSpPr>
          <p:cNvPr id="14339" name="內容版面配置區 2"/>
          <p:cNvSpPr>
            <a:spLocks noGrp="1"/>
          </p:cNvSpPr>
          <p:nvPr>
            <p:ph sz="half" idx="4294967295"/>
          </p:nvPr>
        </p:nvSpPr>
        <p:spPr>
          <a:xfrm>
            <a:off x="248914" y="2379663"/>
            <a:ext cx="4030663" cy="2595563"/>
          </a:xfrm>
        </p:spPr>
        <p:txBody>
          <a:bodyPr>
            <a:normAutofit lnSpcReduction="10000"/>
          </a:bodyPr>
          <a:lstStyle/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國中的生活就是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不斷念書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，考上理想的高中。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五專、高職、軍校都是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不會念書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的人去讀的。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志願序就是按照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學校排名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來填寫。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作成績的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落點分析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lnSpc>
                <a:spcPct val="90000"/>
              </a:lnSpc>
              <a:spcBef>
                <a:spcPts val="575"/>
              </a:spcBef>
              <a:buFont typeface="Wingdings 2" pitchFamily="18" charset="2"/>
              <a:buChar char=""/>
              <a:defRPr/>
            </a:pP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4340" name="內容版面配置區 6"/>
          <p:cNvSpPr>
            <a:spLocks noGrp="1"/>
          </p:cNvSpPr>
          <p:nvPr>
            <p:ph sz="half" idx="4294967295"/>
          </p:nvPr>
        </p:nvSpPr>
        <p:spPr>
          <a:xfrm>
            <a:off x="4385576" y="2155825"/>
            <a:ext cx="4772025" cy="3024188"/>
          </a:xfrm>
        </p:spPr>
        <p:txBody>
          <a:bodyPr/>
          <a:lstStyle/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生涯不只升學而是生活整體樣貌的規劃，也包含了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自我認識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及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想過怎麼樣的生活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』</a:t>
            </a: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不再是分數分流，而是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自主分流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志願只有「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最適合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」，沒有「最好」。</a:t>
            </a:r>
            <a:endParaRPr lang="en-US" altLang="zh-TW" sz="2400" dirty="0">
              <a:latin typeface="標楷體" pitchFamily="65" charset="-120"/>
              <a:ea typeface="標楷體" pitchFamily="65" charset="-120"/>
            </a:endParaRPr>
          </a:p>
          <a:p>
            <a:pPr marL="273050" indent="-273050">
              <a:spcBef>
                <a:spcPts val="575"/>
              </a:spcBef>
              <a:buFont typeface="Wingdings 2" pitchFamily="18" charset="2"/>
              <a:buChar char=""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從被動落點分析，到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主動選擇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。</a:t>
            </a:r>
            <a:endParaRPr lang="zh-TW" altLang="en-US" sz="2400" dirty="0"/>
          </a:p>
        </p:txBody>
      </p:sp>
      <p:grpSp>
        <p:nvGrpSpPr>
          <p:cNvPr id="2" name="向上箭號圖說文字 6"/>
          <p:cNvGrpSpPr>
            <a:grpSpLocks/>
          </p:cNvGrpSpPr>
          <p:nvPr/>
        </p:nvGrpSpPr>
        <p:grpSpPr bwMode="auto">
          <a:xfrm>
            <a:off x="33445" y="4869160"/>
            <a:ext cx="8718550" cy="1792287"/>
            <a:chOff x="61" y="3130"/>
            <a:chExt cx="5492" cy="1129"/>
          </a:xfrm>
        </p:grpSpPr>
        <p:pic>
          <p:nvPicPr>
            <p:cNvPr id="190472" name="向上箭號圖說文字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" y="3130"/>
              <a:ext cx="5492" cy="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126" y="3498"/>
              <a:ext cx="5262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1" hangingPunct="1"/>
              <a:r>
                <a:rPr kumimoji="0" lang="zh-TW" altLang="en-US" sz="2400" b="1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適性輔導：</a:t>
              </a:r>
              <a:endParaRPr kumimoji="0"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1" hangingPunct="1"/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了解自己的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特質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價值觀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能力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，經過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經驗探索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、</a:t>
              </a:r>
              <a:r>
                <a:rPr kumimoji="0" lang="zh-TW" altLang="en-US" sz="2400" b="1" u="sng" dirty="0">
                  <a:solidFill>
                    <a:srgbClr val="0070C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資訊收集</a:t>
              </a:r>
              <a:r>
                <a:rPr kumimoji="0" lang="zh-TW" altLang="en-US" sz="2400" b="1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，做出適切的生涯決定。</a:t>
              </a:r>
            </a:p>
          </p:txBody>
        </p:sp>
      </p:grp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EF906ED6-2E2F-47C5-B079-0A4CA10C72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投影片編號版面配置區 5">
            <a:extLst>
              <a:ext uri="{FF2B5EF4-FFF2-40B4-BE49-F238E27FC236}">
                <a16:creationId xmlns:a16="http://schemas.microsoft.com/office/drawing/2014/main" xmlns="" id="{45FBA713-934F-4EF3-9AD7-0B0ABEB0AB09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F1262C8-F94E-4599-AAAE-642121E9FB24}" type="slidenum">
              <a:rPr lang="zh-TW" altLang="en-US" sz="1200">
                <a:solidFill>
                  <a:srgbClr val="10403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144</a:t>
            </a:fld>
            <a:endParaRPr lang="en-US" altLang="zh-TW" sz="1200">
              <a:solidFill>
                <a:srgbClr val="104031"/>
              </a:solidFill>
              <a:latin typeface="Arial" panose="020B0604020202020204" pitchFamily="34" charset="0"/>
            </a:endParaRPr>
          </a:p>
        </p:txBody>
      </p:sp>
      <p:sp>
        <p:nvSpPr>
          <p:cNvPr id="50179" name="標題 1">
            <a:extLst>
              <a:ext uri="{FF2B5EF4-FFF2-40B4-BE49-F238E27FC236}">
                <a16:creationId xmlns:a16="http://schemas.microsoft.com/office/drawing/2014/main" xmlns="" id="{BA693AE0-C2A3-4BFC-BF4E-FA29813749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1520" y="616760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zh-TW" alt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諮詢專線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xmlns="" id="{2E832FB6-7B53-4361-B080-28DA47BAC1B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0213" y="1760538"/>
            <a:ext cx="8713787" cy="3097212"/>
          </a:xfrm>
        </p:spPr>
        <p:txBody>
          <a:bodyPr>
            <a:normAutofit fontScale="92500" lnSpcReduction="10000"/>
          </a:bodyPr>
          <a:lstStyle/>
          <a:p>
            <a:pPr marL="514350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諮詢專線：</a:t>
            </a:r>
            <a:endParaRPr lang="en-US" altLang="zh-TW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各校教務主任、輔導主任</a:t>
            </a: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地方宣導團責任區講師</a:t>
            </a:r>
          </a:p>
          <a:p>
            <a:pPr marL="914400" lvl="1" indent="-457200" eaLnBrk="1" hangingPunct="1">
              <a:lnSpc>
                <a:spcPct val="150000"/>
              </a:lnSpc>
              <a:buFont typeface="Arial" panose="020B0604020202020204" pitchFamily="34" charset="0"/>
              <a:buBlip>
                <a:blip r:embed="rId4"/>
              </a:buBlip>
              <a:defRPr/>
            </a:pP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桃園市政府教育局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標題 1">
            <a:extLst>
              <a:ext uri="{FF2B5EF4-FFF2-40B4-BE49-F238E27FC236}">
                <a16:creationId xmlns:a16="http://schemas.microsoft.com/office/drawing/2014/main" xmlns="" id="{3C36C11B-52D7-47D3-B07E-5FAC454A5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輔助資源</a:t>
            </a:r>
          </a:p>
        </p:txBody>
      </p:sp>
      <p:pic>
        <p:nvPicPr>
          <p:cNvPr id="212996" name="圖片 4">
            <a:extLst>
              <a:ext uri="{FF2B5EF4-FFF2-40B4-BE49-F238E27FC236}">
                <a16:creationId xmlns:a16="http://schemas.microsoft.com/office/drawing/2014/main" xmlns="" id="{CB050DE1-3682-47CB-A65F-7371989DD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4366"/>
          <a:stretch>
            <a:fillRect/>
          </a:stretch>
        </p:blipFill>
        <p:spPr bwMode="auto">
          <a:xfrm>
            <a:off x="6308725" y="4292600"/>
            <a:ext cx="28194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5BF4C01A-C685-470C-A8BF-10E97A253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1341438"/>
            <a:ext cx="9001125" cy="4895874"/>
          </a:xfrm>
        </p:spPr>
        <p:txBody>
          <a:bodyPr>
            <a:noAutofit/>
          </a:bodyPr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十二年國民基本教育資訊網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http://12basic.edu.tw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教育部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2.109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年國中畢業生適性入學宣導網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http://adapt.k12ea.gov.tw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高中高職五專資訊網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可由適性入學宣導網連結進入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Cataneo BT" pitchFamily="66" charset="0"/>
                <a:ea typeface="標楷體" panose="03000509000000000000" pitchFamily="65" charset="-120"/>
              </a:rPr>
              <a:t>桃園市政府教育局十二年國教資訊網 </a:t>
            </a:r>
            <a:r>
              <a:rPr lang="en-US" altLang="zh-TW" sz="2200" dirty="0">
                <a:solidFill>
                  <a:srgbClr val="FF0000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http://12basic.tyc.edu.tw/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學校故事講呼你知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  <a:hlinkClick r:id="rId5"/>
              </a:rPr>
              <a:t>http://k12easchool.chsh.ntct.edu.tw/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6. </a:t>
            </a: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國中畢業生適性入學宣導手冊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由教育部編印，提供給所有國中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畢業生以及家長們，瞭解升學高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中、高職及五專的多種多元入學</a:t>
            </a:r>
            <a: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方式及流程。</a:t>
            </a: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lvl="1" indent="0"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lvl="1" indent="0">
              <a:buFont typeface="Arial" panose="020B0604020202020204" pitchFamily="34" charset="0"/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zh-TW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3">
            <a:extLst>
              <a:ext uri="{FF2B5EF4-FFF2-40B4-BE49-F238E27FC236}">
                <a16:creationId xmlns:a16="http://schemas.microsoft.com/office/drawing/2014/main" xmlns="" id="{13C15DEB-59E9-4689-9853-767DD7D96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" y="1196975"/>
            <a:ext cx="6148388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anchor="ctr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面對入學方式的變革，鼓勵孩子做好準備，把握機會，讓學生適性發展、揮灑屬於自己的天空。期待十二年國民基本教育培育出更多不同領域的菁英</a:t>
            </a:r>
            <a:r>
              <a:rPr kumimoji="0" lang="en-US" altLang="zh-TW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!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10253F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</p:txBody>
      </p:sp>
      <p:sp>
        <p:nvSpPr>
          <p:cNvPr id="7" name="文字方塊 1">
            <a:extLst>
              <a:ext uri="{FF2B5EF4-FFF2-40B4-BE49-F238E27FC236}">
                <a16:creationId xmlns:a16="http://schemas.microsoft.com/office/drawing/2014/main" xmlns="" id="{A9D8B3DE-39DF-4E66-9E25-BBC455A39A03}"/>
              </a:ext>
            </a:extLst>
          </p:cNvPr>
          <p:cNvSpPr txBox="1"/>
          <p:nvPr/>
        </p:nvSpPr>
        <p:spPr>
          <a:xfrm>
            <a:off x="416992" y="4925013"/>
            <a:ext cx="830279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是魚就讓他在大海遙遊，</a:t>
            </a:r>
            <a:r>
              <a:rPr kumimoji="0" lang="en-US" altLang="zh-TW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kumimoji="0" lang="en-US" altLang="zh-TW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kumimoji="0" lang="zh-TW" altLang="en-US" sz="4800" b="1" kern="100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是鳥就讓他在天空展翅飛翔</a:t>
            </a:r>
            <a:endParaRPr kumimoji="0" lang="zh-TW" altLang="en-US" sz="4800" b="1" kern="1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214020" name="Picture 3" descr="10">
            <a:hlinkClick r:id="rId2"/>
            <a:extLst>
              <a:ext uri="{FF2B5EF4-FFF2-40B4-BE49-F238E27FC236}">
                <a16:creationId xmlns:a16="http://schemas.microsoft.com/office/drawing/2014/main" xmlns="" id="{7A05FDCE-CB23-49C1-A98B-FA854C017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648">
            <a:off x="6271244" y="2687347"/>
            <a:ext cx="2747962" cy="1998663"/>
          </a:xfrm>
          <a:prstGeom prst="rect">
            <a:avLst/>
          </a:prstGeom>
          <a:noFill/>
          <a:ln>
            <a:noFill/>
          </a:ln>
          <a:effectLst>
            <a:outerShdw dist="155023" dir="3300479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xmlns="" id="{F41BA7DC-2E44-4E58-B4F8-C57DF61ADD14}"/>
              </a:ext>
            </a:extLst>
          </p:cNvPr>
          <p:cNvSpPr txBox="1">
            <a:spLocks/>
          </p:cNvSpPr>
          <p:nvPr/>
        </p:nvSpPr>
        <p:spPr bwMode="auto">
          <a:xfrm>
            <a:off x="-32236" y="36332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kumimoji="0" lang="zh-TW" altLang="en-US" b="1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十一、結語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圖片 4">
            <a:extLst>
              <a:ext uri="{FF2B5EF4-FFF2-40B4-BE49-F238E27FC236}">
                <a16:creationId xmlns:a16="http://schemas.microsoft.com/office/drawing/2014/main" xmlns="" id="{1060A904-D2C6-4EC0-BAE6-41102ED5D7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0"/>
            <a:ext cx="9161463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文字方塊 1">
            <a:extLst>
              <a:ext uri="{FF2B5EF4-FFF2-40B4-BE49-F238E27FC236}">
                <a16:creationId xmlns:a16="http://schemas.microsoft.com/office/drawing/2014/main" xmlns="" id="{376F3280-B7D0-44DB-BC74-6BE5E5CE0A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6453188"/>
            <a:ext cx="36004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資料來源：自由時報。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108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7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月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11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日</a:t>
            </a:r>
            <a:endParaRPr lang="zh-TW" altLang="en-US" sz="1600"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748" name="Rectangle 4">
            <a:extLst>
              <a:ext uri="{FF2B5EF4-FFF2-40B4-BE49-F238E27FC236}">
                <a16:creationId xmlns:a16="http://schemas.microsoft.com/office/drawing/2014/main" xmlns="" id="{34DBA21D-C4D0-42CD-A673-87DD499F5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188913"/>
            <a:ext cx="1439862" cy="172878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內容版面配置區 3"/>
          <p:cNvGraphicFramePr>
            <a:graphicFrameLocks/>
          </p:cNvGraphicFramePr>
          <p:nvPr/>
        </p:nvGraphicFramePr>
        <p:xfrm>
          <a:off x="-468560" y="1700808"/>
          <a:ext cx="5184576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橢圓形圖說文字 10"/>
          <p:cNvSpPr/>
          <p:nvPr/>
        </p:nvSpPr>
        <p:spPr bwMode="auto">
          <a:xfrm>
            <a:off x="4140200" y="912813"/>
            <a:ext cx="4641850" cy="3652837"/>
          </a:xfrm>
          <a:prstGeom prst="wedgeEllipseCallout">
            <a:avLst>
              <a:gd name="adj1" fmla="val 22854"/>
              <a:gd name="adj2" fmla="val 5824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家長可以幫助孩子多元試探並瞭解自己的性向、興趣和能力，再參考學校老師的建議、收集相關資訊，並與孩子深入討論，較能規劃適合孩子的生涯進路。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21588" y="4556125"/>
            <a:ext cx="1508125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編號版面配置區 1">
            <a:extLst>
              <a:ext uri="{FF2B5EF4-FFF2-40B4-BE49-F238E27FC236}">
                <a16:creationId xmlns:a16="http://schemas.microsoft.com/office/drawing/2014/main" xmlns="" id="{9BF60FF0-1651-41D9-AFAC-A003D69BFB95}"/>
              </a:ext>
            </a:extLst>
          </p:cNvPr>
          <p:cNvSpPr txBox="1">
            <a:spLocks noGrp="1"/>
          </p:cNvSpPr>
          <p:nvPr/>
        </p:nvSpPr>
        <p:spPr bwMode="auto">
          <a:xfrm>
            <a:off x="6057900" y="635635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latinLnBrk="1" hangingPunct="1">
              <a:spcBef>
                <a:spcPct val="0"/>
              </a:spcBef>
              <a:buFontTx/>
              <a:buNone/>
            </a:pPr>
            <a:fld id="{4A6AC077-A59D-4890-B4B6-667521D3DBEB}" type="slidenum">
              <a:rPr kumimoji="0" lang="ko-KR" altLang="en-US" sz="900">
                <a:solidFill>
                  <a:srgbClr val="898989"/>
                </a:solidFill>
                <a:latin typeface="Verdana" panose="020B0604030504040204" pitchFamily="34" charset="0"/>
                <a:ea typeface="Gulim" panose="020B0600000101010101" pitchFamily="34" charset="-127"/>
              </a:rPr>
              <a:pPr algn="r" eaLnBrk="1" latinLnBrk="1" hangingPunct="1">
                <a:spcBef>
                  <a:spcPct val="0"/>
                </a:spcBef>
                <a:buFontTx/>
                <a:buNone/>
              </a:pPr>
              <a:t>17</a:t>
            </a:fld>
            <a:endParaRPr kumimoji="0" lang="en-US" altLang="ko-KR" sz="900">
              <a:solidFill>
                <a:srgbClr val="898989"/>
              </a:solidFill>
              <a:latin typeface="Verdana" panose="020B0604030504040204" pitchFamily="34" charset="0"/>
              <a:ea typeface="Gulim" panose="020B0600000101010101" pitchFamily="34" charset="-127"/>
            </a:endParaRPr>
          </a:p>
        </p:txBody>
      </p:sp>
      <p:pic>
        <p:nvPicPr>
          <p:cNvPr id="35843" name="圖片 2">
            <a:extLst>
              <a:ext uri="{FF2B5EF4-FFF2-40B4-BE49-F238E27FC236}">
                <a16:creationId xmlns:a16="http://schemas.microsoft.com/office/drawing/2014/main" xmlns="" id="{EF2768C2-A7A0-4F70-AE4C-7B147A5BD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000">
            <a:off x="0" y="3175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投影片編號版面配置區 15">
            <a:extLst>
              <a:ext uri="{FF2B5EF4-FFF2-40B4-BE49-F238E27FC236}">
                <a16:creationId xmlns:a16="http://schemas.microsoft.com/office/drawing/2014/main" xmlns="" id="{DACF782E-67E1-48A7-9CC4-7D2C7B094F79}"/>
              </a:ext>
            </a:extLst>
          </p:cNvPr>
          <p:cNvSpPr txBox="1">
            <a:spLocks noGrp="1"/>
          </p:cNvSpPr>
          <p:nvPr/>
        </p:nvSpPr>
        <p:spPr bwMode="auto">
          <a:xfrm>
            <a:off x="1252538" y="62103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42D945AD-E9DB-4C6A-8EB2-7CEB0AC7A76D}" type="slidenum">
              <a:rPr kumimoji="0" lang="zh-TW" altLang="en-US" sz="900">
                <a:solidFill>
                  <a:srgbClr val="0C3226"/>
                </a:solidFill>
                <a:latin typeface="Verdana" panose="020B0604030504040204" pitchFamily="34" charset="0"/>
                <a:ea typeface="微軟正黑體" panose="020B0604030504040204" pitchFamily="34" charset="-12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kumimoji="0" lang="en-US" altLang="zh-TW" sz="900">
              <a:solidFill>
                <a:srgbClr val="0C3226"/>
              </a:solidFill>
              <a:latin typeface="Verdana" panose="020B0604030504040204" pitchFamily="34" charset="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5121A80E-7A07-42EE-863F-C5D50767E598}"/>
              </a:ext>
            </a:extLst>
          </p:cNvPr>
          <p:cNvGraphicFramePr>
            <a:graphicFrameLocks noGrp="1"/>
          </p:cNvGraphicFramePr>
          <p:nvPr/>
        </p:nvGraphicFramePr>
        <p:xfrm>
          <a:off x="458788" y="1862138"/>
          <a:ext cx="8424862" cy="4392613"/>
        </p:xfrm>
        <a:graphic>
          <a:graphicData uri="http://schemas.openxmlformats.org/drawingml/2006/table">
            <a:tbl>
              <a:tblPr/>
              <a:tblGrid>
                <a:gridCol w="842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4296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413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42962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20891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對象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導師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輔導老師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其他學科教師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學校行政人員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家長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親戚或長輩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同學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兄弟姊妹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509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68.7%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7.64%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73.8%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0.92%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525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4.25%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4.97%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70.6%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21.2%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1.48%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36912" name="文字方塊 4">
            <a:extLst>
              <a:ext uri="{FF2B5EF4-FFF2-40B4-BE49-F238E27FC236}">
                <a16:creationId xmlns:a16="http://schemas.microsoft.com/office/drawing/2014/main" xmlns="" id="{AD5F8A09-0E32-4A6E-A002-AF0756AE3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113" y="476250"/>
            <a:ext cx="59039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0"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年度第一次志願選填問卷</a:t>
            </a:r>
            <a:r>
              <a:rPr kumimoji="0"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kumimoji="0"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en-US" altLang="zh-TW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影響 志願選填的人 順序</a:t>
            </a:r>
            <a:r>
              <a:rPr kumimoji="0" lang="en-US" altLang="zh-TW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2334C139-69B4-4560-B112-D4BDEF36D0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1994004"/>
              </p:ext>
            </p:extLst>
          </p:nvPr>
        </p:nvGraphicFramePr>
        <p:xfrm>
          <a:off x="711200" y="1736725"/>
          <a:ext cx="7921625" cy="4981545"/>
        </p:xfrm>
        <a:graphic>
          <a:graphicData uri="http://schemas.openxmlformats.org/drawingml/2006/table">
            <a:tbl>
              <a:tblPr/>
              <a:tblGrid>
                <a:gridCol w="8937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67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1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81062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79475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13033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考量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學業表現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性向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興趣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價值觀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人格特質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健康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經濟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狀況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家人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期望</a:t>
                      </a: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3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65.5%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62.6%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69.5%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24.8%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9.35%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58.9%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19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59.7%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61.9%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27.1%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9.16%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28.3%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56.7%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4712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考量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因素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社會潮流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通勤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距離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生涯</a:t>
                      </a: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試探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入學管道與方式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學校多元社團及發展特色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未來升學就業管道</a:t>
                      </a: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TW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其他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67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桃園區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34.3%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31.4%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40.2%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0.71%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E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895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30.5%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27,3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27.7%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24.4%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40.9%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0.67%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EDC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7962" name="文字方塊 5">
            <a:extLst>
              <a:ext uri="{FF2B5EF4-FFF2-40B4-BE49-F238E27FC236}">
                <a16:creationId xmlns:a16="http://schemas.microsoft.com/office/drawing/2014/main" xmlns="" id="{1BD68D77-9B19-4E11-8A59-7D50A635E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050" y="476250"/>
            <a:ext cx="59039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kumimoji="0"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kumimoji="0"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年度第一次志願選填的問題</a:t>
            </a:r>
            <a:r>
              <a:rPr kumimoji="0" lang="en-US" altLang="zh-TW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kumimoji="0" lang="zh-TW" altLang="en-US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志願選填考量的因素 順序</a:t>
            </a:r>
            <a:r>
              <a:rPr kumimoji="0" lang="en-US" altLang="zh-TW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kumimoji="0"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>
            <a:extLst>
              <a:ext uri="{FF2B5EF4-FFF2-40B4-BE49-F238E27FC236}">
                <a16:creationId xmlns:a16="http://schemas.microsoft.com/office/drawing/2014/main" xmlns="" id="{AEFEA313-CBFE-489B-9A92-19996109D8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39952" y="447068"/>
            <a:ext cx="1512168" cy="638423"/>
          </a:xfrm>
        </p:spPr>
        <p:txBody>
          <a:bodyPr/>
          <a:lstStyle/>
          <a:p>
            <a:pPr algn="l" eaLnBrk="1" hangingPunct="1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目次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xmlns="" id="{4C7E894E-4E6F-4F85-94AD-CFD895580F8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1560" y="1266825"/>
            <a:ext cx="8229600" cy="5454650"/>
          </a:xfrm>
        </p:spPr>
        <p:txBody>
          <a:bodyPr>
            <a:normAutofit/>
          </a:bodyPr>
          <a:lstStyle/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4" action="ppaction://hlinksldjump"/>
              </a:rPr>
              <a:t>適性入學的成果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5" action="ppaction://hlinksldjump"/>
              </a:rPr>
              <a:t>學費補助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6" action="ppaction://hlinksldjump"/>
              </a:rPr>
              <a:t>適性輔導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7" action="ppaction://hlinksldjump"/>
              </a:rPr>
              <a:t>教育會考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桃連區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109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8" action="ppaction://hlinksldjump"/>
              </a:rPr>
              <a:t>年度重要日程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桃連區的特色招生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9" action="ppaction://hlinksldjump"/>
              </a:rPr>
              <a:t>甄選入學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0" action="ppaction://hlinksldjump"/>
              </a:rPr>
              <a:t>桃連區的免試入學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桃連區的特色招生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-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1" action="ppaction://hlinksldjump"/>
              </a:rPr>
              <a:t>考試入學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2" action="ppaction://hlinksldjump"/>
              </a:rPr>
              <a:t>五專免試入學簡介</a:t>
            </a:r>
            <a:endParaRPr lang="en-US" altLang="zh-TW" sz="3600" b="1" u="sng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3" action="ppaction://hlinksldjump"/>
              </a:rPr>
              <a:t>適性入學宣導網的說明</a:t>
            </a:r>
            <a:endParaRPr lang="zh-TW" alt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eaLnBrk="1" hangingPunct="1">
              <a:lnSpc>
                <a:spcPct val="70000"/>
              </a:lnSpc>
              <a:buFont typeface="Arial" panose="020B0604020202020204" pitchFamily="34" charset="0"/>
              <a:buBlip>
                <a:blip r:embed="rId3"/>
              </a:buBlip>
              <a:defRPr/>
            </a:pP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十一</a:t>
            </a:r>
            <a:r>
              <a:rPr lang="en-US" altLang="zh-TW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  <a:hlinkClick r:id="rId14" action="ppaction://hlinksldjump"/>
              </a:rPr>
              <a:t>結語</a:t>
            </a:r>
            <a:endParaRPr lang="en-US" altLang="zh-TW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AutoShape 105"/>
          <p:cNvSpPr>
            <a:spLocks noChangeArrowheads="1"/>
          </p:cNvSpPr>
          <p:nvPr/>
        </p:nvSpPr>
        <p:spPr bwMode="gray">
          <a:xfrm>
            <a:off x="3995738" y="1557338"/>
            <a:ext cx="5148262" cy="5184775"/>
          </a:xfrm>
          <a:prstGeom prst="roundRect">
            <a:avLst>
              <a:gd name="adj" fmla="val 3037"/>
            </a:avLst>
          </a:prstGeom>
          <a:solidFill>
            <a:srgbClr val="FFFFCC"/>
          </a:solidFill>
          <a:ln w="9525">
            <a:noFill/>
            <a:round/>
            <a:headEnd/>
            <a:tailEnd/>
          </a:ln>
        </p:spPr>
        <p:txBody>
          <a:bodyPr lIns="46800" rIns="46800" anchor="ctr"/>
          <a:lstStyle/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100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學年度起，新生每人一冊（</a:t>
            </a:r>
            <a:r>
              <a:rPr kumimoji="0" lang="en-US" altLang="zh-TW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101</a:t>
            </a:r>
            <a:r>
              <a:rPr kumimoji="0" lang="zh-TW" altLang="en-US">
                <a:solidFill>
                  <a:srgbClr val="080808"/>
                </a:solidFill>
                <a:latin typeface="微軟正黑體" pitchFamily="34" charset="-120"/>
                <a:ea typeface="微軟正黑體" pitchFamily="34" charset="-120"/>
              </a:rPr>
              <a:t>學年度微調）</a:t>
            </a:r>
            <a:endParaRPr kumimoji="0" lang="en-US" altLang="zh-TW">
              <a:solidFill>
                <a:srgbClr val="080808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342900" indent="-342900" eaLnBrk="1" hangingPunct="1">
              <a:buClr>
                <a:srgbClr val="C00000"/>
              </a:buClr>
              <a:buFont typeface="Wingdings" pitchFamily="2" charset="2"/>
              <a:buChar char="Ø"/>
            </a:pP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手冊可幫助學生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澄清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個人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性向、興趣、價值觀，瞭</a:t>
            </a:r>
            <a:r>
              <a:rPr kumimoji="0" lang="zh-TW" altLang="zh-TW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解</a:t>
            </a:r>
            <a:r>
              <a:rPr kumimoji="0" lang="zh-TW" altLang="en-US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家人的期待，及自己的學習表現（會考、學習成就、社團幹部、獎懲、職業試探結果等）比較適合哪一類學校及科別，做為升學選校參考</a:t>
            </a:r>
            <a:endParaRPr kumimoji="0" lang="en-US" altLang="zh-TW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915" name="矩形 5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" name="圖片 4" descr="畫面剪輯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3"/>
          <a:stretch/>
        </p:blipFill>
        <p:spPr>
          <a:xfrm>
            <a:off x="0" y="1642423"/>
            <a:ext cx="4060044" cy="5100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188" name="Group 60"/>
          <p:cNvGraphicFramePr>
            <a:graphicFrameLocks noGrp="1"/>
          </p:cNvGraphicFramePr>
          <p:nvPr/>
        </p:nvGraphicFramePr>
        <p:xfrm>
          <a:off x="107950" y="1557338"/>
          <a:ext cx="8928100" cy="5229226"/>
        </p:xfrm>
        <a:graphic>
          <a:graphicData uri="http://schemas.openxmlformats.org/drawingml/2006/table">
            <a:tbl>
              <a:tblPr/>
              <a:tblGrid>
                <a:gridCol w="1511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241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4559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8450">
                <a:tc rowSpan="2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一、我的成長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故事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（一）自我認識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（二）職業與我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638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二、各項心理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測驗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（一）性向測驗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（二）興趣測驗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46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（三）其它測驗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測驗實施後填寫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27161">
                <a:tc rowSpan="6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三、學習成果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及特殊表</a:t>
                      </a: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現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（一）我的學習表現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1.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領域學習成績於每年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月（或可配合成績單發放時間），依學期別填寫</a:t>
                      </a:r>
                    </a:p>
                    <a:p>
                      <a:pPr marL="165100" marR="0" lvl="0" indent="-1651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2.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國中教育會考、體適能檢測於實施後浮貼成績證明影本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492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（二）我的經歷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   （幹部、社團）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703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（三）參與各項競賽成果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337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（四）行為表現獎懲紀錄 </a:t>
                      </a:r>
                      <a:endParaRPr kumimoji="0" lang="zh-TW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2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（五）服務學習紀錄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1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（六）生涯試探活動紀錄 </a:t>
                      </a: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1016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41017" name="圖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67625" y="4652963"/>
            <a:ext cx="1163638" cy="203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橢圓形圖說文字 5"/>
          <p:cNvSpPr/>
          <p:nvPr/>
        </p:nvSpPr>
        <p:spPr bwMode="auto">
          <a:xfrm>
            <a:off x="4206875" y="2735263"/>
            <a:ext cx="3678238" cy="2654300"/>
          </a:xfrm>
          <a:prstGeom prst="wedgeEllipseCallout">
            <a:avLst>
              <a:gd name="adj1" fmla="val 41601"/>
              <a:gd name="adj2" fmla="val 47708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讓我們一起來瞭解家長和學校如何透過生涯輔導紀錄手冊，共同協助孩子進行適性輔導。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25" name="Group 49"/>
          <p:cNvGraphicFramePr>
            <a:graphicFrameLocks noGrp="1"/>
          </p:cNvGraphicFramePr>
          <p:nvPr/>
        </p:nvGraphicFramePr>
        <p:xfrm>
          <a:off x="107950" y="1557338"/>
          <a:ext cx="8928100" cy="5175252"/>
        </p:xfrm>
        <a:graphic>
          <a:graphicData uri="http://schemas.openxmlformats.org/drawingml/2006/table">
            <a:tbl>
              <a:tblPr/>
              <a:tblGrid>
                <a:gridCol w="18716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80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3845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2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分項目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填寫人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80808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建議填寫時間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080808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5808" marR="35808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813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四、生涯統整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面面觀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學期初（約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月）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五、生涯發展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規劃書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導師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輔導教師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九年級第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（免試入學及特色招生前）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20">
                <a:tc rowSpan="3">
                  <a:txBody>
                    <a:bodyPr/>
                    <a:lstStyle/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六、其他生涯</a:t>
                      </a:r>
                      <a:endParaRPr kumimoji="0" lang="en-US" altLang="zh-TW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Arial" charset="0"/>
                      </a:endParaRPr>
                    </a:p>
                    <a:p>
                      <a:pPr marL="247650" marR="0" lvl="0" indent="-247650" algn="l" defTabSz="914400" rtl="0" eaLnBrk="1" fontAlgn="base" latinLnBrk="0" hangingPunct="1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zh-TW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  </a:t>
                      </a: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   輔導紀錄</a:t>
                      </a:r>
                      <a:endParaRPr kumimoji="0" lang="zh-TW" alt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（一）生涯輔導紀錄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導師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輔導教師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進行學生生涯輔導後，適時填寫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2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（二）生涯諮詢紀錄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學生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9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月、翌年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月，依學期別填寫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304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（三）家長的話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家長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每年</a:t>
                      </a:r>
                      <a:r>
                        <a:rPr kumimoji="0" lang="en-US" altLang="zh-TW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Times New Roman" pitchFamily="18" charset="0"/>
                        </a:rPr>
                        <a:t>5-6</a:t>
                      </a: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月，依年級別填寫。家長參閱簽章後，繳回統一保管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252441">
                <a:tc>
                  <a:txBody>
                    <a:bodyPr/>
                    <a:lstStyle/>
                    <a:p>
                      <a:pPr marL="495300" marR="0" lvl="0" indent="-4953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附錄</a:t>
                      </a:r>
                    </a:p>
                  </a:txBody>
                  <a:tcPr marL="31305" marR="31305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十三職群與相關性向測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驗、興趣測驗之對應分析</a:t>
                      </a:r>
                    </a:p>
                    <a:p>
                      <a:pPr marL="495300" marR="0" lvl="0" indent="-4953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zh-TW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Arial" charset="0"/>
                        </a:rPr>
                        <a:t>結果</a:t>
                      </a: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altLang="zh-TW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Times New Roman" pitchFamily="18" charset="0"/>
                      </a:endParaRPr>
                    </a:p>
                  </a:txBody>
                  <a:tcPr marL="31305" marR="31305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305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solidFill>
                  <a:srgbClr val="99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國中學生生涯輔導紀錄手冊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-3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051720" y="1471818"/>
            <a:ext cx="3816424" cy="538618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059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橢圓形圖說文字 8"/>
          <p:cNvSpPr/>
          <p:nvPr/>
        </p:nvSpPr>
        <p:spPr bwMode="auto">
          <a:xfrm>
            <a:off x="109538" y="2058988"/>
            <a:ext cx="2806700" cy="3171825"/>
          </a:xfrm>
          <a:prstGeom prst="wedgeEllipseCallout">
            <a:avLst>
              <a:gd name="adj1" fmla="val -9160"/>
              <a:gd name="adj2" fmla="val 58077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性向測驗結果，可以了解語文、數學、機械、空間關係等方面的優勢能力。</a:t>
            </a:r>
          </a:p>
        </p:txBody>
      </p:sp>
      <p:pic>
        <p:nvPicPr>
          <p:cNvPr id="45061" name="圖片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圖片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91475" y="1489075"/>
            <a:ext cx="1152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橢圓形圖說文字 9"/>
          <p:cNvSpPr/>
          <p:nvPr/>
        </p:nvSpPr>
        <p:spPr bwMode="auto">
          <a:xfrm>
            <a:off x="4716463" y="2301875"/>
            <a:ext cx="3354387" cy="3687763"/>
          </a:xfrm>
          <a:prstGeom prst="wedgeEllipseCallout">
            <a:avLst>
              <a:gd name="adj1" fmla="val 50108"/>
              <a:gd name="adj2" fmla="val -38337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性向測驗測量個人學習潛能，透過測驗可瞭解自己的優勢能力，幫助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自己在進路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選擇時，往優勢能力方向發展。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1547813" y="6021388"/>
            <a:ext cx="6307137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P11209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P1120923">
            <a:extLst>
              <a:ext uri="{FF2B5EF4-FFF2-40B4-BE49-F238E27FC236}">
                <a16:creationId xmlns:a16="http://schemas.microsoft.com/office/drawing/2014/main" xmlns="" id="{C1492819-E86C-4EE0-A0C7-B4E661D996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7000" t="14517" r="13201" b="64484"/>
          <a:stretch/>
        </p:blipFill>
        <p:spPr bwMode="auto">
          <a:xfrm>
            <a:off x="0" y="0"/>
            <a:ext cx="88245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P1120923">
            <a:extLst>
              <a:ext uri="{FF2B5EF4-FFF2-40B4-BE49-F238E27FC236}">
                <a16:creationId xmlns:a16="http://schemas.microsoft.com/office/drawing/2014/main" xmlns="" id="{FBCEF411-89F9-4061-87B9-F25F50A961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0767" t="81500" r="6634" b="1701"/>
          <a:stretch/>
        </p:blipFill>
        <p:spPr bwMode="auto">
          <a:xfrm>
            <a:off x="50800" y="4350482"/>
            <a:ext cx="9144000" cy="247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8229600" cy="725488"/>
          </a:xfrm>
        </p:spPr>
        <p:txBody>
          <a:bodyPr/>
          <a:lstStyle/>
          <a:p>
            <a:r>
              <a:rPr lang="zh-TW" altLang="en-US" sz="4000">
                <a:latin typeface="標楷體" pitchFamily="65" charset="-120"/>
                <a:ea typeface="標楷體" pitchFamily="65" charset="-120"/>
              </a:rPr>
              <a:t>性向測驗  攻其不備</a:t>
            </a:r>
          </a:p>
        </p:txBody>
      </p:sp>
      <p:pic>
        <p:nvPicPr>
          <p:cNvPr id="49155" name="Picture 2">
            <a:hlinkClick r:id="rId3" action="ppaction://hlinkfile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1628775"/>
            <a:ext cx="3186113" cy="4741863"/>
          </a:xfrm>
        </p:spPr>
      </p:pic>
      <p:sp>
        <p:nvSpPr>
          <p:cNvPr id="49156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endParaRPr lang="zh-TW" altLang="en-US" sz="1400" b="1">
              <a:latin typeface="Arial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3779838" y="1628775"/>
            <a:ext cx="5364162" cy="476091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真實故事，被人戲謔的稱為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Big 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的大傢伙，外型巨大、成績低落，在性向測驗時，居然在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『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保護本能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』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的部分拿到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98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分的高分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...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特別是相對其他只有個位數的性向機能方面。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所以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就像是璞玉，他的低成就是因為沒有機會被開發。當老師能夠仔細去探索，找到方法去對待他，他的成績就能從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0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分→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C→A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。</a:t>
            </a:r>
            <a:endParaRPr lang="en-US" altLang="zh-TW" sz="2200" dirty="0"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Mike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找到自信心，學業逐步成長，同時發揮天賦，最終在美式足球賽中成為知名明星選手，並開始一帆風順的人生，最後還加入</a:t>
            </a:r>
            <a:r>
              <a:rPr lang="en-US" altLang="zh-TW" sz="2200" dirty="0">
                <a:latin typeface="標楷體" pitchFamily="65" charset="-120"/>
                <a:ea typeface="標楷體" pitchFamily="65" charset="-120"/>
              </a:rPr>
              <a:t>NFL</a:t>
            </a:r>
            <a:r>
              <a:rPr lang="zh-TW" altLang="en-US" sz="2200" dirty="0">
                <a:latin typeface="標楷體" pitchFamily="65" charset="-120"/>
                <a:ea typeface="標楷體" pitchFamily="65" charset="-120"/>
              </a:rPr>
              <a:t>巴爾地摩烏鴉隊。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3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性向測驗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1547813"/>
            <a:ext cx="878522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圖片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29175"/>
            <a:ext cx="1335088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203200" y="4613275"/>
            <a:ext cx="7153275" cy="1857375"/>
          </a:xfrm>
          <a:prstGeom prst="wedgeRectCallout">
            <a:avLst>
              <a:gd name="adj1" fmla="val 55379"/>
              <a:gd name="adj2" fmla="val 78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適性化職涯性向測驗（國中版）」。另外，學校亦可選用各出版社編製之標準化性向測驗，協助孩子瞭解個人優勢能力。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8463" y="1384300"/>
            <a:ext cx="4084637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圖片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67625" y="5105400"/>
            <a:ext cx="132080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圖片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5300663"/>
            <a:ext cx="12890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橢圓形圖說文字 8"/>
          <p:cNvSpPr/>
          <p:nvPr/>
        </p:nvSpPr>
        <p:spPr bwMode="auto">
          <a:xfrm>
            <a:off x="4754563" y="1425575"/>
            <a:ext cx="4281487" cy="3686175"/>
          </a:xfrm>
          <a:prstGeom prst="wedgeEllipseCallout">
            <a:avLst>
              <a:gd name="adj1" fmla="val 18431"/>
              <a:gd name="adj2" fmla="val 5461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心理測驗結果並非進路選擇的唯一指標，要併同其他因素一起來看（如學習表現）才有參考價值。對測驗有不清楚的地方，可以詢問輔導教師。</a:t>
            </a:r>
          </a:p>
        </p:txBody>
      </p:sp>
      <p:sp>
        <p:nvSpPr>
          <p:cNvPr id="53254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-1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橢圓形圖說文字 9"/>
          <p:cNvSpPr/>
          <p:nvPr/>
        </p:nvSpPr>
        <p:spPr bwMode="auto">
          <a:xfrm>
            <a:off x="190500" y="1463675"/>
            <a:ext cx="4381500" cy="4203700"/>
          </a:xfrm>
          <a:prstGeom prst="wedgeEllipseCallout">
            <a:avLst>
              <a:gd name="adj1" fmla="val -19279"/>
              <a:gd name="adj2" fmla="val 52753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興趣指個人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對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人事物的喜愛程度，當課程、活動、職業等產生興趣時，會較投入並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得到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滿足。興趣測驗即在測量對某種事務或活動喜歡或不喜歡的程度。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1457325" y="6054725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矩形 9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二、各項心理測驗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興趣測驗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-2</a:t>
            </a:r>
            <a:endParaRPr lang="zh-TW" altLang="zh-TW" sz="2800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1619250"/>
            <a:ext cx="8353425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圖片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5288" y="4724400"/>
            <a:ext cx="1163637" cy="201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圖說文字 10"/>
          <p:cNvSpPr>
            <a:spLocks noChangeArrowheads="1"/>
          </p:cNvSpPr>
          <p:nvPr/>
        </p:nvSpPr>
        <p:spPr bwMode="auto">
          <a:xfrm>
            <a:off x="1692275" y="4430713"/>
            <a:ext cx="7151688" cy="2222500"/>
          </a:xfrm>
          <a:prstGeom prst="wedgeRectCallout">
            <a:avLst>
              <a:gd name="adj1" fmla="val -53824"/>
              <a:gd name="adj2" fmla="val 3625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0" tIns="180000" rIns="180000" bIns="180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國立臺灣師範大學心理教育與測驗研究發展中心開發完成「電腦化測驗系統</a:t>
            </a:r>
            <a:r>
              <a:rPr lang="en-US" altLang="zh-TW" sz="2400">
                <a:latin typeface="微軟正黑體" pitchFamily="34" charset="-120"/>
                <a:ea typeface="微軟正黑體" pitchFamily="34" charset="-120"/>
              </a:rPr>
              <a:t>—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情境式職涯興趣測驗（國中版）」。另外，學校亦可選用各出版社編製之標準化興趣測驗，協助孩子瞭解個人對某種</a:t>
            </a: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事務或活動喜歡或不喜歡的程度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2"/>
          <p:cNvSpPr txBox="1">
            <a:spLocks noChangeArrowheads="1"/>
          </p:cNvSpPr>
          <p:nvPr/>
        </p:nvSpPr>
        <p:spPr bwMode="auto">
          <a:xfrm>
            <a:off x="5867400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7347" name="Picture 3" descr="擷取_2015_03_12_21_58_50_8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38" y="1336675"/>
            <a:ext cx="89281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桃連區做好準備  迎向</a:t>
            </a:r>
            <a:r>
              <a:rPr lang="en-US" altLang="zh-TW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年國教</a:t>
            </a:r>
          </a:p>
        </p:txBody>
      </p:sp>
      <p:sp>
        <p:nvSpPr>
          <p:cNvPr id="7171" name="投影片編號版面配置區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buFont typeface="Arial" pitchFamily="34" charset="0"/>
              <a:buNone/>
            </a:pPr>
            <a:fld id="{BB9AEDA9-0CD8-412B-8F8D-7218EFFC2964}" type="slidenum">
              <a:rPr kumimoji="0" lang="zh-TW" altLang="en-US" sz="1200">
                <a:solidFill>
                  <a:srgbClr val="898989"/>
                </a:solidFill>
                <a:ea typeface="微軟正黑體" pitchFamily="34" charset="-120"/>
              </a:rPr>
              <a:pPr algn="r" eaLnBrk="1" hangingPunct="1">
                <a:buFont typeface="Arial" pitchFamily="34" charset="0"/>
                <a:buNone/>
              </a:pPr>
              <a:t>3</a:t>
            </a:fld>
            <a:endParaRPr kumimoji="0" lang="en-US" altLang="zh-TW" sz="1200">
              <a:solidFill>
                <a:srgbClr val="898989"/>
              </a:solidFill>
              <a:ea typeface="微軟正黑體" pitchFamily="34" charset="-120"/>
            </a:endParaRPr>
          </a:p>
        </p:txBody>
      </p:sp>
      <p:sp>
        <p:nvSpPr>
          <p:cNvPr id="5" name="內容版面配置區 2"/>
          <p:cNvSpPr>
            <a:spLocks/>
          </p:cNvSpPr>
          <p:nvPr/>
        </p:nvSpPr>
        <p:spPr bwMode="auto">
          <a:xfrm>
            <a:off x="107950" y="2276475"/>
            <a:ext cx="9036050" cy="426243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率全國之先，從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年度起，每年辦理試模擬測驗及分發作業。</a:t>
            </a: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18-19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辦理全市模擬測驗，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9~15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進行志願選填、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2/11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模擬分發放榜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。</a:t>
            </a:r>
            <a:endParaRPr kumimoji="0" lang="zh-TW" altLang="en-US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從</a:t>
            </a:r>
            <a:r>
              <a:rPr kumimoji="0" lang="en-US" altLang="zh-TW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102</a:t>
            </a:r>
            <a:r>
              <a:rPr kumimoji="0" lang="zh-TW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年度起，每年辦理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全市高中職博覽會，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3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7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、</a:t>
            </a:r>
            <a:r>
              <a:rPr kumimoji="0" lang="en-US" altLang="zh-TW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8</a:t>
            </a:r>
            <a:r>
              <a:rPr kumimoji="0"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kumimoji="0" lang="zh-TW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地點確認中</a:t>
            </a:r>
            <a:r>
              <a:rPr kumimoji="0" lang="en-US" altLang="zh-TW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繼續辦理；</a:t>
            </a:r>
            <a: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/>
            </a:r>
            <a:br>
              <a:rPr kumimoji="0" lang="en-US" altLang="zh-TW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</a:b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網路博覽會也持續中。</a:t>
            </a:r>
            <a:endParaRPr kumimoji="0" lang="en-US" altLang="zh-TW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Blip>
                <a:blip r:embed="rId3"/>
              </a:buBlip>
              <a:defRPr/>
            </a:pP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全員進行適性輔導</a:t>
            </a:r>
            <a:r>
              <a:rPr kumimoji="0" lang="zh-TW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標楷體" pitchFamily="65" charset="-120"/>
              </a:rPr>
              <a:t>。</a:t>
            </a:r>
          </a:p>
        </p:txBody>
      </p:sp>
      <p:sp>
        <p:nvSpPr>
          <p:cNvPr id="7173" name="文字方塊 5"/>
          <p:cNvSpPr txBox="1">
            <a:spLocks noChangeArrowheads="1"/>
          </p:cNvSpPr>
          <p:nvPr/>
        </p:nvSpPr>
        <p:spPr bwMode="auto">
          <a:xfrm>
            <a:off x="1979613" y="692150"/>
            <a:ext cx="54721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</a:pP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一</a:t>
            </a:r>
            <a:r>
              <a:rPr lang="zh-TW" altLang="en-US" b="1"/>
              <a:t>、</a:t>
            </a:r>
            <a:r>
              <a:rPr lang="zh-TW" altLang="en-US" sz="4000" b="1">
                <a:solidFill>
                  <a:srgbClr val="0000CC"/>
                </a:solidFill>
                <a:latin typeface="Arial" pitchFamily="34" charset="0"/>
                <a:ea typeface="標楷體" pitchFamily="65" charset="-120"/>
              </a:rPr>
              <a:t>適性入學的成果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5795963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59395" name="Picture 3" descr="擷取_2015_03_12_21_59_05_4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68413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5795963" y="476250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1443" name="Picture 3" descr="擷取_2015_03_12_21_59_23_9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9144000" cy="557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2"/>
          <p:cNvSpPr txBox="1">
            <a:spLocks noChangeArrowheads="1"/>
          </p:cNvSpPr>
          <p:nvPr/>
        </p:nvSpPr>
        <p:spPr bwMode="auto">
          <a:xfrm>
            <a:off x="5724525" y="549275"/>
            <a:ext cx="1368425" cy="6413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>
                <a:solidFill>
                  <a:schemeClr val="accent2"/>
                </a:solidFill>
                <a:latin typeface="Arial" panose="020B0604020202020204" pitchFamily="34" charset="0"/>
                <a:ea typeface="標楷體" panose="03000509000000000000" pitchFamily="65" charset="-120"/>
              </a:rPr>
              <a:t>甲生</a:t>
            </a:r>
          </a:p>
        </p:txBody>
      </p:sp>
      <p:pic>
        <p:nvPicPr>
          <p:cNvPr id="63491" name="Picture 3" descr="擷取_2015_03_12_21_59_57_3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57338"/>
            <a:ext cx="9144000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P11209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65943"/>
            <a:ext cx="9144000" cy="623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P1120927"/>
          <p:cNvPicPr>
            <a:picLocks noChangeAspect="1" noChangeArrowheads="1"/>
          </p:cNvPicPr>
          <p:nvPr/>
        </p:nvPicPr>
        <p:blipFill rotWithShape="1">
          <a:blip r:embed="rId3"/>
          <a:srcRect r="9838"/>
          <a:stretch/>
        </p:blipFill>
        <p:spPr bwMode="auto">
          <a:xfrm>
            <a:off x="0" y="548680"/>
            <a:ext cx="9144000" cy="63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P1120928"/>
          <p:cNvPicPr>
            <a:picLocks noChangeAspect="1" noChangeArrowheads="1"/>
          </p:cNvPicPr>
          <p:nvPr/>
        </p:nvPicPr>
        <p:blipFill rotWithShape="1">
          <a:blip r:embed="rId3"/>
          <a:srcRect l="11918" r="22026"/>
          <a:stretch/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矩形 3">
            <a:extLst>
              <a:ext uri="{FF2B5EF4-FFF2-40B4-BE49-F238E27FC236}">
                <a16:creationId xmlns:a16="http://schemas.microsoft.com/office/drawing/2014/main" xmlns="" id="{F7EE0052-7762-4CE8-B1B7-C52D60BDD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9925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三、學習成果及特殊表現</a:t>
            </a:r>
            <a:r>
              <a:rPr lang="en-US" altLang="zh-TW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▬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我的學習表現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1683" name="Picture 2">
            <a:extLst>
              <a:ext uri="{FF2B5EF4-FFF2-40B4-BE49-F238E27FC236}">
                <a16:creationId xmlns:a16="http://schemas.microsoft.com/office/drawing/2014/main" xmlns="" id="{7E12E59E-0DBE-475A-A9FD-F4B570DA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384300"/>
            <a:ext cx="4054475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3">
            <a:extLst>
              <a:ext uri="{FF2B5EF4-FFF2-40B4-BE49-F238E27FC236}">
                <a16:creationId xmlns:a16="http://schemas.microsoft.com/office/drawing/2014/main" xmlns="" id="{D495C974-283C-47AE-826B-FDBC43C3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525" y="1554163"/>
            <a:ext cx="3932238" cy="544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4">
            <a:extLst>
              <a:ext uri="{FF2B5EF4-FFF2-40B4-BE49-F238E27FC236}">
                <a16:creationId xmlns:a16="http://schemas.microsoft.com/office/drawing/2014/main" xmlns="" id="{958AD182-78D1-4E7C-A912-9CAC6B985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2120900"/>
            <a:ext cx="3492500" cy="48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98AD23F9-FEB5-4946-9B7E-DA82FE87FDDE}"/>
              </a:ext>
            </a:extLst>
          </p:cNvPr>
          <p:cNvSpPr/>
          <p:nvPr/>
        </p:nvSpPr>
        <p:spPr bwMode="auto">
          <a:xfrm>
            <a:off x="944563" y="2636838"/>
            <a:ext cx="3051175" cy="3168650"/>
          </a:xfrm>
          <a:prstGeom prst="wedgeEllipseCallout">
            <a:avLst>
              <a:gd name="adj1" fmla="val -40035"/>
              <a:gd name="adj2" fmla="val 42465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不要忙著跟別人比較，要在意孩子自己的優勢表現。別忘記給孩子適時的鼓勵！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7" name="圖片 5">
            <a:extLst>
              <a:ext uri="{FF2B5EF4-FFF2-40B4-BE49-F238E27FC236}">
                <a16:creationId xmlns:a16="http://schemas.microsoft.com/office/drawing/2014/main" xmlns="" id="{53E49F2F-D6CB-4BF4-ABF3-B753A361D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327650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形圖說文字 7">
            <a:extLst>
              <a:ext uri="{FF2B5EF4-FFF2-40B4-BE49-F238E27FC236}">
                <a16:creationId xmlns:a16="http://schemas.microsoft.com/office/drawing/2014/main" xmlns="" id="{ED230505-909E-4EFB-A01D-46CF7F7A27FA}"/>
              </a:ext>
            </a:extLst>
          </p:cNvPr>
          <p:cNvSpPr/>
          <p:nvPr/>
        </p:nvSpPr>
        <p:spPr bwMode="auto">
          <a:xfrm>
            <a:off x="4356100" y="1506538"/>
            <a:ext cx="3384550" cy="2138362"/>
          </a:xfrm>
          <a:prstGeom prst="wedgeEllipseCallout">
            <a:avLst>
              <a:gd name="adj1" fmla="val 57072"/>
              <a:gd name="adj2" fmla="val -14020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這裡記錄學生在學校各領域的學習成績及體適能檢測結果。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689" name="圖片 6">
            <a:extLst>
              <a:ext uri="{FF2B5EF4-FFF2-40B4-BE49-F238E27FC236}">
                <a16:creationId xmlns:a16="http://schemas.microsoft.com/office/drawing/2014/main" xmlns="" id="{84413B44-BBB8-4910-B0C7-03F5EAB223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0" y="1501775"/>
            <a:ext cx="1093788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xmlns="" id="{7C0EDDB1-53BA-4634-B932-35BD390F154B}"/>
              </a:ext>
            </a:extLst>
          </p:cNvPr>
          <p:cNvSpPr txBox="1"/>
          <p:nvPr/>
        </p:nvSpPr>
        <p:spPr>
          <a:xfrm>
            <a:off x="1457325" y="6021388"/>
            <a:ext cx="6308725" cy="8477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◎國中教學正常化、適性輔導及品質提升方案</a:t>
            </a:r>
            <a:endParaRPr lang="en-US" altLang="zh-TW" sz="2400">
              <a:latin typeface="微軟正黑體" pitchFamily="34" charset="-120"/>
              <a:ea typeface="微軟正黑體" pitchFamily="34" charset="-120"/>
            </a:endParaRPr>
          </a:p>
          <a:p>
            <a:pPr eaLnBrk="1" hangingPunct="1">
              <a:defRPr/>
            </a:pPr>
            <a:r>
              <a:rPr lang="zh-TW" altLang="zh-TW" sz="2400"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國中與高中職學生生涯輔導方案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2" grpId="0" animBg="1"/>
      <p:bldP spid="1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1120935">
            <a:extLst>
              <a:ext uri="{FF2B5EF4-FFF2-40B4-BE49-F238E27FC236}">
                <a16:creationId xmlns:a16="http://schemas.microsoft.com/office/drawing/2014/main" xmlns="" id="{B4EC41B9-DC01-49FD-AF5E-340D9357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6" r="12714"/>
          <a:stretch>
            <a:fillRect/>
          </a:stretch>
        </p:blipFill>
        <p:spPr bwMode="auto">
          <a:xfrm>
            <a:off x="468313" y="692150"/>
            <a:ext cx="8351837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0C3A1926-16AD-4D8D-A45A-21CB898A5E1F}"/>
              </a:ext>
            </a:extLst>
          </p:cNvPr>
          <p:cNvSpPr txBox="1"/>
          <p:nvPr/>
        </p:nvSpPr>
        <p:spPr>
          <a:xfrm>
            <a:off x="900113" y="230188"/>
            <a:ext cx="3024187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各領域學習成績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圖片 1">
            <a:extLst>
              <a:ext uri="{FF2B5EF4-FFF2-40B4-BE49-F238E27FC236}">
                <a16:creationId xmlns:a16="http://schemas.microsoft.com/office/drawing/2014/main" xmlns="" id="{C19CDDDE-DB39-4A11-A29B-473F55866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209088" cy="62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7998BC9F-654B-4BB0-9DE1-C98BBCA03AF1}"/>
              </a:ext>
            </a:extLst>
          </p:cNvPr>
          <p:cNvSpPr txBox="1"/>
          <p:nvPr/>
        </p:nvSpPr>
        <p:spPr>
          <a:xfrm>
            <a:off x="179388" y="246063"/>
            <a:ext cx="3024187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2.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國中教育會考表現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60491E98-D0F1-42BE-A622-BDBF957E0130}"/>
              </a:ext>
            </a:extLst>
          </p:cNvPr>
          <p:cNvSpPr txBox="1"/>
          <p:nvPr/>
        </p:nvSpPr>
        <p:spPr>
          <a:xfrm>
            <a:off x="4718050" y="269875"/>
            <a:ext cx="3024188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體適能檢測表現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>
            <a:extLst>
              <a:ext uri="{FF2B5EF4-FFF2-40B4-BE49-F238E27FC236}">
                <a16:creationId xmlns:a16="http://schemas.microsoft.com/office/drawing/2014/main" xmlns="" id="{4516FD57-FCC2-43B4-9B32-BF381A3463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813"/>
            <a:ext cx="9144000" cy="645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173EE087-886C-4BA7-B6B2-47602AFBCB90}"/>
              </a:ext>
            </a:extLst>
          </p:cNvPr>
          <p:cNvSpPr txBox="1"/>
          <p:nvPr/>
        </p:nvSpPr>
        <p:spPr>
          <a:xfrm>
            <a:off x="107950" y="0"/>
            <a:ext cx="395922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二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我的經歷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幹部、社團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662B510-FB1B-4C7A-9A39-07A0795F66E5}"/>
              </a:ext>
            </a:extLst>
          </p:cNvPr>
          <p:cNvSpPr txBox="1"/>
          <p:nvPr/>
        </p:nvSpPr>
        <p:spPr>
          <a:xfrm>
            <a:off x="4645025" y="-4763"/>
            <a:ext cx="3815407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三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參與各項競賽成果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251520" y="320892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4650501"/>
              </p:ext>
            </p:extLst>
          </p:nvPr>
        </p:nvGraphicFramePr>
        <p:xfrm>
          <a:off x="467242" y="1867586"/>
          <a:ext cx="8111248" cy="3985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36868">
                  <a:extLst>
                    <a:ext uri="{9D8B030D-6E8A-4147-A177-3AD203B41FA5}">
                      <a16:colId xmlns:a16="http://schemas.microsoft.com/office/drawing/2014/main" xmlns="" val="494805573"/>
                    </a:ext>
                  </a:extLst>
                </a:gridCol>
                <a:gridCol w="1314876">
                  <a:extLst>
                    <a:ext uri="{9D8B030D-6E8A-4147-A177-3AD203B41FA5}">
                      <a16:colId xmlns:a16="http://schemas.microsoft.com/office/drawing/2014/main" xmlns="" val="2385537653"/>
                    </a:ext>
                  </a:extLst>
                </a:gridCol>
                <a:gridCol w="1314876">
                  <a:extLst>
                    <a:ext uri="{9D8B030D-6E8A-4147-A177-3AD203B41FA5}">
                      <a16:colId xmlns:a16="http://schemas.microsoft.com/office/drawing/2014/main" xmlns="" val="2596078452"/>
                    </a:ext>
                  </a:extLst>
                </a:gridCol>
                <a:gridCol w="1314876">
                  <a:extLst>
                    <a:ext uri="{9D8B030D-6E8A-4147-A177-3AD203B41FA5}">
                      <a16:colId xmlns:a16="http://schemas.microsoft.com/office/drawing/2014/main" xmlns="" val="1965127403"/>
                    </a:ext>
                  </a:extLst>
                </a:gridCol>
                <a:gridCol w="1314876">
                  <a:extLst>
                    <a:ext uri="{9D8B030D-6E8A-4147-A177-3AD203B41FA5}">
                      <a16:colId xmlns:a16="http://schemas.microsoft.com/office/drawing/2014/main" xmlns="" val="1405118383"/>
                    </a:ext>
                  </a:extLst>
                </a:gridCol>
                <a:gridCol w="1314876">
                  <a:extLst>
                    <a:ext uri="{9D8B030D-6E8A-4147-A177-3AD203B41FA5}">
                      <a16:colId xmlns:a16="http://schemas.microsoft.com/office/drawing/2014/main" xmlns="" val="2795580015"/>
                    </a:ext>
                  </a:extLst>
                </a:gridCol>
              </a:tblGrid>
              <a:tr h="78999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統計項目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桃連區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基北區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中投區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台南區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高雄區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964108968"/>
                  </a:ext>
                </a:extLst>
              </a:tr>
              <a:tr h="78999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報名人數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3663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16,065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34,612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24,178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11,247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17,533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546076622"/>
                  </a:ext>
                </a:extLst>
              </a:tr>
              <a:tr h="789995">
                <a:tc>
                  <a:txBody>
                    <a:bodyPr/>
                    <a:lstStyle/>
                    <a:p>
                      <a:pPr marL="30480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錄取人數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3663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15,841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34,330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24,060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10,628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17,396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162464501"/>
                  </a:ext>
                </a:extLst>
              </a:tr>
              <a:tr h="394998">
                <a:tc>
                  <a:txBody>
                    <a:bodyPr/>
                    <a:lstStyle/>
                    <a:p>
                      <a:pPr marL="354013" indent="0" algn="l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錄取率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3663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98.61</a:t>
                      </a:r>
                      <a:r>
                        <a:rPr lang="zh-TW" sz="1800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99.19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99.51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94.5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99.22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4236395083"/>
                  </a:ext>
                </a:extLst>
              </a:tr>
              <a:tr h="610451">
                <a:tc>
                  <a:txBody>
                    <a:bodyPr/>
                    <a:lstStyle/>
                    <a:p>
                      <a:pPr marL="93663" indent="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志願錄取率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3663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59.21</a:t>
                      </a:r>
                      <a:r>
                        <a:rPr lang="zh-TW" sz="1800" u="sng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32.91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43.25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45.89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44.4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244844207"/>
                  </a:ext>
                </a:extLst>
              </a:tr>
              <a:tr h="610451">
                <a:tc>
                  <a:txBody>
                    <a:bodyPr/>
                    <a:lstStyle/>
                    <a:p>
                      <a:pPr marL="93663" indent="0" algn="l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</a:t>
                      </a: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志願錄取率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93663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u="sng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93.62</a:t>
                      </a:r>
                      <a:r>
                        <a:rPr lang="zh-TW" sz="1800" u="sng" kern="100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800" kern="100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81.3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70.94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73.31</a:t>
                      </a:r>
                      <a:r>
                        <a:rPr lang="zh-TW" sz="1400" kern="10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75.45</a:t>
                      </a:r>
                      <a:r>
                        <a:rPr lang="zh-TW" sz="14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％</a:t>
                      </a:r>
                      <a:endParaRPr lang="zh-TW" sz="12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35859161"/>
                  </a:ext>
                </a:extLst>
              </a:tr>
            </a:tbl>
          </a:graphicData>
        </a:graphic>
      </p:graphicFrame>
      <p:sp>
        <p:nvSpPr>
          <p:cNvPr id="9" name="Shape 84"/>
          <p:cNvSpPr>
            <a:spLocks noChangeArrowheads="1"/>
          </p:cNvSpPr>
          <p:nvPr/>
        </p:nvSpPr>
        <p:spPr bwMode="auto">
          <a:xfrm>
            <a:off x="2051720" y="1907178"/>
            <a:ext cx="1291129" cy="390669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395536" y="1192233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學年度高級中等學校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都免試入學錄取資訊一覽表</a:t>
            </a:r>
            <a:endParaRPr kumimoji="0" lang="en-US" altLang="zh-TW" sz="2400" b="1" kern="0" dirty="0">
              <a:solidFill>
                <a:srgbClr val="FF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493206" y="5862071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註：本區第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志願錄取率及前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志願錄取率皆為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都中最高。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1">
            <a:extLst>
              <a:ext uri="{FF2B5EF4-FFF2-40B4-BE49-F238E27FC236}">
                <a16:creationId xmlns:a16="http://schemas.microsoft.com/office/drawing/2014/main" xmlns="" id="{FAA7D1CF-561B-4762-8DD2-1A1F66C7E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163"/>
            <a:ext cx="9117013" cy="644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CA71A94-8320-4595-9583-4FE0BCB1BC7C}"/>
              </a:ext>
            </a:extLst>
          </p:cNvPr>
          <p:cNvSpPr txBox="1"/>
          <p:nvPr/>
        </p:nvSpPr>
        <p:spPr>
          <a:xfrm>
            <a:off x="107950" y="0"/>
            <a:ext cx="3959225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行為表現獎懲紀錄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D0E019FD-19D6-46EB-BA31-8BABBA91C381}"/>
              </a:ext>
            </a:extLst>
          </p:cNvPr>
          <p:cNvSpPr txBox="1"/>
          <p:nvPr/>
        </p:nvSpPr>
        <p:spPr>
          <a:xfrm>
            <a:off x="4645025" y="-4763"/>
            <a:ext cx="3671391" cy="4619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五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服務學習紀錄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圖片 1">
            <a:extLst>
              <a:ext uri="{FF2B5EF4-FFF2-40B4-BE49-F238E27FC236}">
                <a16:creationId xmlns:a16="http://schemas.microsoft.com/office/drawing/2014/main" xmlns="" id="{D1CA16D0-D55C-4AB3-84D4-18EDD0DB3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088"/>
            <a:ext cx="9144000" cy="641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C642502-7B78-4AAE-9F00-53733F1972D4}"/>
              </a:ext>
            </a:extLst>
          </p:cNvPr>
          <p:cNvSpPr txBox="1"/>
          <p:nvPr/>
        </p:nvSpPr>
        <p:spPr>
          <a:xfrm>
            <a:off x="0" y="87313"/>
            <a:ext cx="3348038" cy="461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六</a:t>
            </a:r>
            <a:r>
              <a:rPr lang="en-US" altLang="zh-TW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).</a:t>
            </a:r>
            <a:r>
              <a:rPr lang="zh-TW" altLang="en-US" sz="24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生涯試探活動紀錄</a:t>
            </a:r>
            <a:endParaRPr lang="en-US" altLang="zh-TW" sz="24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Oval 10"/>
          <p:cNvSpPr>
            <a:spLocks noChangeArrowheads="1"/>
          </p:cNvSpPr>
          <p:nvPr/>
        </p:nvSpPr>
        <p:spPr bwMode="auto">
          <a:xfrm>
            <a:off x="611188" y="3863975"/>
            <a:ext cx="7431087" cy="819150"/>
          </a:xfrm>
          <a:prstGeom prst="ellipse">
            <a:avLst/>
          </a:prstGeom>
          <a:noFill/>
          <a:ln w="38100" algn="ctr">
            <a:solidFill>
              <a:schemeClr val="bg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gray">
          <a:xfrm>
            <a:off x="3471863" y="3883025"/>
            <a:ext cx="1592262" cy="781050"/>
          </a:xfrm>
          <a:prstGeom prst="ellipse">
            <a:avLst/>
          </a:prstGeom>
          <a:gradFill rotWithShape="1">
            <a:gsLst>
              <a:gs pos="0">
                <a:schemeClr val="hlink">
                  <a:gamma/>
                  <a:shade val="5411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54118"/>
                  <a:invGamma/>
                </a:schemeClr>
              </a:gs>
            </a:gsLst>
            <a:lin ang="18900000" scaled="1"/>
          </a:gradFill>
          <a:ln>
            <a:noFill/>
          </a:ln>
          <a:effectLst/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5780" name="Oval 27"/>
          <p:cNvSpPr>
            <a:spLocks noChangeArrowheads="1"/>
          </p:cNvSpPr>
          <p:nvPr/>
        </p:nvSpPr>
        <p:spPr bwMode="gray">
          <a:xfrm>
            <a:off x="3549650" y="3884613"/>
            <a:ext cx="1435100" cy="781050"/>
          </a:xfrm>
          <a:prstGeom prst="ellipse">
            <a:avLst/>
          </a:prstGeom>
          <a:solidFill>
            <a:srgbClr val="333333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1" hangingPunct="1"/>
            <a:endParaRPr lang="zh-TW" altLang="en-US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4" name="Oval 8"/>
          <p:cNvSpPr>
            <a:spLocks noChangeArrowheads="1"/>
          </p:cNvSpPr>
          <p:nvPr/>
        </p:nvSpPr>
        <p:spPr bwMode="gray">
          <a:xfrm>
            <a:off x="1042988" y="2492375"/>
            <a:ext cx="1141412" cy="1101725"/>
          </a:xfrm>
          <a:prstGeom prst="ellipse">
            <a:avLst/>
          </a:prstGeom>
          <a:gradFill rotWithShape="0">
            <a:gsLst>
              <a:gs pos="0">
                <a:schemeClr val="bg2"/>
              </a:gs>
              <a:gs pos="100000">
                <a:srgbClr val="92D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藝術群</a:t>
            </a:r>
          </a:p>
        </p:txBody>
      </p:sp>
      <p:sp>
        <p:nvSpPr>
          <p:cNvPr id="45" name="Oval 5"/>
          <p:cNvSpPr>
            <a:spLocks noChangeArrowheads="1"/>
          </p:cNvSpPr>
          <p:nvPr/>
        </p:nvSpPr>
        <p:spPr bwMode="gray">
          <a:xfrm>
            <a:off x="260350" y="34290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rgbClr val="0099CC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水產群</a:t>
            </a:r>
          </a:p>
        </p:txBody>
      </p:sp>
      <p:sp>
        <p:nvSpPr>
          <p:cNvPr id="46" name="Oval 5"/>
          <p:cNvSpPr>
            <a:spLocks noChangeArrowheads="1"/>
          </p:cNvSpPr>
          <p:nvPr/>
        </p:nvSpPr>
        <p:spPr bwMode="gray">
          <a:xfrm>
            <a:off x="188913" y="45593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99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海事群</a:t>
            </a:r>
          </a:p>
        </p:txBody>
      </p:sp>
      <p:sp>
        <p:nvSpPr>
          <p:cNvPr id="51" name="Oval 9"/>
          <p:cNvSpPr>
            <a:spLocks noChangeArrowheads="1"/>
          </p:cNvSpPr>
          <p:nvPr/>
        </p:nvSpPr>
        <p:spPr bwMode="gray">
          <a:xfrm>
            <a:off x="998538" y="534987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bg2">
                  <a:lumMod val="5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餐旅群</a:t>
            </a:r>
          </a:p>
        </p:txBody>
      </p:sp>
      <p:sp>
        <p:nvSpPr>
          <p:cNvPr id="52" name="Oval 5"/>
          <p:cNvSpPr>
            <a:spLocks noChangeArrowheads="1"/>
          </p:cNvSpPr>
          <p:nvPr/>
        </p:nvSpPr>
        <p:spPr bwMode="gray">
          <a:xfrm>
            <a:off x="2093913" y="5711825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家政群</a:t>
            </a:r>
          </a:p>
        </p:txBody>
      </p:sp>
      <p:sp>
        <p:nvSpPr>
          <p:cNvPr id="54" name="Oval 5"/>
          <p:cNvSpPr>
            <a:spLocks noChangeArrowheads="1"/>
          </p:cNvSpPr>
          <p:nvPr/>
        </p:nvSpPr>
        <p:spPr bwMode="gray">
          <a:xfrm>
            <a:off x="3367088" y="5856288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9933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食品群</a:t>
            </a:r>
          </a:p>
        </p:txBody>
      </p:sp>
      <p:sp>
        <p:nvSpPr>
          <p:cNvPr id="55" name="Oval 5"/>
          <p:cNvSpPr>
            <a:spLocks noChangeArrowheads="1"/>
          </p:cNvSpPr>
          <p:nvPr/>
        </p:nvSpPr>
        <p:spPr bwMode="gray">
          <a:xfrm>
            <a:off x="7029450" y="4508500"/>
            <a:ext cx="1143000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FFC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外語群</a:t>
            </a:r>
          </a:p>
        </p:txBody>
      </p:sp>
      <p:grpSp>
        <p:nvGrpSpPr>
          <p:cNvPr id="75789" name="群組 1"/>
          <p:cNvGrpSpPr>
            <a:grpSpLocks/>
          </p:cNvGrpSpPr>
          <p:nvPr/>
        </p:nvGrpSpPr>
        <p:grpSpPr bwMode="auto">
          <a:xfrm>
            <a:off x="1266825" y="2660650"/>
            <a:ext cx="6364288" cy="3222625"/>
            <a:chOff x="1267252" y="2659875"/>
            <a:chExt cx="6363198" cy="3222740"/>
          </a:xfrm>
        </p:grpSpPr>
        <p:sp>
          <p:nvSpPr>
            <p:cNvPr id="75798" name="AutoShape 6"/>
            <p:cNvSpPr>
              <a:spLocks noChangeArrowheads="1"/>
            </p:cNvSpPr>
            <p:nvPr/>
          </p:nvSpPr>
          <p:spPr bwMode="gray">
            <a:xfrm rot="-9207706">
              <a:off x="2047621" y="3669885"/>
              <a:ext cx="1245521" cy="216332"/>
            </a:xfrm>
            <a:prstGeom prst="rightArrow">
              <a:avLst>
                <a:gd name="adj1" fmla="val 35167"/>
                <a:gd name="adj2" fmla="val 111018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799" name="Oval 26"/>
            <p:cNvSpPr>
              <a:spLocks noChangeArrowheads="1"/>
            </p:cNvSpPr>
            <p:nvPr/>
          </p:nvSpPr>
          <p:spPr bwMode="gray">
            <a:xfrm>
              <a:off x="3484610" y="3853718"/>
              <a:ext cx="1593577" cy="781077"/>
            </a:xfrm>
            <a:prstGeom prst="ellipse">
              <a:avLst/>
            </a:prstGeom>
            <a:solidFill>
              <a:srgbClr val="0070C0"/>
            </a:solidFill>
            <a:ln w="9525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grpSp>
          <p:nvGrpSpPr>
            <p:cNvPr id="75800" name="Group 28"/>
            <p:cNvGrpSpPr>
              <a:grpSpLocks/>
            </p:cNvGrpSpPr>
            <p:nvPr/>
          </p:nvGrpSpPr>
          <p:grpSpPr bwMode="auto">
            <a:xfrm>
              <a:off x="3574119" y="3431790"/>
              <a:ext cx="1387420" cy="1684077"/>
              <a:chOff x="4166" y="1706"/>
              <a:chExt cx="1252" cy="1252"/>
            </a:xfrm>
          </p:grpSpPr>
          <p:sp>
            <p:nvSpPr>
              <p:cNvPr id="75816" name="Oval 29"/>
              <p:cNvSpPr>
                <a:spLocks noChangeArrowheads="1"/>
              </p:cNvSpPr>
              <p:nvPr/>
            </p:nvSpPr>
            <p:spPr bwMode="gray"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7" name="Oval 30"/>
              <p:cNvSpPr>
                <a:spLocks noChangeArrowheads="1"/>
              </p:cNvSpPr>
              <p:nvPr/>
            </p:nvSpPr>
            <p:spPr bwMode="gray"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5818" name="Oval 31"/>
              <p:cNvSpPr>
                <a:spLocks noChangeArrowheads="1"/>
              </p:cNvSpPr>
              <p:nvPr/>
            </p:nvSpPr>
            <p:spPr bwMode="gray"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pPr eaLnBrk="1" hangingPunct="1"/>
                <a:endParaRPr lang="zh-TW" altLang="en-US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endParaRPr>
              </a:p>
            </p:txBody>
          </p:sp>
        </p:grpSp>
        <p:sp>
          <p:nvSpPr>
            <p:cNvPr id="75801" name="Text Box 33"/>
            <p:cNvSpPr txBox="1">
              <a:spLocks noChangeArrowheads="1"/>
            </p:cNvSpPr>
            <p:nvPr/>
          </p:nvSpPr>
          <p:spPr bwMode="gray">
            <a:xfrm>
              <a:off x="3767136" y="3790215"/>
              <a:ext cx="996780" cy="1066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職業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/>
              <a:r>
                <a:rPr lang="zh-TW" altLang="en-US" b="1">
                  <a:solidFill>
                    <a:srgbClr val="000000"/>
                  </a:solidFill>
                  <a:latin typeface="微軟正黑體" pitchFamily="34" charset="-120"/>
                  <a:ea typeface="微軟正黑體" pitchFamily="34" charset="-120"/>
                </a:rPr>
                <a:t>學校</a:t>
              </a:r>
              <a:endParaRPr lang="en-US" altLang="zh-TW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2" name="AutoShape 6"/>
            <p:cNvSpPr>
              <a:spLocks noChangeArrowheads="1"/>
            </p:cNvSpPr>
            <p:nvPr/>
          </p:nvSpPr>
          <p:spPr bwMode="gray">
            <a:xfrm rot="-10468005">
              <a:off x="1398992" y="4042637"/>
              <a:ext cx="1739602" cy="261946"/>
            </a:xfrm>
            <a:prstGeom prst="rightArrow">
              <a:avLst>
                <a:gd name="adj1" fmla="val 35167"/>
                <a:gd name="adj2" fmla="val 11102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3" name="AutoShape 6"/>
            <p:cNvSpPr>
              <a:spLocks noChangeArrowheads="1"/>
            </p:cNvSpPr>
            <p:nvPr/>
          </p:nvSpPr>
          <p:spPr bwMode="gray">
            <a:xfrm rot="9949800">
              <a:off x="1267252" y="4542717"/>
              <a:ext cx="1963402" cy="306399"/>
            </a:xfrm>
            <a:prstGeom prst="rightArrow">
              <a:avLst>
                <a:gd name="adj1" fmla="val 35167"/>
                <a:gd name="adj2" fmla="val 11104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4" name="AutoShape 6"/>
            <p:cNvSpPr>
              <a:spLocks noChangeArrowheads="1"/>
            </p:cNvSpPr>
            <p:nvPr/>
          </p:nvSpPr>
          <p:spPr bwMode="gray">
            <a:xfrm rot="8936425">
              <a:off x="1862463" y="5057086"/>
              <a:ext cx="1557070" cy="228608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5" name="AutoShape 6"/>
            <p:cNvSpPr>
              <a:spLocks noChangeArrowheads="1"/>
            </p:cNvSpPr>
            <p:nvPr/>
          </p:nvSpPr>
          <p:spPr bwMode="gray">
            <a:xfrm rot="7382279">
              <a:off x="2746457" y="5295249"/>
              <a:ext cx="885857" cy="288876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6" name="AutoShape 6"/>
            <p:cNvSpPr>
              <a:spLocks noChangeArrowheads="1"/>
            </p:cNvSpPr>
            <p:nvPr/>
          </p:nvSpPr>
          <p:spPr bwMode="gray">
            <a:xfrm rot="6056444">
              <a:off x="3757558" y="5436546"/>
              <a:ext cx="535006" cy="32538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7" name="AutoShape 6"/>
            <p:cNvSpPr>
              <a:spLocks noChangeArrowheads="1"/>
            </p:cNvSpPr>
            <p:nvPr/>
          </p:nvSpPr>
          <p:spPr bwMode="gray">
            <a:xfrm rot="3102181">
              <a:off x="4716250" y="5334940"/>
              <a:ext cx="473092" cy="307922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8" name="AutoShape 6"/>
            <p:cNvSpPr>
              <a:spLocks noChangeArrowheads="1"/>
            </p:cNvSpPr>
            <p:nvPr/>
          </p:nvSpPr>
          <p:spPr bwMode="gray">
            <a:xfrm rot="2067505">
              <a:off x="5043268" y="4984058"/>
              <a:ext cx="1211055" cy="334975"/>
            </a:xfrm>
            <a:prstGeom prst="rightArrow">
              <a:avLst>
                <a:gd name="adj1" fmla="val 35167"/>
                <a:gd name="adj2" fmla="val 11102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09" name="AutoShape 6"/>
            <p:cNvSpPr>
              <a:spLocks noChangeArrowheads="1"/>
            </p:cNvSpPr>
            <p:nvPr/>
          </p:nvSpPr>
          <p:spPr bwMode="gray">
            <a:xfrm rot="871503">
              <a:off x="5286114" y="4450639"/>
              <a:ext cx="1841185" cy="306399"/>
            </a:xfrm>
            <a:prstGeom prst="rightArrow">
              <a:avLst>
                <a:gd name="adj1" fmla="val 35167"/>
                <a:gd name="adj2" fmla="val 111029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0" name="AutoShape 6"/>
            <p:cNvSpPr>
              <a:spLocks noChangeArrowheads="1"/>
            </p:cNvSpPr>
            <p:nvPr/>
          </p:nvSpPr>
          <p:spPr bwMode="gray">
            <a:xfrm>
              <a:off x="5314684" y="3917220"/>
              <a:ext cx="2315766" cy="327037"/>
            </a:xfrm>
            <a:prstGeom prst="rightArrow">
              <a:avLst>
                <a:gd name="adj1" fmla="val 35167"/>
                <a:gd name="adj2" fmla="val 111035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1" name="AutoShape 6"/>
            <p:cNvSpPr>
              <a:spLocks noChangeArrowheads="1"/>
            </p:cNvSpPr>
            <p:nvPr/>
          </p:nvSpPr>
          <p:spPr bwMode="gray">
            <a:xfrm rot="-909172">
              <a:off x="5263892" y="3488580"/>
              <a:ext cx="1696747" cy="361963"/>
            </a:xfrm>
            <a:prstGeom prst="rightArrow">
              <a:avLst>
                <a:gd name="adj1" fmla="val 35167"/>
                <a:gd name="adj2" fmla="val 111027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2" name="AutoShape 6"/>
            <p:cNvSpPr>
              <a:spLocks noChangeArrowheads="1"/>
            </p:cNvSpPr>
            <p:nvPr/>
          </p:nvSpPr>
          <p:spPr bwMode="gray">
            <a:xfrm rot="-2102198">
              <a:off x="5071838" y="3139317"/>
              <a:ext cx="1011064" cy="301636"/>
            </a:xfrm>
            <a:prstGeom prst="rightArrow">
              <a:avLst>
                <a:gd name="adj1" fmla="val 35167"/>
                <a:gd name="adj2" fmla="val 111033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3" name="AutoShape 6"/>
            <p:cNvSpPr>
              <a:spLocks noChangeArrowheads="1"/>
            </p:cNvSpPr>
            <p:nvPr/>
          </p:nvSpPr>
          <p:spPr bwMode="gray">
            <a:xfrm rot="-3694956">
              <a:off x="4653541" y="2787709"/>
              <a:ext cx="598509" cy="342841"/>
            </a:xfrm>
            <a:prstGeom prst="rightArrow">
              <a:avLst>
                <a:gd name="adj1" fmla="val 35167"/>
                <a:gd name="adj2" fmla="val 111032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4" name="AutoShape 6"/>
            <p:cNvSpPr>
              <a:spLocks noChangeArrowheads="1"/>
            </p:cNvSpPr>
            <p:nvPr/>
          </p:nvSpPr>
          <p:spPr bwMode="gray">
            <a:xfrm rot="-6332387">
              <a:off x="3813108" y="2767869"/>
              <a:ext cx="563583" cy="385697"/>
            </a:xfrm>
            <a:prstGeom prst="rightArrow">
              <a:avLst>
                <a:gd name="adj1" fmla="val 35167"/>
                <a:gd name="adj2" fmla="val 111031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75815" name="AutoShape 6"/>
            <p:cNvSpPr>
              <a:spLocks noChangeArrowheads="1"/>
            </p:cNvSpPr>
            <p:nvPr/>
          </p:nvSpPr>
          <p:spPr bwMode="gray">
            <a:xfrm rot="-7860206">
              <a:off x="2945678" y="3086171"/>
              <a:ext cx="650898" cy="350778"/>
            </a:xfrm>
            <a:prstGeom prst="rightArrow">
              <a:avLst>
                <a:gd name="adj1" fmla="val 35167"/>
                <a:gd name="adj2" fmla="val 111026"/>
              </a:avLst>
            </a:prstGeom>
            <a:solidFill>
              <a:srgbClr val="FFFF00"/>
            </a:solidFill>
            <a:ln w="9525">
              <a:solidFill>
                <a:srgbClr val="FFC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zh-TW" altLang="en-US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40" name="Oval 9"/>
          <p:cNvSpPr>
            <a:spLocks noChangeArrowheads="1"/>
          </p:cNvSpPr>
          <p:nvPr/>
        </p:nvSpPr>
        <p:spPr bwMode="gray">
          <a:xfrm>
            <a:off x="4645025" y="1628775"/>
            <a:ext cx="1079500" cy="1103313"/>
          </a:xfrm>
          <a:prstGeom prst="ellipse">
            <a:avLst/>
          </a:prstGeom>
          <a:gradFill rotWithShape="0">
            <a:gsLst>
              <a:gs pos="0">
                <a:schemeClr val="bg1"/>
              </a:gs>
              <a:gs pos="100000">
                <a:srgbClr val="7030A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電機與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電子群</a:t>
            </a: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5795963" y="1989138"/>
            <a:ext cx="1079500" cy="1103312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土木與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建築群</a:t>
            </a:r>
          </a:p>
        </p:txBody>
      </p:sp>
      <p:sp>
        <p:nvSpPr>
          <p:cNvPr id="43" name="Oval 7"/>
          <p:cNvSpPr>
            <a:spLocks noChangeArrowheads="1"/>
          </p:cNvSpPr>
          <p:nvPr/>
        </p:nvSpPr>
        <p:spPr bwMode="gray">
          <a:xfrm>
            <a:off x="6815138" y="2614613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化工群</a:t>
            </a:r>
          </a:p>
        </p:txBody>
      </p:sp>
      <p:sp>
        <p:nvSpPr>
          <p:cNvPr id="53" name="Oval 9"/>
          <p:cNvSpPr>
            <a:spLocks noChangeArrowheads="1"/>
          </p:cNvSpPr>
          <p:nvPr/>
        </p:nvSpPr>
        <p:spPr bwMode="gray">
          <a:xfrm>
            <a:off x="7596188" y="3429000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00B05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商業與</a:t>
            </a:r>
            <a:endParaRPr lang="en-US" altLang="zh-TW" sz="2400" b="1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管理群</a:t>
            </a:r>
          </a:p>
        </p:txBody>
      </p:sp>
      <p:sp>
        <p:nvSpPr>
          <p:cNvPr id="50" name="Oval 9"/>
          <p:cNvSpPr>
            <a:spLocks noChangeArrowheads="1"/>
          </p:cNvSpPr>
          <p:nvPr/>
        </p:nvSpPr>
        <p:spPr bwMode="gray">
          <a:xfrm>
            <a:off x="4775200" y="56610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/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農業群</a:t>
            </a:r>
          </a:p>
        </p:txBody>
      </p:sp>
      <p:sp>
        <p:nvSpPr>
          <p:cNvPr id="48" name="Oval 9"/>
          <p:cNvSpPr>
            <a:spLocks noChangeArrowheads="1"/>
          </p:cNvSpPr>
          <p:nvPr/>
        </p:nvSpPr>
        <p:spPr bwMode="gray">
          <a:xfrm>
            <a:off x="6013450" y="5229225"/>
            <a:ext cx="1079500" cy="1103313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設計群</a:t>
            </a:r>
          </a:p>
        </p:txBody>
      </p:sp>
      <p:sp>
        <p:nvSpPr>
          <p:cNvPr id="41" name="Oval 6"/>
          <p:cNvSpPr>
            <a:spLocks noChangeArrowheads="1"/>
          </p:cNvSpPr>
          <p:nvPr/>
        </p:nvSpPr>
        <p:spPr bwMode="gray">
          <a:xfrm>
            <a:off x="3359150" y="1628775"/>
            <a:ext cx="1141413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chemeClr val="accent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動力</a:t>
            </a:r>
            <a:endParaRPr lang="en-US" altLang="zh-TW" sz="2400" b="1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2400" b="1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  <p:sp>
        <p:nvSpPr>
          <p:cNvPr id="42" name="Oval 6"/>
          <p:cNvSpPr>
            <a:spLocks noChangeArrowheads="1"/>
          </p:cNvSpPr>
          <p:nvPr/>
        </p:nvSpPr>
        <p:spPr bwMode="gray">
          <a:xfrm>
            <a:off x="2135188" y="2039938"/>
            <a:ext cx="1141412" cy="1101725"/>
          </a:xfrm>
          <a:prstGeom prst="ellipse">
            <a:avLst/>
          </a:prstGeom>
          <a:gradFill rotWithShape="1">
            <a:gsLst>
              <a:gs pos="0">
                <a:schemeClr val="bg1">
                  <a:lumMod val="95000"/>
                </a:schemeClr>
              </a:gs>
              <a:gs pos="100000">
                <a:srgbClr val="D60093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prstShdw prst="shdw12" dist="76200" dir="10800000">
              <a:srgbClr val="001D3A">
                <a:alpha val="50000"/>
              </a:srgbClr>
            </a:prst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機械群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4" grpId="0" animBg="1"/>
      <p:bldP spid="55" grpId="0" animBg="1"/>
      <p:bldP spid="40" grpId="0" animBg="1"/>
      <p:bldP spid="39" grpId="0" animBg="1"/>
      <p:bldP spid="43" grpId="0" animBg="1"/>
      <p:bldP spid="53" grpId="0" animBg="1"/>
      <p:bldP spid="50" grpId="0" animBg="1"/>
      <p:bldP spid="48" grpId="0" animBg="1"/>
      <p:bldP spid="41" grpId="0" animBg="1"/>
      <p:bldP spid="4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內容版面配置區 18"/>
          <p:cNvSpPr>
            <a:spLocks noGrp="1"/>
          </p:cNvSpPr>
          <p:nvPr>
            <p:ph idx="4294967295"/>
          </p:nvPr>
        </p:nvSpPr>
        <p:spPr>
          <a:xfrm>
            <a:off x="0" y="1628775"/>
            <a:ext cx="8135938" cy="576263"/>
          </a:xfrm>
        </p:spPr>
        <p:txBody>
          <a:bodyPr>
            <a:normAutofit fontScale="92500" lnSpcReduction="10000"/>
          </a:bodyPr>
          <a:lstStyle/>
          <a:p>
            <a:pPr marL="273050" indent="-273050"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共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群，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23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40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78851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桃連區職業類科之群科屬性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000000"/>
                </a:solidFill>
              </a:rPr>
              <a:t>藝術群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矩形 11"/>
          <p:cNvSpPr>
            <a:spLocks noChangeArrowheads="1"/>
          </p:cNvSpPr>
          <p:nvPr/>
        </p:nvSpPr>
        <p:spPr bwMode="auto">
          <a:xfrm>
            <a:off x="0" y="785813"/>
            <a:ext cx="9144000" cy="785812"/>
          </a:xfrm>
          <a:prstGeom prst="rect">
            <a:avLst/>
          </a:prstGeom>
          <a:solidFill>
            <a:srgbClr val="CCECFF"/>
          </a:solidFill>
          <a:ln w="25400" algn="ctr">
            <a:solidFill>
              <a:srgbClr val="00B0F0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生涯試探活動</a:t>
            </a:r>
            <a:r>
              <a:rPr lang="en-US" altLang="zh-TW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▬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⊙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升學進路</a:t>
            </a:r>
            <a:r>
              <a:rPr lang="zh-TW" altLang="en-US" sz="28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⊙</a:t>
            </a:r>
            <a:endParaRPr lang="zh-TW" altLang="zh-TW" sz="26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6803" name="矩形 10"/>
          <p:cNvSpPr>
            <a:spLocks noChangeArrowheads="1"/>
          </p:cNvSpPr>
          <p:nvPr/>
        </p:nvSpPr>
        <p:spPr bwMode="auto">
          <a:xfrm>
            <a:off x="2411413" y="6143625"/>
            <a:ext cx="4451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zh-TW" altLang="zh-TW" sz="2800" b="1">
                <a:solidFill>
                  <a:schemeClr val="hlink"/>
                </a:solidFill>
                <a:latin typeface="微軟正黑體" pitchFamily="34" charset="-120"/>
                <a:ea typeface="微軟正黑體" pitchFamily="34" charset="-120"/>
              </a:rPr>
              <a:t>國中畢業生升學進路階梯圖</a:t>
            </a:r>
            <a:endParaRPr lang="zh-TW" altLang="en-US" sz="2800" b="1">
              <a:solidFill>
                <a:schemeClr val="hlink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6804" name="圖片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96238" y="2266950"/>
            <a:ext cx="968375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群組 62"/>
          <p:cNvGrpSpPr>
            <a:grpSpLocks/>
          </p:cNvGrpSpPr>
          <p:nvPr/>
        </p:nvGrpSpPr>
        <p:grpSpPr bwMode="auto">
          <a:xfrm>
            <a:off x="1031875" y="1428750"/>
            <a:ext cx="7356475" cy="4592638"/>
            <a:chOff x="468313" y="1460500"/>
            <a:chExt cx="8223250" cy="5186363"/>
          </a:xfrm>
        </p:grpSpPr>
        <p:grpSp>
          <p:nvGrpSpPr>
            <p:cNvPr id="76806" name="群組 49"/>
            <p:cNvGrpSpPr>
              <a:grpSpLocks/>
            </p:cNvGrpSpPr>
            <p:nvPr/>
          </p:nvGrpSpPr>
          <p:grpSpPr bwMode="auto">
            <a:xfrm>
              <a:off x="468313" y="1460500"/>
              <a:ext cx="8223250" cy="5186363"/>
              <a:chOff x="33757" y="487870"/>
              <a:chExt cx="9002739" cy="5920028"/>
            </a:xfrm>
          </p:grpSpPr>
          <p:pic>
            <p:nvPicPr>
              <p:cNvPr id="76815" name="Picture 2" descr="041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644612" y="3953801"/>
                <a:ext cx="3763592" cy="18881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0" name="矩形 69"/>
              <p:cNvSpPr/>
              <p:nvPr/>
            </p:nvSpPr>
            <p:spPr bwMode="auto">
              <a:xfrm>
                <a:off x="35700" y="5904501"/>
                <a:ext cx="4464457" cy="503397"/>
              </a:xfrm>
              <a:prstGeom prst="rect">
                <a:avLst/>
              </a:prstGeom>
              <a:gradFill>
                <a:gsLst>
                  <a:gs pos="0">
                    <a:srgbClr val="FFFF00"/>
                  </a:gs>
                  <a:gs pos="100000">
                    <a:srgbClr val="FFC000"/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進高中</a:t>
                </a:r>
              </a:p>
            </p:txBody>
          </p:sp>
          <p:sp>
            <p:nvSpPr>
              <p:cNvPr id="71" name="矩形 70"/>
              <p:cNvSpPr/>
              <p:nvPr/>
            </p:nvSpPr>
            <p:spPr bwMode="auto">
              <a:xfrm>
                <a:off x="4500157" y="5904501"/>
                <a:ext cx="4536339" cy="503397"/>
              </a:xfrm>
              <a:prstGeom prst="rect">
                <a:avLst/>
              </a:prstGeom>
              <a:gradFill>
                <a:gsLst>
                  <a:gs pos="0">
                    <a:schemeClr val="tx2">
                      <a:lumMod val="60000"/>
                      <a:lumOff val="4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lumMod val="40000"/>
                      <a:lumOff val="60000"/>
                    </a:schemeClr>
                  </a:gs>
                </a:gsLst>
                <a:lin ang="0" scaled="0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選技職</a:t>
                </a:r>
              </a:p>
            </p:txBody>
          </p:sp>
          <p:sp>
            <p:nvSpPr>
              <p:cNvPr id="72" name="向上箭號 2"/>
              <p:cNvSpPr/>
              <p:nvPr/>
            </p:nvSpPr>
            <p:spPr bwMode="auto">
              <a:xfrm>
                <a:off x="3363644" y="1484432"/>
                <a:ext cx="2271084" cy="4393466"/>
              </a:xfrm>
              <a:custGeom>
                <a:avLst/>
                <a:gdLst>
                  <a:gd name="connsiteX0" fmla="*/ 0 w 2592288"/>
                  <a:gd name="connsiteY0" fmla="*/ 1246709 h 4392488"/>
                  <a:gd name="connsiteX1" fmla="*/ 1296144 w 2592288"/>
                  <a:gd name="connsiteY1" fmla="*/ 0 h 4392488"/>
                  <a:gd name="connsiteX2" fmla="*/ 2592288 w 2592288"/>
                  <a:gd name="connsiteY2" fmla="*/ 1246709 h 4392488"/>
                  <a:gd name="connsiteX3" fmla="*/ 1944216 w 2592288"/>
                  <a:gd name="connsiteY3" fmla="*/ 1246709 h 4392488"/>
                  <a:gd name="connsiteX4" fmla="*/ 1944216 w 2592288"/>
                  <a:gd name="connsiteY4" fmla="*/ 4392488 h 4392488"/>
                  <a:gd name="connsiteX5" fmla="*/ 648072 w 2592288"/>
                  <a:gd name="connsiteY5" fmla="*/ 4392488 h 4392488"/>
                  <a:gd name="connsiteX6" fmla="*/ 648072 w 2592288"/>
                  <a:gd name="connsiteY6" fmla="*/ 1246709 h 4392488"/>
                  <a:gd name="connsiteX7" fmla="*/ 0 w 2592288"/>
                  <a:gd name="connsiteY7" fmla="*/ 1246709 h 4392488"/>
                  <a:gd name="connsiteX0" fmla="*/ 0 w 2431650"/>
                  <a:gd name="connsiteY0" fmla="*/ 1259066 h 4392488"/>
                  <a:gd name="connsiteX1" fmla="*/ 1135506 w 2431650"/>
                  <a:gd name="connsiteY1" fmla="*/ 0 h 4392488"/>
                  <a:gd name="connsiteX2" fmla="*/ 2431650 w 2431650"/>
                  <a:gd name="connsiteY2" fmla="*/ 1246709 h 4392488"/>
                  <a:gd name="connsiteX3" fmla="*/ 1783578 w 2431650"/>
                  <a:gd name="connsiteY3" fmla="*/ 1246709 h 4392488"/>
                  <a:gd name="connsiteX4" fmla="*/ 1783578 w 2431650"/>
                  <a:gd name="connsiteY4" fmla="*/ 4392488 h 4392488"/>
                  <a:gd name="connsiteX5" fmla="*/ 487434 w 2431650"/>
                  <a:gd name="connsiteY5" fmla="*/ 4392488 h 4392488"/>
                  <a:gd name="connsiteX6" fmla="*/ 487434 w 2431650"/>
                  <a:gd name="connsiteY6" fmla="*/ 1246709 h 4392488"/>
                  <a:gd name="connsiteX7" fmla="*/ 0 w 2431650"/>
                  <a:gd name="connsiteY7" fmla="*/ 1259066 h 4392488"/>
                  <a:gd name="connsiteX0" fmla="*/ 0 w 2308082"/>
                  <a:gd name="connsiteY0" fmla="*/ 1259066 h 4392488"/>
                  <a:gd name="connsiteX1" fmla="*/ 1135506 w 2308082"/>
                  <a:gd name="connsiteY1" fmla="*/ 0 h 4392488"/>
                  <a:gd name="connsiteX2" fmla="*/ 2308082 w 2308082"/>
                  <a:gd name="connsiteY2" fmla="*/ 1259066 h 4392488"/>
                  <a:gd name="connsiteX3" fmla="*/ 1783578 w 2308082"/>
                  <a:gd name="connsiteY3" fmla="*/ 1246709 h 4392488"/>
                  <a:gd name="connsiteX4" fmla="*/ 1783578 w 2308082"/>
                  <a:gd name="connsiteY4" fmla="*/ 4392488 h 4392488"/>
                  <a:gd name="connsiteX5" fmla="*/ 487434 w 2308082"/>
                  <a:gd name="connsiteY5" fmla="*/ 4392488 h 4392488"/>
                  <a:gd name="connsiteX6" fmla="*/ 487434 w 2308082"/>
                  <a:gd name="connsiteY6" fmla="*/ 1246709 h 4392488"/>
                  <a:gd name="connsiteX7" fmla="*/ 0 w 2308082"/>
                  <a:gd name="connsiteY7" fmla="*/ 1259066 h 4392488"/>
                  <a:gd name="connsiteX0" fmla="*/ 0 w 2271012"/>
                  <a:gd name="connsiteY0" fmla="*/ 1259066 h 4392488"/>
                  <a:gd name="connsiteX1" fmla="*/ 1135506 w 2271012"/>
                  <a:gd name="connsiteY1" fmla="*/ 0 h 4392488"/>
                  <a:gd name="connsiteX2" fmla="*/ 2271012 w 2271012"/>
                  <a:gd name="connsiteY2" fmla="*/ 1246709 h 4392488"/>
                  <a:gd name="connsiteX3" fmla="*/ 1783578 w 2271012"/>
                  <a:gd name="connsiteY3" fmla="*/ 1246709 h 4392488"/>
                  <a:gd name="connsiteX4" fmla="*/ 1783578 w 2271012"/>
                  <a:gd name="connsiteY4" fmla="*/ 4392488 h 4392488"/>
                  <a:gd name="connsiteX5" fmla="*/ 487434 w 2271012"/>
                  <a:gd name="connsiteY5" fmla="*/ 4392488 h 4392488"/>
                  <a:gd name="connsiteX6" fmla="*/ 487434 w 2271012"/>
                  <a:gd name="connsiteY6" fmla="*/ 1246709 h 4392488"/>
                  <a:gd name="connsiteX7" fmla="*/ 0 w 2271012"/>
                  <a:gd name="connsiteY7" fmla="*/ 1259066 h 4392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71012" h="4392488">
                    <a:moveTo>
                      <a:pt x="0" y="1259066"/>
                    </a:moveTo>
                    <a:lnTo>
                      <a:pt x="1135506" y="0"/>
                    </a:lnTo>
                    <a:lnTo>
                      <a:pt x="2271012" y="1246709"/>
                    </a:lnTo>
                    <a:lnTo>
                      <a:pt x="1783578" y="1246709"/>
                    </a:lnTo>
                    <a:lnTo>
                      <a:pt x="1783578" y="4392488"/>
                    </a:lnTo>
                    <a:lnTo>
                      <a:pt x="487434" y="4392488"/>
                    </a:lnTo>
                    <a:lnTo>
                      <a:pt x="487434" y="1246709"/>
                    </a:lnTo>
                    <a:lnTo>
                      <a:pt x="0" y="1259066"/>
                    </a:lnTo>
                    <a:close/>
                  </a:path>
                </a:pathLst>
              </a:custGeom>
              <a:solidFill>
                <a:srgbClr val="FFCCFF"/>
              </a:solidFill>
              <a:ln w="38100" cap="flat" cmpd="sng" algn="ctr">
                <a:solidFill>
                  <a:srgbClr val="FF33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/>
              <a:lstStyle/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（博士班）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（碩士班）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 dirty="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 dirty="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endParaRPr lang="zh-TW" altLang="en-US" sz="1400" dirty="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19" name="矩形 3"/>
              <p:cNvSpPr>
                <a:spLocks noChangeArrowheads="1"/>
              </p:cNvSpPr>
              <p:nvPr/>
            </p:nvSpPr>
            <p:spPr bwMode="auto">
              <a:xfrm>
                <a:off x="2627784" y="3573016"/>
                <a:ext cx="1184495" cy="2304256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6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軍警學校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0" name="矩形 7"/>
              <p:cNvSpPr>
                <a:spLocks noChangeArrowheads="1"/>
              </p:cNvSpPr>
              <p:nvPr/>
            </p:nvSpPr>
            <p:spPr bwMode="auto">
              <a:xfrm>
                <a:off x="5184068" y="3573017"/>
                <a:ext cx="1224136" cy="2330822"/>
              </a:xfrm>
              <a:prstGeom prst="rect">
                <a:avLst/>
              </a:prstGeom>
              <a:solidFill>
                <a:srgbClr val="FFFFCC"/>
              </a:solidFill>
              <a:ln w="38100" algn="ctr">
                <a:solidFill>
                  <a:srgbClr val="FFC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科技大學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技術學院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一般大學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/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軍警校院</a:t>
                </a:r>
              </a:p>
            </p:txBody>
          </p:sp>
          <p:sp>
            <p:nvSpPr>
              <p:cNvPr id="75" name="矩形 74"/>
              <p:cNvSpPr/>
              <p:nvPr/>
            </p:nvSpPr>
            <p:spPr bwMode="auto">
              <a:xfrm>
                <a:off x="1403402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普通高中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（學術學程）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單科高中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實驗高中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 bwMode="auto">
              <a:xfrm>
                <a:off x="179464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7" name="矩形 76"/>
              <p:cNvSpPr/>
              <p:nvPr/>
            </p:nvSpPr>
            <p:spPr bwMode="auto">
              <a:xfrm>
                <a:off x="6442915" y="4365663"/>
                <a:ext cx="1225879" cy="1512236"/>
              </a:xfrm>
              <a:prstGeom prst="rect">
                <a:avLst/>
              </a:prstGeom>
              <a:solidFill>
                <a:srgbClr val="CCFF99"/>
              </a:solidFill>
              <a:ln w="38100" cap="flat" cmpd="sng" algn="ctr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綜合高中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（專門學程）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實用技能學程</a:t>
                </a:r>
                <a:endParaRPr lang="en-US" altLang="zh-TW" sz="1100">
                  <a:latin typeface="微軟正黑體" pitchFamily="34" charset="-120"/>
                  <a:ea typeface="微軟正黑體" pitchFamily="34" charset="-120"/>
                </a:endParaRPr>
              </a:p>
              <a:p>
                <a:pPr eaLnBrk="1" hangingPunct="1">
                  <a:defRPr/>
                </a:pPr>
                <a:r>
                  <a:rPr lang="en-US" altLang="zh-TW" sz="11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100">
                    <a:latin typeface="微軟正黑體" pitchFamily="34" charset="-120"/>
                    <a:ea typeface="微軟正黑體" pitchFamily="34" charset="-120"/>
                  </a:rPr>
                  <a:t>建教合作班</a:t>
                </a:r>
              </a:p>
            </p:txBody>
          </p:sp>
          <p:sp>
            <p:nvSpPr>
              <p:cNvPr id="78" name="矩形 77"/>
              <p:cNvSpPr/>
              <p:nvPr/>
            </p:nvSpPr>
            <p:spPr bwMode="auto">
              <a:xfrm>
                <a:off x="7668795" y="5229213"/>
                <a:ext cx="1223937" cy="648685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rgbClr val="00B0F0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prstShdw prst="shdw17" dist="17961" dir="2700000">
                  <a:schemeClr val="tx1">
                    <a:gamma/>
                    <a:shade val="60000"/>
                    <a:invGamma/>
                  </a:schemeClr>
                </a:prstShdw>
              </a:effectLst>
            </p:spPr>
            <p:txBody>
              <a:bodyPr anchor="ctr"/>
              <a:lstStyle/>
              <a:p>
                <a:pPr algn="ctr" eaLnBrk="1" hangingPunct="1">
                  <a:defRPr/>
                </a:pPr>
                <a:r>
                  <a:rPr lang="en-US" altLang="zh-TW" sz="1200">
                    <a:latin typeface="微軟正黑體" pitchFamily="34" charset="-120"/>
                    <a:ea typeface="微軟正黑體" pitchFamily="34" charset="-120"/>
                  </a:rPr>
                  <a:t>-</a:t>
                </a:r>
                <a:r>
                  <a:rPr lang="zh-TW" altLang="en-US" sz="1200">
                    <a:latin typeface="微軟正黑體" pitchFamily="34" charset="-120"/>
                    <a:ea typeface="微軟正黑體" pitchFamily="34" charset="-120"/>
                  </a:rPr>
                  <a:t>國中畢業</a:t>
                </a:r>
                <a:endParaRPr lang="en-US" altLang="zh-TW" sz="1200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5" name="矩形 13"/>
              <p:cNvSpPr>
                <a:spLocks noChangeArrowheads="1"/>
              </p:cNvSpPr>
              <p:nvPr/>
            </p:nvSpPr>
            <p:spPr bwMode="auto">
              <a:xfrm>
                <a:off x="179512" y="4351711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grpSp>
            <p:nvGrpSpPr>
              <p:cNvPr id="76826" name="群組 16"/>
              <p:cNvGrpSpPr>
                <a:grpSpLocks/>
              </p:cNvGrpSpPr>
              <p:nvPr/>
            </p:nvGrpSpPr>
            <p:grpSpPr bwMode="auto">
              <a:xfrm>
                <a:off x="33757" y="3476427"/>
                <a:ext cx="3780085" cy="2438008"/>
                <a:chOff x="33757" y="3476427"/>
                <a:chExt cx="3780085" cy="2438008"/>
              </a:xfrm>
            </p:grpSpPr>
            <p:sp>
              <p:nvSpPr>
                <p:cNvPr id="76848" name="矩形 1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9" name="矩形 18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0" name="矩形 19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1" name="矩形 20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2" name="矩形 21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53" name="矩形 22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76827" name="群組 24"/>
              <p:cNvGrpSpPr>
                <a:grpSpLocks/>
              </p:cNvGrpSpPr>
              <p:nvPr/>
            </p:nvGrpSpPr>
            <p:grpSpPr bwMode="auto">
              <a:xfrm flipH="1">
                <a:off x="5184067" y="3476427"/>
                <a:ext cx="3812043" cy="2438008"/>
                <a:chOff x="33757" y="3476427"/>
                <a:chExt cx="3780085" cy="2438008"/>
              </a:xfrm>
            </p:grpSpPr>
            <p:sp>
              <p:nvSpPr>
                <p:cNvPr id="76842" name="矩形 25"/>
                <p:cNvSpPr>
                  <a:spLocks noChangeArrowheads="1"/>
                </p:cNvSpPr>
                <p:nvPr/>
              </p:nvSpPr>
              <p:spPr bwMode="auto">
                <a:xfrm>
                  <a:off x="34925" y="5131784"/>
                  <a:ext cx="140004" cy="782651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3" name="矩形 26"/>
                <p:cNvSpPr>
                  <a:spLocks noChangeArrowheads="1"/>
                </p:cNvSpPr>
                <p:nvPr/>
              </p:nvSpPr>
              <p:spPr bwMode="auto">
                <a:xfrm>
                  <a:off x="33757" y="5096788"/>
                  <a:ext cx="1256184" cy="130906"/>
                </a:xfrm>
                <a:prstGeom prst="rect">
                  <a:avLst/>
                </a:prstGeom>
                <a:solidFill>
                  <a:srgbClr val="00B0F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4" name="矩形 27"/>
                <p:cNvSpPr>
                  <a:spLocks noChangeArrowheads="1"/>
                </p:cNvSpPr>
                <p:nvPr/>
              </p:nvSpPr>
              <p:spPr bwMode="auto">
                <a:xfrm>
                  <a:off x="1291680" y="4273320"/>
                  <a:ext cx="111968" cy="922568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5" name="矩形 28"/>
                <p:cNvSpPr>
                  <a:spLocks noChangeArrowheads="1"/>
                </p:cNvSpPr>
                <p:nvPr/>
              </p:nvSpPr>
              <p:spPr bwMode="auto">
                <a:xfrm>
                  <a:off x="1291680" y="4250258"/>
                  <a:ext cx="1205086" cy="101453"/>
                </a:xfrm>
                <a:prstGeom prst="rect">
                  <a:avLst/>
                </a:prstGeom>
                <a:solidFill>
                  <a:srgbClr val="92D05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6" name="矩形 29"/>
                <p:cNvSpPr>
                  <a:spLocks noChangeArrowheads="1"/>
                </p:cNvSpPr>
                <p:nvPr/>
              </p:nvSpPr>
              <p:spPr bwMode="auto">
                <a:xfrm>
                  <a:off x="2496766" y="3490913"/>
                  <a:ext cx="127372" cy="862012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  <p:sp>
              <p:nvSpPr>
                <p:cNvPr id="76847" name="矩形 30"/>
                <p:cNvSpPr>
                  <a:spLocks noChangeArrowheads="1"/>
                </p:cNvSpPr>
                <p:nvPr/>
              </p:nvSpPr>
              <p:spPr bwMode="auto">
                <a:xfrm>
                  <a:off x="2490788" y="3476427"/>
                  <a:ext cx="1323054" cy="96589"/>
                </a:xfrm>
                <a:prstGeom prst="rect">
                  <a:avLst/>
                </a:prstGeom>
                <a:solidFill>
                  <a:srgbClr val="FFC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eaLnBrk="1" hangingPunct="1"/>
                  <a:endParaRPr lang="zh-TW" altLang="en-US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76828" name="直角三角形 17"/>
              <p:cNvSpPr>
                <a:spLocks noChangeArrowheads="1"/>
              </p:cNvSpPr>
              <p:nvPr/>
            </p:nvSpPr>
            <p:spPr bwMode="auto">
              <a:xfrm>
                <a:off x="6588224" y="3921919"/>
                <a:ext cx="216024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29" name="直角三角形 32"/>
              <p:cNvSpPr>
                <a:spLocks noChangeArrowheads="1"/>
              </p:cNvSpPr>
              <p:nvPr/>
            </p:nvSpPr>
            <p:spPr bwMode="auto">
              <a:xfrm flipH="1">
                <a:off x="2195735" y="3922133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92D050"/>
                  </a:gs>
                  <a:gs pos="100000">
                    <a:srgbClr val="FFC00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0" name="直角三角形 33"/>
              <p:cNvSpPr>
                <a:spLocks noChangeArrowheads="1"/>
              </p:cNvSpPr>
              <p:nvPr/>
            </p:nvSpPr>
            <p:spPr bwMode="auto">
              <a:xfrm flipH="1">
                <a:off x="988462" y="4766296"/>
                <a:ext cx="218293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1" name="直角三角形 34"/>
              <p:cNvSpPr>
                <a:spLocks noChangeArrowheads="1"/>
              </p:cNvSpPr>
              <p:nvPr/>
            </p:nvSpPr>
            <p:spPr bwMode="auto">
              <a:xfrm>
                <a:off x="7812359" y="4769874"/>
                <a:ext cx="218457" cy="263165"/>
              </a:xfrm>
              <a:prstGeom prst="rtTriangle">
                <a:avLst/>
              </a:prstGeom>
              <a:gradFill rotWithShape="0">
                <a:gsLst>
                  <a:gs pos="0">
                    <a:srgbClr val="00B0F0"/>
                  </a:gs>
                  <a:gs pos="100000">
                    <a:srgbClr val="92D050"/>
                  </a:gs>
                </a:gsLst>
                <a:lin ang="10800000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zh-TW" altLang="en-US">
                  <a:latin typeface="微軟正黑體" pitchFamily="34" charset="-120"/>
                  <a:ea typeface="微軟正黑體" pitchFamily="34" charset="-120"/>
                </a:endParaRPr>
              </a:p>
            </p:txBody>
          </p:sp>
          <p:sp>
            <p:nvSpPr>
              <p:cNvPr id="76832" name="矩形 35"/>
              <p:cNvSpPr>
                <a:spLocks noChangeArrowheads="1"/>
              </p:cNvSpPr>
              <p:nvPr/>
            </p:nvSpPr>
            <p:spPr bwMode="auto">
              <a:xfrm>
                <a:off x="1331639" y="3429000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高中</a:t>
                </a:r>
              </a:p>
            </p:txBody>
          </p:sp>
          <p:sp>
            <p:nvSpPr>
              <p:cNvPr id="76833" name="矩形 36"/>
              <p:cNvSpPr>
                <a:spLocks noChangeArrowheads="1"/>
              </p:cNvSpPr>
              <p:nvPr/>
            </p:nvSpPr>
            <p:spPr bwMode="auto">
              <a:xfrm>
                <a:off x="2509910" y="2759945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</a:p>
            </p:txBody>
          </p:sp>
          <p:sp>
            <p:nvSpPr>
              <p:cNvPr id="76834" name="矩形 37"/>
              <p:cNvSpPr>
                <a:spLocks noChangeArrowheads="1"/>
              </p:cNvSpPr>
              <p:nvPr/>
            </p:nvSpPr>
            <p:spPr bwMode="auto">
              <a:xfrm>
                <a:off x="7956376" y="4365104"/>
                <a:ext cx="86409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國中</a:t>
                </a:r>
              </a:p>
            </p:txBody>
          </p:sp>
          <p:sp>
            <p:nvSpPr>
              <p:cNvPr id="76835" name="矩形 38"/>
              <p:cNvSpPr>
                <a:spLocks noChangeArrowheads="1"/>
              </p:cNvSpPr>
              <p:nvPr/>
            </p:nvSpPr>
            <p:spPr bwMode="auto">
              <a:xfrm>
                <a:off x="6804248" y="3442392"/>
                <a:ext cx="864096" cy="634679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高職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五專</a:t>
                </a:r>
              </a:p>
            </p:txBody>
          </p:sp>
          <p:sp>
            <p:nvSpPr>
              <p:cNvPr id="76836" name="矩形 39"/>
              <p:cNvSpPr>
                <a:spLocks noChangeArrowheads="1"/>
              </p:cNvSpPr>
              <p:nvPr/>
            </p:nvSpPr>
            <p:spPr bwMode="auto">
              <a:xfrm>
                <a:off x="5652120" y="2773338"/>
                <a:ext cx="864096" cy="65566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大學</a:t>
                </a:r>
                <a:r>
                  <a:rPr lang="en-US" altLang="zh-TW" sz="1600">
                    <a:latin typeface="微軟正黑體" pitchFamily="34" charset="-120"/>
                    <a:ea typeface="微軟正黑體" pitchFamily="34" charset="-120"/>
                  </a:rPr>
                  <a:t>/</a:t>
                </a:r>
                <a:r>
                  <a:rPr lang="zh-TW" altLang="en-US" sz="1600">
                    <a:latin typeface="微軟正黑體" pitchFamily="34" charset="-120"/>
                    <a:ea typeface="微軟正黑體" pitchFamily="34" charset="-120"/>
                  </a:rPr>
                  <a:t>二專</a:t>
                </a:r>
              </a:p>
            </p:txBody>
          </p:sp>
          <p:sp>
            <p:nvSpPr>
              <p:cNvPr id="76837" name="矩形 40"/>
              <p:cNvSpPr>
                <a:spLocks noChangeArrowheads="1"/>
              </p:cNvSpPr>
              <p:nvPr/>
            </p:nvSpPr>
            <p:spPr bwMode="auto">
              <a:xfrm>
                <a:off x="3904889" y="844662"/>
                <a:ext cx="1190206" cy="504056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eaLnBrk="1" hangingPunct="1"/>
                <a:r>
                  <a:rPr lang="zh-TW" altLang="en-US" sz="2000">
                    <a:latin typeface="微軟正黑體" pitchFamily="34" charset="-120"/>
                    <a:ea typeface="微軟正黑體" pitchFamily="34" charset="-120"/>
                  </a:rPr>
                  <a:t>研究所</a:t>
                </a:r>
              </a:p>
            </p:txBody>
          </p:sp>
          <p:grpSp>
            <p:nvGrpSpPr>
              <p:cNvPr id="76838" name="群組 41"/>
              <p:cNvGrpSpPr>
                <a:grpSpLocks/>
              </p:cNvGrpSpPr>
              <p:nvPr/>
            </p:nvGrpSpPr>
            <p:grpSpPr bwMode="auto">
              <a:xfrm rot="-1116729">
                <a:off x="233223" y="487870"/>
                <a:ext cx="8505043" cy="4119887"/>
                <a:chOff x="-1097941" y="1152808"/>
                <a:chExt cx="6198322" cy="4200461"/>
              </a:xfrm>
            </p:grpSpPr>
            <p:sp>
              <p:nvSpPr>
                <p:cNvPr id="93" name="圖案 92"/>
                <p:cNvSpPr/>
                <p:nvPr/>
              </p:nvSpPr>
              <p:spPr>
                <a:xfrm rot="474396">
                  <a:off x="-1097647" y="1150812"/>
                  <a:ext cx="2472068" cy="2286638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94" name="手繪多邊形 93"/>
                <p:cNvSpPr/>
                <p:nvPr/>
              </p:nvSpPr>
              <p:spPr>
                <a:xfrm>
                  <a:off x="-513477" y="1254253"/>
                  <a:ext cx="1645214" cy="650941"/>
                </a:xfrm>
                <a:custGeom>
                  <a:avLst/>
                  <a:gdLst>
                    <a:gd name="connsiteX0" fmla="*/ 0 w 1654048"/>
                    <a:gd name="connsiteY0" fmla="*/ 0 h 650240"/>
                    <a:gd name="connsiteX1" fmla="*/ 1654048 w 1654048"/>
                    <a:gd name="connsiteY1" fmla="*/ 0 h 650240"/>
                    <a:gd name="connsiteX2" fmla="*/ 1654048 w 1654048"/>
                    <a:gd name="connsiteY2" fmla="*/ 650240 h 650240"/>
                    <a:gd name="connsiteX3" fmla="*/ 0 w 1654048"/>
                    <a:gd name="connsiteY3" fmla="*/ 650240 h 650240"/>
                    <a:gd name="connsiteX4" fmla="*/ 0 w 1654048"/>
                    <a:gd name="connsiteY4" fmla="*/ 0 h 6502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54048" h="650240">
                      <a:moveTo>
                        <a:pt x="0" y="0"/>
                      </a:moveTo>
                      <a:lnTo>
                        <a:pt x="1654048" y="0"/>
                      </a:lnTo>
                      <a:lnTo>
                        <a:pt x="1654048" y="650240"/>
                      </a:lnTo>
                      <a:lnTo>
                        <a:pt x="0" y="65024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</p:spPr>
              <p:style>
                <a:lnRef idx="0">
                  <a:schemeClr val="dk1">
                    <a:alpha val="0"/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lIns="45720" rIns="45720" spcCol="1270" anchor="b"/>
                <a:lstStyle/>
                <a:p>
                  <a:pPr algn="ctr" defTabSz="1600200" eaLnBrk="1" hangingPunct="1">
                    <a:lnSpc>
                      <a:spcPct val="90000"/>
                    </a:lnSpc>
                    <a:spcAft>
                      <a:spcPct val="35000"/>
                    </a:spcAft>
                    <a:defRPr/>
                  </a:pPr>
                  <a:endParaRPr lang="zh-TW" altLang="en-US" sz="3600" dirty="0"/>
                </a:p>
              </p:txBody>
            </p:sp>
            <p:sp>
              <p:nvSpPr>
                <p:cNvPr id="95" name="圖案 94"/>
                <p:cNvSpPr/>
                <p:nvPr/>
              </p:nvSpPr>
              <p:spPr>
                <a:xfrm rot="1561976" flipH="1">
                  <a:off x="2627634" y="2861913"/>
                  <a:ext cx="2433841" cy="2430596"/>
                </a:xfrm>
                <a:prstGeom prst="swooshArrow">
                  <a:avLst>
                    <a:gd name="adj1" fmla="val 16310"/>
                    <a:gd name="adj2" fmla="val 31370"/>
                  </a:avLst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</p:grpSp>
        </p:grpSp>
        <p:sp>
          <p:nvSpPr>
            <p:cNvPr id="65" name="向右箭號 64"/>
            <p:cNvSpPr/>
            <p:nvPr/>
          </p:nvSpPr>
          <p:spPr bwMode="auto">
            <a:xfrm>
              <a:off x="470088" y="6247084"/>
              <a:ext cx="523491" cy="360339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6" name="向右箭號 65"/>
            <p:cNvSpPr/>
            <p:nvPr/>
          </p:nvSpPr>
          <p:spPr bwMode="auto">
            <a:xfrm flipH="1">
              <a:off x="8223083" y="6257840"/>
              <a:ext cx="468480" cy="358546"/>
            </a:xfrm>
            <a:prstGeom prst="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7" name="弧形 51"/>
            <p:cNvSpPr/>
            <p:nvPr/>
          </p:nvSpPr>
          <p:spPr bwMode="auto">
            <a:xfrm>
              <a:off x="3143388" y="2268714"/>
              <a:ext cx="3734927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650 w 3734927"/>
                <a:gd name="connsiteY0" fmla="*/ 595457 h 1590035"/>
                <a:gd name="connsiteX1" fmla="*/ 1628533 w 3734927"/>
                <a:gd name="connsiteY1" fmla="*/ 1639 h 1590035"/>
                <a:gd name="connsiteX2" fmla="*/ 3011027 w 3734927"/>
                <a:gd name="connsiteY2" fmla="*/ 742622 h 1590035"/>
                <a:gd name="connsiteX3" fmla="*/ 1685132 w 3734927"/>
                <a:gd name="connsiteY3" fmla="*/ 637705 h 1590035"/>
                <a:gd name="connsiteX4" fmla="*/ 247650 w 3734927"/>
                <a:gd name="connsiteY4" fmla="*/ 595457 h 1590035"/>
                <a:gd name="connsiteX0" fmla="*/ 0 w 3734927"/>
                <a:gd name="connsiteY0" fmla="*/ 1127826 h 1590035"/>
                <a:gd name="connsiteX1" fmla="*/ 1495183 w 3734927"/>
                <a:gd name="connsiteY1" fmla="*/ 12148 h 1590035"/>
                <a:gd name="connsiteX2" fmla="*/ 3102500 w 3734927"/>
                <a:gd name="connsiteY2" fmla="*/ 942269 h 1590035"/>
                <a:gd name="connsiteX3" fmla="*/ 3734927 w 3734927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927" h="1590035" stroke="0" extrusionOk="0">
                  <a:moveTo>
                    <a:pt x="247650" y="595457"/>
                  </a:moveTo>
                  <a:cubicBezTo>
                    <a:pt x="294582" y="230374"/>
                    <a:pt x="1167970" y="-22889"/>
                    <a:pt x="1628533" y="1639"/>
                  </a:cubicBezTo>
                  <a:cubicBezTo>
                    <a:pt x="2089096" y="26167"/>
                    <a:pt x="2934632" y="711039"/>
                    <a:pt x="3011027" y="742622"/>
                  </a:cubicBezTo>
                  <a:lnTo>
                    <a:pt x="1685132" y="637705"/>
                  </a:lnTo>
                  <a:lnTo>
                    <a:pt x="247650" y="595457"/>
                  </a:lnTo>
                  <a:close/>
                </a:path>
                <a:path w="3734927" h="1590035" fill="none">
                  <a:moveTo>
                    <a:pt x="0" y="1127826"/>
                  </a:moveTo>
                  <a:cubicBezTo>
                    <a:pt x="46932" y="762743"/>
                    <a:pt x="730227" y="9589"/>
                    <a:pt x="1495183" y="12148"/>
                  </a:cubicBezTo>
                  <a:cubicBezTo>
                    <a:pt x="2010679" y="-11773"/>
                    <a:pt x="2762547" y="668779"/>
                    <a:pt x="3102500" y="942269"/>
                  </a:cubicBezTo>
                  <a:cubicBezTo>
                    <a:pt x="3432928" y="1268303"/>
                    <a:pt x="3624760" y="1440039"/>
                    <a:pt x="3734927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chemeClr val="tx2">
                      <a:lumMod val="40000"/>
                      <a:lumOff val="60000"/>
                    </a:schemeClr>
                  </a:gs>
                  <a:gs pos="50000">
                    <a:schemeClr val="tx2">
                      <a:lumMod val="60000"/>
                      <a:lumOff val="40000"/>
                    </a:schemeClr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68" name="弧形 51"/>
            <p:cNvSpPr/>
            <p:nvPr/>
          </p:nvSpPr>
          <p:spPr bwMode="auto">
            <a:xfrm flipH="1">
              <a:off x="2268538" y="2276872"/>
              <a:ext cx="3665860" cy="1441193"/>
            </a:xfrm>
            <a:custGeom>
              <a:avLst/>
              <a:gdLst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3" fmla="*/ 1440195 w 2880389"/>
                <a:gd name="connsiteY3" fmla="*/ 688627 h 1377254"/>
                <a:gd name="connsiteX4" fmla="*/ 2713 w 2880389"/>
                <a:gd name="connsiteY4" fmla="*/ 646379 h 1377254"/>
                <a:gd name="connsiteX0" fmla="*/ 2713 w 2880389"/>
                <a:gd name="connsiteY0" fmla="*/ 646379 h 1377254"/>
                <a:gd name="connsiteX1" fmla="*/ 1450271 w 2880389"/>
                <a:gd name="connsiteY1" fmla="*/ 17 h 1377254"/>
                <a:gd name="connsiteX2" fmla="*/ 2880390 w 2880389"/>
                <a:gd name="connsiteY2" fmla="*/ 688457 h 1377254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2877677 w 3487277"/>
                <a:gd name="connsiteY2" fmla="*/ 688457 h 1640957"/>
                <a:gd name="connsiteX3" fmla="*/ 1437482 w 3487277"/>
                <a:gd name="connsiteY3" fmla="*/ 688627 h 1640957"/>
                <a:gd name="connsiteX4" fmla="*/ 0 w 3487277"/>
                <a:gd name="connsiteY4" fmla="*/ 646379 h 1640957"/>
                <a:gd name="connsiteX0" fmla="*/ 0 w 3487277"/>
                <a:gd name="connsiteY0" fmla="*/ 646379 h 1640957"/>
                <a:gd name="connsiteX1" fmla="*/ 1447558 w 3487277"/>
                <a:gd name="connsiteY1" fmla="*/ 17 h 1640957"/>
                <a:gd name="connsiteX2" fmla="*/ 3487277 w 3487277"/>
                <a:gd name="connsiteY2" fmla="*/ 1640957 h 1640957"/>
                <a:gd name="connsiteX0" fmla="*/ 266700 w 3753977"/>
                <a:gd name="connsiteY0" fmla="*/ 646379 h 1640957"/>
                <a:gd name="connsiteX1" fmla="*/ 1714258 w 3753977"/>
                <a:gd name="connsiteY1" fmla="*/ 17 h 1640957"/>
                <a:gd name="connsiteX2" fmla="*/ 3144377 w 3753977"/>
                <a:gd name="connsiteY2" fmla="*/ 688457 h 1640957"/>
                <a:gd name="connsiteX3" fmla="*/ 1704182 w 3753977"/>
                <a:gd name="connsiteY3" fmla="*/ 688627 h 1640957"/>
                <a:gd name="connsiteX4" fmla="*/ 266700 w 3753977"/>
                <a:gd name="connsiteY4" fmla="*/ 646379 h 1640957"/>
                <a:gd name="connsiteX0" fmla="*/ 0 w 3753977"/>
                <a:gd name="connsiteY0" fmla="*/ 884504 h 1640957"/>
                <a:gd name="connsiteX1" fmla="*/ 1714258 w 3753977"/>
                <a:gd name="connsiteY1" fmla="*/ 17 h 1640957"/>
                <a:gd name="connsiteX2" fmla="*/ 3753977 w 3753977"/>
                <a:gd name="connsiteY2" fmla="*/ 1640957 h 1640957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753977 w 3753977"/>
                <a:gd name="connsiteY2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102500 w 3753977"/>
                <a:gd name="connsiteY2" fmla="*/ 786157 h 1644098"/>
                <a:gd name="connsiteX3" fmla="*/ 3753977 w 3753977"/>
                <a:gd name="connsiteY3" fmla="*/ 1644098 h 1644098"/>
                <a:gd name="connsiteX0" fmla="*/ 266700 w 3753977"/>
                <a:gd name="connsiteY0" fmla="*/ 649520 h 1644098"/>
                <a:gd name="connsiteX1" fmla="*/ 1714258 w 3753977"/>
                <a:gd name="connsiteY1" fmla="*/ 3158 h 1644098"/>
                <a:gd name="connsiteX2" fmla="*/ 2944352 w 3753977"/>
                <a:gd name="connsiteY2" fmla="*/ 880754 h 1644098"/>
                <a:gd name="connsiteX3" fmla="*/ 1704182 w 3753977"/>
                <a:gd name="connsiteY3" fmla="*/ 691768 h 1644098"/>
                <a:gd name="connsiteX4" fmla="*/ 266700 w 3753977"/>
                <a:gd name="connsiteY4" fmla="*/ 649520 h 1644098"/>
                <a:gd name="connsiteX0" fmla="*/ 0 w 3753977"/>
                <a:gd name="connsiteY0" fmla="*/ 887645 h 1644098"/>
                <a:gd name="connsiteX1" fmla="*/ 1714258 w 3753977"/>
                <a:gd name="connsiteY1" fmla="*/ 3158 h 1644098"/>
                <a:gd name="connsiteX2" fmla="*/ 3035825 w 3753977"/>
                <a:gd name="connsiteY2" fmla="*/ 954297 h 1644098"/>
                <a:gd name="connsiteX3" fmla="*/ 3753977 w 3753977"/>
                <a:gd name="connsiteY3" fmla="*/ 1644098 h 1644098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035825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714258 w 3753977"/>
                <a:gd name="connsiteY1" fmla="*/ 1381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40600 w 3753977"/>
                <a:gd name="connsiteY2" fmla="*/ 952520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647743 h 1642321"/>
                <a:gd name="connsiteX1" fmla="*/ 1714258 w 3753977"/>
                <a:gd name="connsiteY1" fmla="*/ 1381 h 1642321"/>
                <a:gd name="connsiteX2" fmla="*/ 3030077 w 3753977"/>
                <a:gd name="connsiteY2" fmla="*/ 794908 h 1642321"/>
                <a:gd name="connsiteX3" fmla="*/ 1704182 w 3753977"/>
                <a:gd name="connsiteY3" fmla="*/ 689991 h 1642321"/>
                <a:gd name="connsiteX4" fmla="*/ 266700 w 3753977"/>
                <a:gd name="connsiteY4" fmla="*/ 647743 h 1642321"/>
                <a:gd name="connsiteX0" fmla="*/ 0 w 3753977"/>
                <a:gd name="connsiteY0" fmla="*/ 885868 h 1642321"/>
                <a:gd name="connsiteX1" fmla="*/ 1514233 w 3753977"/>
                <a:gd name="connsiteY1" fmla="*/ 64434 h 1642321"/>
                <a:gd name="connsiteX2" fmla="*/ 3121550 w 3753977"/>
                <a:gd name="connsiteY2" fmla="*/ 994555 h 1642321"/>
                <a:gd name="connsiteX3" fmla="*/ 3753977 w 3753977"/>
                <a:gd name="connsiteY3" fmla="*/ 1642321 h 1642321"/>
                <a:gd name="connsiteX0" fmla="*/ 266700 w 3753977"/>
                <a:gd name="connsiteY0" fmla="*/ 595457 h 1590035"/>
                <a:gd name="connsiteX1" fmla="*/ 1647583 w 3753977"/>
                <a:gd name="connsiteY1" fmla="*/ 1639 h 1590035"/>
                <a:gd name="connsiteX2" fmla="*/ 3030077 w 3753977"/>
                <a:gd name="connsiteY2" fmla="*/ 742622 h 1590035"/>
                <a:gd name="connsiteX3" fmla="*/ 1704182 w 3753977"/>
                <a:gd name="connsiteY3" fmla="*/ 637705 h 1590035"/>
                <a:gd name="connsiteX4" fmla="*/ 266700 w 3753977"/>
                <a:gd name="connsiteY4" fmla="*/ 595457 h 1590035"/>
                <a:gd name="connsiteX0" fmla="*/ 0 w 3753977"/>
                <a:gd name="connsiteY0" fmla="*/ 833582 h 1590035"/>
                <a:gd name="connsiteX1" fmla="*/ 1514233 w 3753977"/>
                <a:gd name="connsiteY1" fmla="*/ 12148 h 1590035"/>
                <a:gd name="connsiteX2" fmla="*/ 3121550 w 3753977"/>
                <a:gd name="connsiteY2" fmla="*/ 942269 h 1590035"/>
                <a:gd name="connsiteX3" fmla="*/ 3753977 w 3753977"/>
                <a:gd name="connsiteY3" fmla="*/ 1590035 h 1590035"/>
                <a:gd name="connsiteX0" fmla="*/ 247293 w 3734570"/>
                <a:gd name="connsiteY0" fmla="*/ 595457 h 1590035"/>
                <a:gd name="connsiteX1" fmla="*/ 1628176 w 3734570"/>
                <a:gd name="connsiteY1" fmla="*/ 1639 h 1590035"/>
                <a:gd name="connsiteX2" fmla="*/ 3010670 w 3734570"/>
                <a:gd name="connsiteY2" fmla="*/ 742622 h 1590035"/>
                <a:gd name="connsiteX3" fmla="*/ 1684775 w 3734570"/>
                <a:gd name="connsiteY3" fmla="*/ 637705 h 1590035"/>
                <a:gd name="connsiteX4" fmla="*/ 247293 w 3734570"/>
                <a:gd name="connsiteY4" fmla="*/ 595457 h 1590035"/>
                <a:gd name="connsiteX0" fmla="*/ 0 w 3734570"/>
                <a:gd name="connsiteY0" fmla="*/ 1085791 h 1590035"/>
                <a:gd name="connsiteX1" fmla="*/ 1494826 w 3734570"/>
                <a:gd name="connsiteY1" fmla="*/ 12148 h 1590035"/>
                <a:gd name="connsiteX2" fmla="*/ 3102143 w 3734570"/>
                <a:gd name="connsiteY2" fmla="*/ 942269 h 1590035"/>
                <a:gd name="connsiteX3" fmla="*/ 3734570 w 3734570"/>
                <a:gd name="connsiteY3" fmla="*/ 1590035 h 1590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34570" h="1590035" stroke="0" extrusionOk="0">
                  <a:moveTo>
                    <a:pt x="247293" y="595457"/>
                  </a:moveTo>
                  <a:cubicBezTo>
                    <a:pt x="294225" y="230374"/>
                    <a:pt x="1167613" y="-22889"/>
                    <a:pt x="1628176" y="1639"/>
                  </a:cubicBezTo>
                  <a:cubicBezTo>
                    <a:pt x="2088739" y="26167"/>
                    <a:pt x="2934275" y="711039"/>
                    <a:pt x="3010670" y="742622"/>
                  </a:cubicBezTo>
                  <a:lnTo>
                    <a:pt x="1684775" y="637705"/>
                  </a:lnTo>
                  <a:lnTo>
                    <a:pt x="247293" y="595457"/>
                  </a:lnTo>
                  <a:close/>
                </a:path>
                <a:path w="3734570" h="1590035" fill="none">
                  <a:moveTo>
                    <a:pt x="0" y="1085791"/>
                  </a:moveTo>
                  <a:cubicBezTo>
                    <a:pt x="46932" y="720708"/>
                    <a:pt x="729870" y="9589"/>
                    <a:pt x="1494826" y="12148"/>
                  </a:cubicBezTo>
                  <a:cubicBezTo>
                    <a:pt x="2010322" y="-11773"/>
                    <a:pt x="2762190" y="668779"/>
                    <a:pt x="3102143" y="942269"/>
                  </a:cubicBezTo>
                  <a:cubicBezTo>
                    <a:pt x="3432571" y="1268303"/>
                    <a:pt x="3624403" y="1440039"/>
                    <a:pt x="3734570" y="1590035"/>
                  </a:cubicBezTo>
                </a:path>
              </a:pathLst>
            </a:custGeom>
            <a:noFill/>
            <a:ln w="60325" cap="flat" cmpd="sng" algn="ctr">
              <a:gradFill>
                <a:gsLst>
                  <a:gs pos="0">
                    <a:srgbClr val="FFC000"/>
                  </a:gs>
                  <a:gs pos="50000">
                    <a:srgbClr val="FFC000"/>
                  </a:gs>
                  <a:gs pos="100000">
                    <a:schemeClr val="bg1"/>
                  </a:gs>
                </a:gsLst>
                <a:lin ang="5400000" scaled="0"/>
              </a:gradFill>
              <a:prstDash val="solid"/>
              <a:bevel/>
              <a:headEnd type="stealth" w="lg" len="lg"/>
              <a:tailEnd type="none" w="med" len="med"/>
            </a:ln>
            <a:effectLst>
              <a:outerShdw blurRad="50800" dist="50800" sx="1000" sy="1000" algn="ctr" rotWithShape="0">
                <a:srgbClr val="000000">
                  <a:alpha val="43137"/>
                </a:srgbClr>
              </a:outerShdw>
            </a:effectLst>
          </p:spPr>
          <p:txBody>
            <a:bodyPr/>
            <a:lstStyle/>
            <a:p>
              <a:pPr eaLnBrk="1" hangingPunct="1">
                <a:defRPr/>
              </a:pPr>
              <a:endParaRPr lang="zh-TW" altLang="en-US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3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 sz="4000">
                <a:ea typeface="標楷體" pitchFamily="65" charset="-120"/>
              </a:rPr>
              <a:t>分析職業類科升學進路的觀察重點</a:t>
            </a:r>
          </a:p>
        </p:txBody>
      </p:sp>
      <p:sp>
        <p:nvSpPr>
          <p:cNvPr id="2" name="向上箭號圖說文字 1"/>
          <p:cNvSpPr/>
          <p:nvPr/>
        </p:nvSpPr>
        <p:spPr>
          <a:xfrm>
            <a:off x="1042988" y="5445125"/>
            <a:ext cx="2736850" cy="1152525"/>
          </a:xfrm>
          <a:prstGeom prst="upArrowCallout">
            <a:avLst>
              <a:gd name="adj1" fmla="val 53516"/>
              <a:gd name="adj2" fmla="val 41040"/>
              <a:gd name="adj3" fmla="val 25000"/>
              <a:gd name="adj4" fmla="val 6497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免試入學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特色招生甄選入學</a:t>
            </a:r>
          </a:p>
        </p:txBody>
      </p:sp>
      <p:sp>
        <p:nvSpPr>
          <p:cNvPr id="5" name="流程圖: 程序 4"/>
          <p:cNvSpPr/>
          <p:nvPr/>
        </p:nvSpPr>
        <p:spPr>
          <a:xfrm>
            <a:off x="1031892" y="5013176"/>
            <a:ext cx="2759736" cy="432048"/>
          </a:xfrm>
          <a:prstGeom prst="flowChartProces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高職一般科目課程</a:t>
            </a:r>
          </a:p>
        </p:txBody>
      </p:sp>
      <p:sp>
        <p:nvSpPr>
          <p:cNvPr id="6" name="流程圖: 程序 5"/>
          <p:cNvSpPr/>
          <p:nvPr/>
        </p:nvSpPr>
        <p:spPr>
          <a:xfrm>
            <a:off x="1031892" y="4005064"/>
            <a:ext cx="1379868" cy="1008112"/>
          </a:xfrm>
          <a:prstGeom prst="flowChartProcess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專業科目</a:t>
            </a:r>
            <a:endParaRPr kumimoji="0" lang="en-US" altLang="zh-TW" sz="1800" dirty="0">
              <a:solidFill>
                <a:srgbClr val="FF00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rgbClr val="FF0000"/>
                </a:solidFill>
              </a:rPr>
              <a:t>理論課程</a:t>
            </a:r>
          </a:p>
        </p:txBody>
      </p:sp>
      <p:sp>
        <p:nvSpPr>
          <p:cNvPr id="7" name="流程圖: 程序 6"/>
          <p:cNvSpPr/>
          <p:nvPr/>
        </p:nvSpPr>
        <p:spPr>
          <a:xfrm>
            <a:off x="2411760" y="4005064"/>
            <a:ext cx="1379868" cy="1008112"/>
          </a:xfrm>
          <a:prstGeom prst="flowChartProcess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專業科目</a:t>
            </a:r>
            <a:endParaRPr kumimoji="0" lang="en-US" altLang="zh-TW" sz="1800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實習課程</a:t>
            </a:r>
          </a:p>
        </p:txBody>
      </p:sp>
      <p:sp>
        <p:nvSpPr>
          <p:cNvPr id="8" name="剪去同側角落矩形 7"/>
          <p:cNvSpPr/>
          <p:nvPr/>
        </p:nvSpPr>
        <p:spPr>
          <a:xfrm>
            <a:off x="1020763" y="1989138"/>
            <a:ext cx="2759075" cy="635000"/>
          </a:xfrm>
          <a:prstGeom prst="snip2SameRect">
            <a:avLst>
              <a:gd name="adj1" fmla="val 50000"/>
              <a:gd name="adj2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研究所</a:t>
            </a:r>
          </a:p>
        </p:txBody>
      </p:sp>
      <p:sp>
        <p:nvSpPr>
          <p:cNvPr id="9" name="流程圖: 程序 8"/>
          <p:cNvSpPr/>
          <p:nvPr/>
        </p:nvSpPr>
        <p:spPr>
          <a:xfrm>
            <a:off x="1020763" y="2624138"/>
            <a:ext cx="2759075" cy="647700"/>
          </a:xfrm>
          <a:prstGeom prst="flowChart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/>
              <a:t>普通大學 </a:t>
            </a:r>
            <a:r>
              <a:rPr kumimoji="0" lang="en-US" altLang="zh-TW" sz="1800" dirty="0"/>
              <a:t>/</a:t>
            </a:r>
            <a:r>
              <a:rPr kumimoji="0" lang="zh-TW" altLang="en-US" sz="1800" dirty="0"/>
              <a:t> 四技二專</a:t>
            </a:r>
            <a:endParaRPr kumimoji="0" lang="en-US" altLang="zh-TW" sz="1800" dirty="0"/>
          </a:p>
        </p:txBody>
      </p:sp>
      <p:sp>
        <p:nvSpPr>
          <p:cNvPr id="12" name="十二邊形 11"/>
          <p:cNvSpPr/>
          <p:nvPr/>
        </p:nvSpPr>
        <p:spPr>
          <a:xfrm>
            <a:off x="6147929" y="1406397"/>
            <a:ext cx="2088232" cy="1937838"/>
          </a:xfrm>
          <a:prstGeom prst="dodec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就業市場</a:t>
            </a:r>
          </a:p>
        </p:txBody>
      </p:sp>
      <p:sp>
        <p:nvSpPr>
          <p:cNvPr id="13" name="流程圖: 多重文件 12"/>
          <p:cNvSpPr/>
          <p:nvPr/>
        </p:nvSpPr>
        <p:spPr>
          <a:xfrm>
            <a:off x="5148263" y="3860800"/>
            <a:ext cx="1638300" cy="1728788"/>
          </a:xfrm>
          <a:prstGeom prst="flowChartMulti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專業證照</a:t>
            </a:r>
          </a:p>
        </p:txBody>
      </p:sp>
      <p:cxnSp>
        <p:nvCxnSpPr>
          <p:cNvPr id="15" name="肘形接點 14"/>
          <p:cNvCxnSpPr>
            <a:stCxn id="8" idx="3"/>
            <a:endCxn id="12" idx="9"/>
          </p:cNvCxnSpPr>
          <p:nvPr/>
        </p:nvCxnSpPr>
        <p:spPr>
          <a:xfrm rot="5400000" flipH="1" flipV="1">
            <a:off x="4252119" y="-186531"/>
            <a:ext cx="323850" cy="4027488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stCxn id="9" idx="3"/>
            <a:endCxn id="12" idx="7"/>
          </p:cNvCxnSpPr>
          <p:nvPr/>
        </p:nvCxnSpPr>
        <p:spPr>
          <a:xfrm flipV="1">
            <a:off x="3779838" y="2635250"/>
            <a:ext cx="2368550" cy="312738"/>
          </a:xfrm>
          <a:prstGeom prst="bentConnector3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向上箭號 22"/>
          <p:cNvSpPr/>
          <p:nvPr/>
        </p:nvSpPr>
        <p:spPr>
          <a:xfrm>
            <a:off x="2490054" y="3272227"/>
            <a:ext cx="1145842" cy="705009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統測</a:t>
            </a:r>
          </a:p>
        </p:txBody>
      </p:sp>
      <p:sp>
        <p:nvSpPr>
          <p:cNvPr id="24" name="向上箭號 23"/>
          <p:cNvSpPr/>
          <p:nvPr/>
        </p:nvSpPr>
        <p:spPr>
          <a:xfrm>
            <a:off x="1193910" y="3272228"/>
            <a:ext cx="1145842" cy="705008"/>
          </a:xfrm>
          <a:prstGeom prst="upArrow">
            <a:avLst>
              <a:gd name="adj1" fmla="val 69919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學測</a:t>
            </a:r>
            <a:endParaRPr kumimoji="0" lang="en-US" altLang="zh-TW" sz="1400" dirty="0">
              <a:solidFill>
                <a:schemeClr val="tx1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400" dirty="0">
                <a:solidFill>
                  <a:schemeClr val="tx1"/>
                </a:solidFill>
              </a:rPr>
              <a:t>指考</a:t>
            </a:r>
          </a:p>
        </p:txBody>
      </p:sp>
      <p:sp>
        <p:nvSpPr>
          <p:cNvPr id="25" name="向右箭號 24"/>
          <p:cNvSpPr/>
          <p:nvPr/>
        </p:nvSpPr>
        <p:spPr>
          <a:xfrm>
            <a:off x="3791628" y="4509120"/>
            <a:ext cx="1356436" cy="720080"/>
          </a:xfrm>
          <a:prstGeom prst="rightArrow">
            <a:avLst>
              <a:gd name="adj1" fmla="val 60694"/>
              <a:gd name="adj2" fmla="val 5000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技能檢定</a:t>
            </a:r>
          </a:p>
        </p:txBody>
      </p:sp>
      <p:cxnSp>
        <p:nvCxnSpPr>
          <p:cNvPr id="28" name="肘形接點 27"/>
          <p:cNvCxnSpPr>
            <a:stCxn id="13" idx="3"/>
            <a:endCxn id="12" idx="4"/>
          </p:cNvCxnSpPr>
          <p:nvPr/>
        </p:nvCxnSpPr>
        <p:spPr>
          <a:xfrm flipV="1">
            <a:off x="6786563" y="3344863"/>
            <a:ext cx="685800" cy="1379537"/>
          </a:xfrm>
          <a:prstGeom prst="bentConnector2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/>
          <p:cNvSpPr/>
          <p:nvPr/>
        </p:nvSpPr>
        <p:spPr>
          <a:xfrm>
            <a:off x="1020763" y="4005263"/>
            <a:ext cx="5765800" cy="143986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8" name="矩形 17"/>
          <p:cNvSpPr/>
          <p:nvPr/>
        </p:nvSpPr>
        <p:spPr>
          <a:xfrm>
            <a:off x="1020763" y="1989138"/>
            <a:ext cx="2759075" cy="13065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9" name="矩形 18"/>
          <p:cNvSpPr/>
          <p:nvPr/>
        </p:nvSpPr>
        <p:spPr>
          <a:xfrm>
            <a:off x="6148388" y="1403350"/>
            <a:ext cx="2087562" cy="194151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橢圓 9"/>
          <p:cNvSpPr/>
          <p:nvPr/>
        </p:nvSpPr>
        <p:spPr>
          <a:xfrm>
            <a:off x="484188" y="3783013"/>
            <a:ext cx="503237" cy="50323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1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27050" y="1736725"/>
            <a:ext cx="504825" cy="504825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2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8235950" y="1323975"/>
            <a:ext cx="504825" cy="5032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1800" dirty="0">
                <a:solidFill>
                  <a:srgbClr val="FF0000"/>
                </a:solidFill>
              </a:rPr>
              <a:t>3</a:t>
            </a:r>
            <a:endParaRPr kumimoji="0" lang="zh-TW" alt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內容版面配置區 2"/>
          <p:cNvSpPr>
            <a:spLocks noGrp="1"/>
          </p:cNvSpPr>
          <p:nvPr>
            <p:ph idx="4294967295"/>
          </p:nvPr>
        </p:nvSpPr>
        <p:spPr>
          <a:xfrm>
            <a:off x="0" y="2060575"/>
            <a:ext cx="3240088" cy="4537075"/>
          </a:xfrm>
        </p:spPr>
        <p:txBody>
          <a:bodyPr/>
          <a:lstStyle/>
          <a:p>
            <a:pPr marL="273050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主要專業課程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電腦輔助機械設計與製造</a:t>
            </a:r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(CAD/CAM)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模具之設計、製造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材料檢驗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琉璃及金銀細工</a:t>
            </a: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機電整合自動化技術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板狀金屬彎折成型、銲接組合、防銹塗裝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氣油壓實習</a:t>
            </a:r>
            <a:endParaRPr lang="en-US" altLang="zh-TW" sz="2000">
              <a:latin typeface="標楷體" pitchFamily="65" charset="-120"/>
              <a:ea typeface="標楷體" pitchFamily="65" charset="-120"/>
            </a:endParaRPr>
          </a:p>
          <a:p>
            <a:pPr marL="576263" lvl="1" indent="-273050"/>
            <a:r>
              <a:rPr lang="en-US" altLang="zh-TW" sz="2000">
                <a:latin typeface="標楷體" pitchFamily="65" charset="-120"/>
                <a:ea typeface="標楷體" pitchFamily="65" charset="-120"/>
              </a:rPr>
              <a:t>PLC</a:t>
            </a:r>
            <a:r>
              <a:rPr lang="zh-TW" altLang="en-US" sz="2000">
                <a:latin typeface="標楷體" pitchFamily="65" charset="-120"/>
                <a:ea typeface="標楷體" pitchFamily="65" charset="-120"/>
              </a:rPr>
              <a:t>與機電整合</a:t>
            </a:r>
          </a:p>
        </p:txBody>
      </p:sp>
      <p:sp>
        <p:nvSpPr>
          <p:cNvPr id="80899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33425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pic>
        <p:nvPicPr>
          <p:cNvPr id="80900" name="圖片 3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2" name="群組 5"/>
          <p:cNvGrpSpPr>
            <a:grpSpLocks/>
          </p:cNvGrpSpPr>
          <p:nvPr/>
        </p:nvGrpSpPr>
        <p:grpSpPr bwMode="auto">
          <a:xfrm>
            <a:off x="153988" y="1141413"/>
            <a:ext cx="3246437" cy="798512"/>
            <a:chOff x="318170" y="1389058"/>
            <a:chExt cx="3245717" cy="918513"/>
          </a:xfrm>
        </p:grpSpPr>
        <p:grpSp>
          <p:nvGrpSpPr>
            <p:cNvPr id="80912" name="群組 6"/>
            <p:cNvGrpSpPr>
              <a:grpSpLocks/>
            </p:cNvGrpSpPr>
            <p:nvPr/>
          </p:nvGrpSpPr>
          <p:grpSpPr bwMode="auto">
            <a:xfrm>
              <a:off x="318170" y="1389058"/>
              <a:ext cx="2348565" cy="797200"/>
              <a:chOff x="351227" y="1213328"/>
              <a:chExt cx="2708605" cy="1008935"/>
            </a:xfrm>
          </p:grpSpPr>
          <p:grpSp>
            <p:nvGrpSpPr>
              <p:cNvPr id="80914" name="流程圖: 程序 8"/>
              <p:cNvGrpSpPr>
                <a:grpSpLocks/>
              </p:cNvGrpSpPr>
              <p:nvPr/>
            </p:nvGrpSpPr>
            <p:grpSpPr bwMode="auto">
              <a:xfrm>
                <a:off x="820220" y="1370209"/>
                <a:ext cx="1230343" cy="986693"/>
                <a:chOff x="560832" y="1249680"/>
                <a:chExt cx="1066800" cy="676656"/>
              </a:xfrm>
            </p:grpSpPr>
            <p:pic>
              <p:nvPicPr>
                <p:cNvPr id="80919" name="流程圖: 程序 8"/>
                <p:cNvPicPr>
                  <a:picLocks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560832" y="1249680"/>
                  <a:ext cx="1066800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2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29654" y="1294614"/>
                  <a:ext cx="93654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0000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0000"/>
                      </a:solidFill>
                      <a:latin typeface="Candara" pitchFamily="34" charset="0"/>
                      <a:ea typeface="標楷體" pitchFamily="65" charset="-120"/>
                    </a:rPr>
                    <a:t>理論課程</a:t>
                  </a:r>
                </a:p>
              </p:txBody>
            </p:sp>
          </p:grpSp>
          <p:grpSp>
            <p:nvGrpSpPr>
              <p:cNvPr id="80915" name="流程圖: 程序 9"/>
              <p:cNvGrpSpPr>
                <a:grpSpLocks/>
              </p:cNvGrpSpPr>
              <p:nvPr/>
            </p:nvGrpSpPr>
            <p:grpSpPr bwMode="auto">
              <a:xfrm>
                <a:off x="1924013" y="1370209"/>
                <a:ext cx="1223312" cy="986693"/>
                <a:chOff x="1517904" y="1249680"/>
                <a:chExt cx="1060704" cy="676656"/>
              </a:xfrm>
            </p:grpSpPr>
            <p:pic>
              <p:nvPicPr>
                <p:cNvPr id="80917" name="流程圖: 程序 9"/>
                <p:cNvPicPr>
                  <a:picLocks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1517904" y="1249680"/>
                  <a:ext cx="1060704" cy="67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80918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1594069" y="1294614"/>
                  <a:ext cx="908676" cy="5393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專業科目</a:t>
                  </a:r>
                  <a:endParaRPr kumimoji="0" lang="en-US" altLang="zh-TW" sz="1400">
                    <a:solidFill>
                      <a:srgbClr val="FFFFFF"/>
                    </a:solidFill>
                    <a:latin typeface="Candara" pitchFamily="34" charset="0"/>
                    <a:ea typeface="標楷體" pitchFamily="65" charset="-120"/>
                  </a:endParaRPr>
                </a:p>
                <a:p>
                  <a:pPr algn="ctr" eaLnBrk="1" hangingPunct="1"/>
                  <a:r>
                    <a:rPr kumimoji="0" lang="zh-TW" altLang="en-US" sz="1400">
                      <a:solidFill>
                        <a:srgbClr val="FFFFFF"/>
                      </a:solidFill>
                      <a:latin typeface="Candara" pitchFamily="34" charset="0"/>
                      <a:ea typeface="標楷體" pitchFamily="65" charset="-120"/>
                    </a:rPr>
                    <a:t>實習課程</a:t>
                  </a:r>
                </a:p>
              </p:txBody>
            </p:sp>
          </p:grpSp>
          <p:sp>
            <p:nvSpPr>
              <p:cNvPr id="11" name="橢圓 10"/>
              <p:cNvSpPr/>
              <p:nvPr/>
            </p:nvSpPr>
            <p:spPr>
              <a:xfrm>
                <a:off x="351227" y="1213328"/>
                <a:ext cx="503376" cy="503814"/>
              </a:xfrm>
              <a:prstGeom prst="ellipse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TW" sz="1800" dirty="0">
                    <a:solidFill>
                      <a:srgbClr val="FF0000"/>
                    </a:solidFill>
                  </a:rPr>
                  <a:t>1</a:t>
                </a:r>
                <a:endParaRPr kumimoji="0" lang="zh-TW" altLang="en-US" sz="18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8" name="流程圖: 多重文件 7"/>
            <p:cNvSpPr/>
            <p:nvPr/>
          </p:nvSpPr>
          <p:spPr>
            <a:xfrm>
              <a:off x="2843322" y="1443840"/>
              <a:ext cx="720565" cy="863731"/>
            </a:xfrm>
            <a:prstGeom prst="flowChartMultidocumen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專業</a:t>
              </a:r>
              <a:endParaRPr kumimoji="0" lang="en-US" altLang="zh-TW" sz="1200" dirty="0">
                <a:solidFill>
                  <a:schemeClr val="tx1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200" dirty="0">
                  <a:solidFill>
                    <a:schemeClr val="tx1"/>
                  </a:solidFill>
                </a:rPr>
                <a:t>證照</a:t>
              </a:r>
            </a:p>
          </p:txBody>
        </p:sp>
      </p:grpSp>
      <p:pic>
        <p:nvPicPr>
          <p:cNvPr id="80903" name="圖片 11">
            <a:hlinkClick r:id="rId8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0904" name="群組 12"/>
          <p:cNvGrpSpPr>
            <a:grpSpLocks/>
          </p:cNvGrpSpPr>
          <p:nvPr/>
        </p:nvGrpSpPr>
        <p:grpSpPr bwMode="auto">
          <a:xfrm>
            <a:off x="3902075" y="1260475"/>
            <a:ext cx="4683125" cy="1935163"/>
            <a:chOff x="754614" y="3710302"/>
            <a:chExt cx="7593256" cy="2513481"/>
          </a:xfrm>
        </p:grpSpPr>
        <p:pic>
          <p:nvPicPr>
            <p:cNvPr id="80910" name="圖片 13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70417" y="3763912"/>
              <a:ext cx="3477453" cy="2459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4614" y="3710302"/>
              <a:ext cx="3737426" cy="24907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80905" name="Picture 6" descr="http://web.hcvs.hc.edu.tw/ezfiles/0/1000/img/61/r-00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308725" y="3284538"/>
            <a:ext cx="2276475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8"/>
              </a:srgbClr>
            </a:outerShdw>
          </a:effectLst>
        </p:spPr>
      </p:pic>
      <p:pic>
        <p:nvPicPr>
          <p:cNvPr id="19" name="Picture 3" descr="E:\Documents and Settings\Administrator\桌面\照片\PIC REV\[000241].jpg"/>
          <p:cNvPicPr preferRelativeResize="0"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902075" y="3251200"/>
            <a:ext cx="2365375" cy="1717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0907" name="群組 19"/>
          <p:cNvGrpSpPr>
            <a:grpSpLocks/>
          </p:cNvGrpSpPr>
          <p:nvPr/>
        </p:nvGrpSpPr>
        <p:grpSpPr bwMode="auto">
          <a:xfrm>
            <a:off x="3902075" y="5032375"/>
            <a:ext cx="4683125" cy="1709738"/>
            <a:chOff x="611560" y="2852936"/>
            <a:chExt cx="8136904" cy="2448272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14"/>
            <a:srcRect/>
            <a:stretch/>
          </p:blipFill>
          <p:spPr>
            <a:xfrm>
              <a:off x="611560" y="2852936"/>
              <a:ext cx="3867098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0909" name="圖片 21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931015" y="2852936"/>
              <a:ext cx="3817449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39700" dir="2700000" algn="tl" rotWithShape="0">
                <a:srgbClr val="333333">
                  <a:alpha val="64998"/>
                </a:srgbClr>
              </a:outerShdw>
            </a:effectLst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內容版面配置區 2"/>
          <p:cNvSpPr>
            <a:spLocks noGrp="1"/>
          </p:cNvSpPr>
          <p:nvPr>
            <p:ph idx="4294967295"/>
          </p:nvPr>
        </p:nvSpPr>
        <p:spPr>
          <a:xfrm>
            <a:off x="1176338" y="2674938"/>
            <a:ext cx="7967662" cy="3922712"/>
          </a:xfrm>
        </p:spPr>
        <p:txBody>
          <a:bodyPr/>
          <a:lstStyle/>
          <a:p>
            <a:pPr marL="273050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大學校院相關科系：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機械工程系、機電科技系、機械與自動化工程系、模具工程系、能源與冷凍空調工程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動力機械工程系、飛機工程系、輪機工程系、生物機電工程系、造船及海洋工程系、航空機械系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材料科學與工程系、化工與材料工程系、環境工程系電機工程系、牙體技術暨材料系、光電工程系、生物醫學工程系</a:t>
            </a:r>
            <a:endParaRPr lang="en-US" altLang="zh-TW" sz="2000">
              <a:ea typeface="標楷體" pitchFamily="65" charset="-120"/>
            </a:endParaRPr>
          </a:p>
          <a:p>
            <a:pPr marL="576263" lvl="1" indent="-273050">
              <a:lnSpc>
                <a:spcPct val="140000"/>
              </a:lnSpc>
            </a:pPr>
            <a:r>
              <a:rPr lang="zh-TW" altLang="en-US" sz="2000">
                <a:ea typeface="標楷體" pitchFamily="65" charset="-120"/>
              </a:rPr>
              <a:t>工業工程與管理系、工業設計系</a:t>
            </a:r>
          </a:p>
        </p:txBody>
      </p:sp>
      <p:sp>
        <p:nvSpPr>
          <p:cNvPr id="81923" name="標題 1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754062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1924" name="群組 5"/>
          <p:cNvGrpSpPr>
            <a:grpSpLocks/>
          </p:cNvGrpSpPr>
          <p:nvPr/>
        </p:nvGrpSpPr>
        <p:grpSpPr bwMode="auto">
          <a:xfrm>
            <a:off x="384175" y="1163638"/>
            <a:ext cx="2311400" cy="1193800"/>
            <a:chOff x="316617" y="1370393"/>
            <a:chExt cx="2311167" cy="1194511"/>
          </a:xfrm>
        </p:grpSpPr>
        <p:sp>
          <p:nvSpPr>
            <p:cNvPr id="7" name="剪去同側角落矩形 6"/>
            <p:cNvSpPr/>
            <p:nvPr/>
          </p:nvSpPr>
          <p:spPr>
            <a:xfrm>
              <a:off x="780120" y="1629309"/>
              <a:ext cx="1847664" cy="490830"/>
            </a:xfrm>
            <a:prstGeom prst="snip2SameRect">
              <a:avLst>
                <a:gd name="adj1" fmla="val 50000"/>
                <a:gd name="adj2" fmla="val 0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600" dirty="0"/>
                <a:t>研究所</a:t>
              </a:r>
            </a:p>
          </p:txBody>
        </p:sp>
        <p:sp>
          <p:nvSpPr>
            <p:cNvPr id="8" name="流程圖: 程序 7"/>
            <p:cNvSpPr/>
            <p:nvPr/>
          </p:nvSpPr>
          <p:spPr>
            <a:xfrm>
              <a:off x="780120" y="2120139"/>
              <a:ext cx="1847664" cy="444765"/>
            </a:xfrm>
            <a:prstGeom prst="flowChart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zh-TW" altLang="en-US" sz="1400" dirty="0"/>
                <a:t>普通大學 </a:t>
              </a:r>
              <a:r>
                <a:rPr kumimoji="0" lang="en-US" altLang="zh-TW" sz="1400" dirty="0"/>
                <a:t>/</a:t>
              </a:r>
              <a:r>
                <a:rPr kumimoji="0" lang="zh-TW" altLang="en-US" sz="1400" dirty="0"/>
                <a:t> 四技二專</a:t>
              </a:r>
              <a:endParaRPr kumimoji="0" lang="en-US" altLang="zh-TW" sz="1400" dirty="0"/>
            </a:p>
          </p:txBody>
        </p:sp>
        <p:sp>
          <p:nvSpPr>
            <p:cNvPr id="9" name="橢圓 8"/>
            <p:cNvSpPr/>
            <p:nvPr/>
          </p:nvSpPr>
          <p:spPr>
            <a:xfrm>
              <a:off x="316617" y="1370393"/>
              <a:ext cx="504774" cy="50353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2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1925" name="圖片 9">
            <a:hlinkClick r:id="rId2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內容版面配置區 1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7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內容版面配置區 2"/>
          <p:cNvSpPr>
            <a:spLocks noGrp="1"/>
          </p:cNvSpPr>
          <p:nvPr>
            <p:ph idx="4294967295"/>
          </p:nvPr>
        </p:nvSpPr>
        <p:spPr>
          <a:xfrm>
            <a:off x="0" y="2495550"/>
            <a:ext cx="4826000" cy="4183063"/>
          </a:xfrm>
        </p:spPr>
        <p:txBody>
          <a:bodyPr/>
          <a:lstStyle/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模具設計工程師、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機械設計工程師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設備維護工程師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CAD/CAM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en-US" altLang="zh-TW" sz="2400">
                <a:latin typeface="標楷體" pitchFamily="65" charset="-120"/>
                <a:ea typeface="標楷體" pitchFamily="65" charset="-120"/>
              </a:rPr>
              <a:t>3C</a:t>
            </a:r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產品機構工程師、機構工程師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自動化生產設備技術員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管路設計工程師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農業機械工程師</a:t>
            </a:r>
            <a:endParaRPr lang="en-US" altLang="zh-TW" sz="2400">
              <a:latin typeface="標楷體" pitchFamily="65" charset="-120"/>
              <a:ea typeface="標楷體" pitchFamily="65" charset="-120"/>
            </a:endParaRPr>
          </a:p>
          <a:p>
            <a:pPr marL="273050" indent="-273050"/>
            <a:r>
              <a:rPr lang="zh-TW" altLang="en-US" sz="2400">
                <a:latin typeface="標楷體" pitchFamily="65" charset="-120"/>
                <a:ea typeface="標楷體" pitchFamily="65" charset="-120"/>
              </a:rPr>
              <a:t>機電整合工程師</a:t>
            </a:r>
          </a:p>
        </p:txBody>
      </p:sp>
      <p:sp>
        <p:nvSpPr>
          <p:cNvPr id="82947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ea typeface="標楷體" pitchFamily="65" charset="-120"/>
              </a:rPr>
              <a:t>機械群簡介</a:t>
            </a:r>
          </a:p>
        </p:txBody>
      </p:sp>
      <p:grpSp>
        <p:nvGrpSpPr>
          <p:cNvPr id="82948" name="群組 7"/>
          <p:cNvGrpSpPr>
            <a:grpSpLocks/>
          </p:cNvGrpSpPr>
          <p:nvPr/>
        </p:nvGrpSpPr>
        <p:grpSpPr bwMode="auto">
          <a:xfrm>
            <a:off x="323850" y="981075"/>
            <a:ext cx="1439863" cy="1173163"/>
            <a:chOff x="323528" y="980728"/>
            <a:chExt cx="1440161" cy="1173883"/>
          </a:xfrm>
        </p:grpSpPr>
        <p:grpSp>
          <p:nvGrpSpPr>
            <p:cNvPr id="82955" name="十二邊形 5"/>
            <p:cNvGrpSpPr>
              <a:grpSpLocks/>
            </p:cNvGrpSpPr>
            <p:nvPr/>
          </p:nvGrpSpPr>
          <p:grpSpPr bwMode="auto">
            <a:xfrm>
              <a:off x="542544" y="1036320"/>
              <a:ext cx="1280160" cy="1207008"/>
              <a:chOff x="542544" y="1036320"/>
              <a:chExt cx="1280160" cy="1207008"/>
            </a:xfrm>
          </p:grpSpPr>
          <p:pic>
            <p:nvPicPr>
              <p:cNvPr id="82957" name="十二邊形 5"/>
              <p:cNvPicPr>
                <a:picLocks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42544" y="1036320"/>
                <a:ext cx="1280160" cy="12070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958" name="Text Box 7"/>
              <p:cNvSpPr txBox="1">
                <a:spLocks noChangeArrowheads="1"/>
              </p:cNvSpPr>
              <p:nvPr/>
            </p:nvSpPr>
            <p:spPr bwMode="auto">
              <a:xfrm>
                <a:off x="765925" y="1220671"/>
                <a:ext cx="843400" cy="789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就業</a:t>
                </a:r>
                <a:endParaRPr kumimoji="0" lang="en-US" altLang="zh-TW" sz="1600">
                  <a:latin typeface="Candara" pitchFamily="34" charset="0"/>
                  <a:ea typeface="標楷體" pitchFamily="65" charset="-120"/>
                </a:endParaRPr>
              </a:p>
              <a:p>
                <a:pPr algn="ctr" eaLnBrk="1" hangingPunct="1"/>
                <a:r>
                  <a:rPr kumimoji="0" lang="zh-TW" altLang="en-US" sz="1600">
                    <a:latin typeface="Candara" pitchFamily="34" charset="0"/>
                    <a:ea typeface="標楷體" pitchFamily="65" charset="-120"/>
                  </a:rPr>
                  <a:t>市場</a:t>
                </a: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323528" y="980728"/>
              <a:ext cx="376316" cy="349464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zh-TW" sz="1800" dirty="0">
                  <a:solidFill>
                    <a:srgbClr val="FF0000"/>
                  </a:solidFill>
                </a:rPr>
                <a:t>3</a:t>
              </a:r>
              <a:endParaRPr kumimoji="0" lang="zh-TW" altLang="en-US" sz="1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82949" name="Picture 4" descr="http://sxzx.dgpt.edu.cn/_data/2012/03/30/9f314fb2_20c9_4cef_9fac_c495ecc428e8/images/%E6%A8%A1%E5%85%B7%E5%8A%A0%E5%B7%A5%E5%AE%9E%E8%AE%A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3688" y="1890713"/>
            <a:ext cx="22320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http://jpkc.ybzy.cn/ug/ug_kcwz/images/right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9700" y="4005263"/>
            <a:ext cx="3725863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51" name="Picture 8" descr="http://www.mitsuba.co.jp/randd/image/p13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43663" y="1890713"/>
            <a:ext cx="2611437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2" name="圖片 11">
            <a:hlinkClick r:id="rId6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596188" y="269875"/>
            <a:ext cx="498475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內容版面配置區 12">
            <a:hlinkClick r:id="rId8" action="ppaction://hlinkfile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377238" y="236538"/>
            <a:ext cx="4175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4" name="圖片 13">
            <a:hlinkClick r:id="rId10"/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054850" y="322263"/>
            <a:ext cx="396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標題 1"/>
          <p:cNvSpPr>
            <a:spLocks noGrp="1"/>
          </p:cNvSpPr>
          <p:nvPr>
            <p:ph type="title" idx="4294967295"/>
          </p:nvPr>
        </p:nvSpPr>
        <p:spPr>
          <a:xfrm>
            <a:off x="683568" y="332656"/>
            <a:ext cx="8229600" cy="1143000"/>
          </a:xfrm>
        </p:spPr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高職與高中的進路比較分析</a:t>
            </a:r>
          </a:p>
        </p:txBody>
      </p:sp>
      <p:graphicFrame>
        <p:nvGraphicFramePr>
          <p:cNvPr id="292867" name="Group 3"/>
          <p:cNvGraphicFramePr>
            <a:graphicFrameLocks noGrp="1"/>
          </p:cNvGraphicFramePr>
          <p:nvPr/>
        </p:nvGraphicFramePr>
        <p:xfrm>
          <a:off x="68263" y="1293813"/>
          <a:ext cx="8964612" cy="4911742"/>
        </p:xfrm>
        <a:graphic>
          <a:graphicData uri="http://schemas.openxmlformats.org/drawingml/2006/table">
            <a:tbl>
              <a:tblPr/>
              <a:tblGrid>
                <a:gridCol w="134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401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75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70543"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類別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項目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職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 中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1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性　向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操作性向強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喜歡動手做實作活動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學術性向強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對學術研究興趣較濃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337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升學進路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升大學部份：以科技大學、技術學院、二專為主，一般大學為輔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繼續攻讀研究所：以進入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科技校院研究所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為主，或轉考一般大學研究所為輔</a:t>
                      </a:r>
                    </a:p>
                  </a:txBody>
                  <a:tcPr marL="57904" marR="5790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升大學部份：以一般大學為主，科技校院、二專為輔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/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升學研究所：攻讀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一般大學研究所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為主</a:t>
                      </a:r>
                    </a:p>
                  </a:txBody>
                  <a:tcPr marL="57600" marR="576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56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未來發展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較強的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實務及技術能力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所學和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職場所需能力接軌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升學、就業管道兼具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偏具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知識型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工作知能</a:t>
                      </a:r>
                    </a:p>
                    <a:p>
                      <a:pPr marL="342900" marR="0" lvl="0" indent="-342900" algn="just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"/>
                        <a:tabLst>
                          <a:tab pos="304800" algn="l"/>
                        </a:tabLst>
                      </a:pP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基礎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學科強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，實務</a:t>
                      </a:r>
                      <a:r>
                        <a:rPr kumimoji="0" lang="zh-TW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CC00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職能較弱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82"/>
          <p:cNvSpPr>
            <a:spLocks noGrp="1"/>
          </p:cNvSpPr>
          <p:nvPr>
            <p:ph type="title" idx="4294967295"/>
          </p:nvPr>
        </p:nvSpPr>
        <p:spPr>
          <a:xfrm>
            <a:off x="395536" y="307177"/>
            <a:ext cx="8229600" cy="1143000"/>
          </a:xfrm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zh-TW" b="1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108學年度適性入學成果</a:t>
            </a:r>
          </a:p>
        </p:txBody>
      </p:sp>
      <p:sp>
        <p:nvSpPr>
          <p:cNvPr id="11" name="Shape 82"/>
          <p:cNvSpPr txBox="1">
            <a:spLocks/>
          </p:cNvSpPr>
          <p:nvPr/>
        </p:nvSpPr>
        <p:spPr bwMode="auto">
          <a:xfrm>
            <a:off x="421052" y="1118492"/>
            <a:ext cx="8229600" cy="598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zh-TW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年錄取率</a:t>
            </a:r>
            <a:endParaRPr lang="en-US" altLang="zh-TW" sz="2400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Shape 82"/>
          <p:cNvSpPr txBox="1">
            <a:spLocks/>
          </p:cNvSpPr>
          <p:nvPr/>
        </p:nvSpPr>
        <p:spPr bwMode="auto">
          <a:xfrm>
            <a:off x="372819" y="4742395"/>
            <a:ext cx="8447652" cy="184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說明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本區近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前</a:t>
            </a:r>
            <a:r>
              <a:rPr lang="en-US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志願錄取率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zh-TW" sz="2400" u="sng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總錄取率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皆維持穩定比率。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2.108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學年度當總積分完全相同時，需進行超額比序，</a:t>
            </a:r>
            <a:endParaRPr lang="en-US" altLang="zh-TW" sz="2400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zh-TW" sz="24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比序至「志願序積分」時，志願序積分高者將優先錄取。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8951656"/>
              </p:ext>
            </p:extLst>
          </p:nvPr>
        </p:nvGraphicFramePr>
        <p:xfrm>
          <a:off x="395536" y="1890503"/>
          <a:ext cx="8424934" cy="2834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3366">
                  <a:extLst>
                    <a:ext uri="{9D8B030D-6E8A-4147-A177-3AD203B41FA5}">
                      <a16:colId xmlns:a16="http://schemas.microsoft.com/office/drawing/2014/main" xmlns="" val="254185441"/>
                    </a:ext>
                  </a:extLst>
                </a:gridCol>
                <a:gridCol w="1282101">
                  <a:extLst>
                    <a:ext uri="{9D8B030D-6E8A-4147-A177-3AD203B41FA5}">
                      <a16:colId xmlns:a16="http://schemas.microsoft.com/office/drawing/2014/main" xmlns="" val="1283432225"/>
                    </a:ext>
                  </a:extLst>
                </a:gridCol>
                <a:gridCol w="1282101">
                  <a:extLst>
                    <a:ext uri="{9D8B030D-6E8A-4147-A177-3AD203B41FA5}">
                      <a16:colId xmlns:a16="http://schemas.microsoft.com/office/drawing/2014/main" xmlns="" val="3941859150"/>
                    </a:ext>
                  </a:extLst>
                </a:gridCol>
                <a:gridCol w="1282101">
                  <a:extLst>
                    <a:ext uri="{9D8B030D-6E8A-4147-A177-3AD203B41FA5}">
                      <a16:colId xmlns:a16="http://schemas.microsoft.com/office/drawing/2014/main" xmlns="" val="537544458"/>
                    </a:ext>
                  </a:extLst>
                </a:gridCol>
                <a:gridCol w="1282101">
                  <a:extLst>
                    <a:ext uri="{9D8B030D-6E8A-4147-A177-3AD203B41FA5}">
                      <a16:colId xmlns:a16="http://schemas.microsoft.com/office/drawing/2014/main" xmlns="" val="909219341"/>
                    </a:ext>
                  </a:extLst>
                </a:gridCol>
                <a:gridCol w="1283164">
                  <a:extLst>
                    <a:ext uri="{9D8B030D-6E8A-4147-A177-3AD203B41FA5}">
                      <a16:colId xmlns:a16="http://schemas.microsoft.com/office/drawing/2014/main" xmlns="" val="735278889"/>
                    </a:ext>
                  </a:extLst>
                </a:gridCol>
              </a:tblGrid>
              <a:tr h="464991">
                <a:tc>
                  <a:txBody>
                    <a:bodyPr/>
                    <a:lstStyle/>
                    <a:p>
                      <a:pPr marL="30480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學年度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108 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107 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106 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105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104 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14354298"/>
                  </a:ext>
                </a:extLst>
              </a:tr>
              <a:tr h="78988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spc="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前</a:t>
                      </a:r>
                      <a:r>
                        <a:rPr lang="en-US" sz="1800" kern="0" spc="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sz="1800" kern="0" spc="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志願錄取率</a:t>
                      </a:r>
                      <a:endParaRPr lang="zh-TW" sz="1800" kern="0" spc="0" baseline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93.62%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93.7%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92.32%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87.28%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87.26%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865076855"/>
                  </a:ext>
                </a:extLst>
              </a:tr>
              <a:tr h="78988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sz="1800" kern="0" spc="0" baseline="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總錄取率</a:t>
                      </a:r>
                      <a:endParaRPr lang="zh-TW" sz="1800" kern="0" spc="0" baseline="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98.61%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98.66%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98.70%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96.39%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97.20%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2580339"/>
                  </a:ext>
                </a:extLst>
              </a:tr>
              <a:tr h="78988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80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</a:t>
                      </a:r>
                      <a:r>
                        <a:rPr lang="en-US" altLang="zh-TW" sz="180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sz="1800" kern="100" spc="-150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志願錄取率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59.21%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74.34%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73.76%</a:t>
                      </a: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22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185188028"/>
                  </a:ext>
                </a:extLst>
              </a:tr>
            </a:tbl>
          </a:graphicData>
        </a:graphic>
      </p:graphicFrame>
      <p:sp>
        <p:nvSpPr>
          <p:cNvPr id="8" name="Shape 84"/>
          <p:cNvSpPr>
            <a:spLocks noChangeArrowheads="1"/>
          </p:cNvSpPr>
          <p:nvPr/>
        </p:nvSpPr>
        <p:spPr bwMode="auto">
          <a:xfrm>
            <a:off x="2411760" y="1907754"/>
            <a:ext cx="1291129" cy="281739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lIns="91425" tIns="45700" rIns="91425" bIns="45700" anchor="ctr"/>
          <a:lstStyle/>
          <a:p>
            <a:pPr eaLnBrk="1" hangingPunct="1"/>
            <a:endParaRPr kumimoji="0" lang="zh-TW" altLang="en-US" sz="1800">
              <a:solidFill>
                <a:srgbClr val="000000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838127"/>
      </p:ext>
    </p:extLst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標題 1"/>
          <p:cNvSpPr>
            <a:spLocks noGrp="1"/>
          </p:cNvSpPr>
          <p:nvPr>
            <p:ph type="title" idx="4294967295"/>
          </p:nvPr>
        </p:nvSpPr>
        <p:spPr>
          <a:xfrm>
            <a:off x="446088" y="620713"/>
            <a:ext cx="8697912" cy="1143000"/>
          </a:xfrm>
        </p:spPr>
        <p:txBody>
          <a:bodyPr/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桃連區</a:t>
            </a:r>
            <a:r>
              <a:rPr lang="zh-TW" altLang="en-US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機械群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學年度招生科別</a:t>
            </a:r>
          </a:p>
        </p:txBody>
      </p:sp>
      <p:sp>
        <p:nvSpPr>
          <p:cNvPr id="22" name="內容版面配置區 18"/>
          <p:cNvSpPr>
            <a:spLocks noGrp="1"/>
          </p:cNvSpPr>
          <p:nvPr>
            <p:ph idx="4294967295"/>
          </p:nvPr>
        </p:nvSpPr>
        <p:spPr>
          <a:xfrm>
            <a:off x="719138" y="1700213"/>
            <a:ext cx="8424862" cy="619125"/>
          </a:xfrm>
        </p:spPr>
        <p:txBody>
          <a:bodyPr>
            <a:normAutofit lnSpcReduction="10000"/>
          </a:bodyPr>
          <a:lstStyle/>
          <a:p>
            <a:pPr marL="273050" indent="-273050">
              <a:defRPr/>
            </a:pP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5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7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科</a:t>
            </a:r>
          </a:p>
        </p:txBody>
      </p:sp>
      <p:sp>
        <p:nvSpPr>
          <p:cNvPr id="4" name="六邊形 3"/>
          <p:cNvSpPr/>
          <p:nvPr/>
        </p:nvSpPr>
        <p:spPr>
          <a:xfrm>
            <a:off x="1835150" y="2349500"/>
            <a:ext cx="1441450" cy="1223963"/>
          </a:xfrm>
          <a:prstGeom prst="hexagon">
            <a:avLst/>
          </a:prstGeom>
          <a:solidFill>
            <a:srgbClr val="EE76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</a:rPr>
              <a:t>機械群</a:t>
            </a:r>
          </a:p>
        </p:txBody>
      </p:sp>
      <p:sp>
        <p:nvSpPr>
          <p:cNvPr id="5" name="六邊形 4"/>
          <p:cNvSpPr/>
          <p:nvPr/>
        </p:nvSpPr>
        <p:spPr>
          <a:xfrm>
            <a:off x="1835150" y="36449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動力機械群</a:t>
            </a:r>
          </a:p>
        </p:txBody>
      </p:sp>
      <p:sp>
        <p:nvSpPr>
          <p:cNvPr id="6" name="六邊形 5"/>
          <p:cNvSpPr/>
          <p:nvPr/>
        </p:nvSpPr>
        <p:spPr>
          <a:xfrm>
            <a:off x="3059113" y="29972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電機電子群</a:t>
            </a:r>
          </a:p>
        </p:txBody>
      </p:sp>
      <p:sp>
        <p:nvSpPr>
          <p:cNvPr id="7" name="六邊形 6"/>
          <p:cNvSpPr/>
          <p:nvPr/>
        </p:nvSpPr>
        <p:spPr>
          <a:xfrm>
            <a:off x="3059113" y="4292600"/>
            <a:ext cx="1441450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土木與建築群</a:t>
            </a:r>
          </a:p>
        </p:txBody>
      </p:sp>
      <p:sp>
        <p:nvSpPr>
          <p:cNvPr id="8" name="六邊形 7"/>
          <p:cNvSpPr/>
          <p:nvPr/>
        </p:nvSpPr>
        <p:spPr>
          <a:xfrm>
            <a:off x="4284663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化工群</a:t>
            </a:r>
          </a:p>
        </p:txBody>
      </p:sp>
      <p:sp>
        <p:nvSpPr>
          <p:cNvPr id="9" name="六邊形 8"/>
          <p:cNvSpPr/>
          <p:nvPr/>
        </p:nvSpPr>
        <p:spPr>
          <a:xfrm>
            <a:off x="5508625" y="29972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外語群</a:t>
            </a:r>
          </a:p>
        </p:txBody>
      </p:sp>
      <p:sp>
        <p:nvSpPr>
          <p:cNvPr id="10" name="六邊形 9"/>
          <p:cNvSpPr/>
          <p:nvPr/>
        </p:nvSpPr>
        <p:spPr>
          <a:xfrm>
            <a:off x="4284663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餐旅群</a:t>
            </a:r>
          </a:p>
        </p:txBody>
      </p:sp>
      <p:sp>
        <p:nvSpPr>
          <p:cNvPr id="11" name="六邊形 10"/>
          <p:cNvSpPr/>
          <p:nvPr/>
        </p:nvSpPr>
        <p:spPr>
          <a:xfrm>
            <a:off x="4284663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海事群</a:t>
            </a:r>
          </a:p>
        </p:txBody>
      </p:sp>
      <p:sp>
        <p:nvSpPr>
          <p:cNvPr id="12" name="六邊形 11"/>
          <p:cNvSpPr/>
          <p:nvPr/>
        </p:nvSpPr>
        <p:spPr>
          <a:xfrm>
            <a:off x="5508625" y="4292600"/>
            <a:ext cx="1439863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農業群</a:t>
            </a:r>
          </a:p>
        </p:txBody>
      </p:sp>
      <p:sp>
        <p:nvSpPr>
          <p:cNvPr id="13" name="六邊形 12"/>
          <p:cNvSpPr/>
          <p:nvPr/>
        </p:nvSpPr>
        <p:spPr>
          <a:xfrm>
            <a:off x="6732588" y="36449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家政群</a:t>
            </a:r>
          </a:p>
        </p:txBody>
      </p:sp>
      <p:sp>
        <p:nvSpPr>
          <p:cNvPr id="14" name="六邊形 13"/>
          <p:cNvSpPr/>
          <p:nvPr/>
        </p:nvSpPr>
        <p:spPr>
          <a:xfrm>
            <a:off x="6732588" y="4941888"/>
            <a:ext cx="1439862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食品群</a:t>
            </a:r>
          </a:p>
        </p:txBody>
      </p:sp>
      <p:sp>
        <p:nvSpPr>
          <p:cNvPr id="15" name="六邊形 14"/>
          <p:cNvSpPr/>
          <p:nvPr/>
        </p:nvSpPr>
        <p:spPr>
          <a:xfrm>
            <a:off x="6732588" y="23495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商業與管理群</a:t>
            </a:r>
          </a:p>
        </p:txBody>
      </p:sp>
      <p:sp>
        <p:nvSpPr>
          <p:cNvPr id="16" name="六邊形 15"/>
          <p:cNvSpPr/>
          <p:nvPr/>
        </p:nvSpPr>
        <p:spPr>
          <a:xfrm>
            <a:off x="611188" y="29972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設計群</a:t>
            </a:r>
          </a:p>
        </p:txBody>
      </p:sp>
      <p:sp>
        <p:nvSpPr>
          <p:cNvPr id="17" name="六邊形 16"/>
          <p:cNvSpPr/>
          <p:nvPr/>
        </p:nvSpPr>
        <p:spPr>
          <a:xfrm>
            <a:off x="1835150" y="4941888"/>
            <a:ext cx="1441450" cy="1223962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水產群</a:t>
            </a:r>
          </a:p>
        </p:txBody>
      </p:sp>
      <p:sp>
        <p:nvSpPr>
          <p:cNvPr id="18" name="六邊形 17"/>
          <p:cNvSpPr/>
          <p:nvPr/>
        </p:nvSpPr>
        <p:spPr>
          <a:xfrm>
            <a:off x="611188" y="4292600"/>
            <a:ext cx="1439862" cy="1223963"/>
          </a:xfrm>
          <a:prstGeom prst="hexagon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bg1">
                    <a:lumMod val="75000"/>
                  </a:schemeClr>
                </a:solidFill>
              </a:rPr>
              <a:t>藝術群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3995738" y="1989138"/>
            <a:ext cx="1784350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學校</a:t>
            </a:r>
          </a:p>
        </p:txBody>
      </p:sp>
      <p:sp>
        <p:nvSpPr>
          <p:cNvPr id="23" name="圓角矩形 22"/>
          <p:cNvSpPr/>
          <p:nvPr/>
        </p:nvSpPr>
        <p:spPr>
          <a:xfrm>
            <a:off x="5780088" y="1989138"/>
            <a:ext cx="1763712" cy="503237"/>
          </a:xfrm>
          <a:prstGeom prst="roundRect">
            <a:avLst>
              <a:gd name="adj" fmla="val 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科別</a:t>
            </a:r>
          </a:p>
        </p:txBody>
      </p:sp>
      <p:sp>
        <p:nvSpPr>
          <p:cNvPr id="24" name="圓角矩形 23"/>
          <p:cNvSpPr/>
          <p:nvPr/>
        </p:nvSpPr>
        <p:spPr>
          <a:xfrm>
            <a:off x="3995738" y="2492375"/>
            <a:ext cx="1784350" cy="12969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kumimoji="0" lang="zh-TW" altLang="en-US" sz="1800" dirty="0">
                <a:solidFill>
                  <a:schemeClr val="tx1"/>
                </a:solidFill>
                <a:latin typeface="Candara" pitchFamily="34" charset="0"/>
                <a:ea typeface="標楷體" pitchFamily="65" charset="-120"/>
              </a:rPr>
              <a:t>國立台北科大附屬桃園農工</a:t>
            </a:r>
          </a:p>
        </p:txBody>
      </p:sp>
      <p:sp>
        <p:nvSpPr>
          <p:cNvPr id="25" name="圓角矩形 24"/>
          <p:cNvSpPr/>
          <p:nvPr/>
        </p:nvSpPr>
        <p:spPr>
          <a:xfrm>
            <a:off x="5780088" y="2492375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26" name="圓角矩形 25"/>
          <p:cNvSpPr/>
          <p:nvPr/>
        </p:nvSpPr>
        <p:spPr>
          <a:xfrm>
            <a:off x="5780088" y="2924175"/>
            <a:ext cx="1763712" cy="433388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模具科</a:t>
            </a:r>
          </a:p>
        </p:txBody>
      </p:sp>
      <p:sp>
        <p:nvSpPr>
          <p:cNvPr id="27" name="圓角矩形 26"/>
          <p:cNvSpPr/>
          <p:nvPr/>
        </p:nvSpPr>
        <p:spPr>
          <a:xfrm>
            <a:off x="5780088" y="33575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生物機電科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3995738" y="37893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國立龍潭農工</a:t>
            </a:r>
          </a:p>
        </p:txBody>
      </p:sp>
      <p:sp>
        <p:nvSpPr>
          <p:cNvPr id="31" name="圓角矩形 30"/>
          <p:cNvSpPr/>
          <p:nvPr/>
        </p:nvSpPr>
        <p:spPr>
          <a:xfrm>
            <a:off x="5780088" y="37893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2" name="圓角矩形 27"/>
          <p:cNvSpPr/>
          <p:nvPr/>
        </p:nvSpPr>
        <p:spPr>
          <a:xfrm>
            <a:off x="3995738" y="42211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3" name="圓角矩形 30"/>
          <p:cNvSpPr/>
          <p:nvPr/>
        </p:nvSpPr>
        <p:spPr>
          <a:xfrm>
            <a:off x="5780088" y="42211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34" name="圓角矩形 27"/>
          <p:cNvSpPr/>
          <p:nvPr/>
        </p:nvSpPr>
        <p:spPr>
          <a:xfrm>
            <a:off x="3995738" y="46529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私立光啓高中</a:t>
            </a:r>
          </a:p>
        </p:txBody>
      </p:sp>
      <p:sp>
        <p:nvSpPr>
          <p:cNvPr id="35" name="圓角矩形 30"/>
          <p:cNvSpPr/>
          <p:nvPr/>
        </p:nvSpPr>
        <p:spPr>
          <a:xfrm>
            <a:off x="5780088" y="46529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  <p:sp>
        <p:nvSpPr>
          <p:cNvPr id="36" name="圓角矩形 27"/>
          <p:cNvSpPr/>
          <p:nvPr/>
        </p:nvSpPr>
        <p:spPr>
          <a:xfrm>
            <a:off x="3995738" y="5084763"/>
            <a:ext cx="1784350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私立六和高中</a:t>
            </a:r>
          </a:p>
        </p:txBody>
      </p:sp>
      <p:sp>
        <p:nvSpPr>
          <p:cNvPr id="37" name="圓角矩形 30"/>
          <p:cNvSpPr/>
          <p:nvPr/>
        </p:nvSpPr>
        <p:spPr>
          <a:xfrm>
            <a:off x="5780088" y="5084763"/>
            <a:ext cx="1763712" cy="431800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機電科</a:t>
            </a:r>
          </a:p>
        </p:txBody>
      </p:sp>
      <p:sp>
        <p:nvSpPr>
          <p:cNvPr id="38" name="圓角矩形 27"/>
          <p:cNvSpPr/>
          <p:nvPr/>
        </p:nvSpPr>
        <p:spPr>
          <a:xfrm>
            <a:off x="4000496" y="4214818"/>
            <a:ext cx="1784350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私立新興高中</a:t>
            </a:r>
          </a:p>
        </p:txBody>
      </p:sp>
      <p:sp>
        <p:nvSpPr>
          <p:cNvPr id="39" name="圓角矩形 30"/>
          <p:cNvSpPr/>
          <p:nvPr/>
        </p:nvSpPr>
        <p:spPr>
          <a:xfrm>
            <a:off x="5786446" y="4214818"/>
            <a:ext cx="1763712" cy="433387"/>
          </a:xfrm>
          <a:prstGeom prst="roundRect">
            <a:avLst>
              <a:gd name="adj" fmla="val 0"/>
            </a:avLst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800" dirty="0">
                <a:solidFill>
                  <a:schemeClr val="tx1"/>
                </a:solidFill>
              </a:rPr>
              <a:t>機械科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xmlns="" id="{9C048608-E159-4F65-9189-22F9F80D09CA}"/>
              </a:ext>
            </a:extLst>
          </p:cNvPr>
          <p:cNvSpPr/>
          <p:nvPr/>
        </p:nvSpPr>
        <p:spPr>
          <a:xfrm>
            <a:off x="971550" y="2695575"/>
            <a:ext cx="8091488" cy="27066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93187" name="向下箭號圖說文字 4">
            <a:extLst>
              <a:ext uri="{FF2B5EF4-FFF2-40B4-BE49-F238E27FC236}">
                <a16:creationId xmlns:a16="http://schemas.microsoft.com/office/drawing/2014/main" xmlns="" id="{30A412EC-945D-47A3-87C6-3AFE42945AEB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93235" name="向下箭號圖說文字 4">
              <a:extLst>
                <a:ext uri="{FF2B5EF4-FFF2-40B4-BE49-F238E27FC236}">
                  <a16:creationId xmlns:a16="http://schemas.microsoft.com/office/drawing/2014/main" xmlns="" id="{DF54543C-C7D0-423B-93BA-D278810E0E4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236" name="Text Box 5">
              <a:extLst>
                <a:ext uri="{FF2B5EF4-FFF2-40B4-BE49-F238E27FC236}">
                  <a16:creationId xmlns:a16="http://schemas.microsoft.com/office/drawing/2014/main" xmlns="" id="{A6148FBC-65BE-4278-A9E7-4ED914C095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36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九年級統整評估與決定</a:t>
              </a:r>
            </a:p>
          </p:txBody>
        </p:sp>
      </p:grpSp>
      <p:graphicFrame>
        <p:nvGraphicFramePr>
          <p:cNvPr id="50230" name="Group 54">
            <a:extLst>
              <a:ext uri="{FF2B5EF4-FFF2-40B4-BE49-F238E27FC236}">
                <a16:creationId xmlns:a16="http://schemas.microsoft.com/office/drawing/2014/main" xmlns="" id="{0E8E8AB1-FE59-4D74-9C82-3F1994EB9A36}"/>
              </a:ext>
            </a:extLst>
          </p:cNvPr>
          <p:cNvGraphicFramePr>
            <a:graphicFrameLocks noGrp="1"/>
          </p:cNvGraphicFramePr>
          <p:nvPr/>
        </p:nvGraphicFramePr>
        <p:xfrm>
          <a:off x="998538" y="2709863"/>
          <a:ext cx="8064500" cy="2957513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7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5581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四、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生涯統整面面觀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13-14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學期初（約</a:t>
                      </a: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月）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6155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五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、生涯發展規劃書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15-16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家長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（免試入學及特色招生前）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 rowSpan="2"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六、其他生涯輔導紀錄</a:t>
                      </a:r>
                      <a:endParaRPr kumimoji="0" lang="zh-TW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（一）生涯輔導紀錄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17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進行學生生涯輔導後，適時填寫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（二）生涯諮詢紀錄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zh-TW" altLang="zh-TW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每年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月、翌年</a:t>
                      </a:r>
                      <a:r>
                        <a:rPr kumimoji="0" lang="en-US" altLang="zh-TW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月，依學期別填寫</a:t>
                      </a:r>
                      <a:endParaRPr kumimoji="0" lang="zh-TW" alt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xmlns="" id="{0EFB69C0-A0F6-45AC-859A-121302054E86}"/>
              </a:ext>
            </a:extLst>
          </p:cNvPr>
          <p:cNvGraphicFramePr>
            <a:graphicFrameLocks noGrp="1"/>
          </p:cNvGraphicFramePr>
          <p:nvPr/>
        </p:nvGraphicFramePr>
        <p:xfrm>
          <a:off x="966788" y="2406650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00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>
              <a:ext uri="{FF2B5EF4-FFF2-40B4-BE49-F238E27FC236}">
                <a16:creationId xmlns:a16="http://schemas.microsoft.com/office/drawing/2014/main" xmlns="" id="{1B845EDE-C566-4FF6-B9E8-3E9C68A6784B}"/>
              </a:ext>
            </a:extLst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976"/>
              <a:gd name="adj2" fmla="val 701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xmlns="" id="{9B55B72A-EE06-4324-9C4C-60D33BD17A1E}"/>
              </a:ext>
            </a:extLst>
          </p:cNvPr>
          <p:cNvSpPr/>
          <p:nvPr/>
        </p:nvSpPr>
        <p:spPr>
          <a:xfrm>
            <a:off x="7032625" y="2697163"/>
            <a:ext cx="1716088" cy="4873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">
            <a:extLst>
              <a:ext uri="{FF2B5EF4-FFF2-40B4-BE49-F238E27FC236}">
                <a16:creationId xmlns:a16="http://schemas.microsoft.com/office/drawing/2014/main" xmlns="" id="{AAC58604-76F2-4E87-99DC-3DC4DFF1FD4E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15888"/>
            <a:ext cx="8856662" cy="6742112"/>
            <a:chOff x="790513" y="1196752"/>
            <a:chExt cx="7605576" cy="5578607"/>
          </a:xfrm>
        </p:grpSpPr>
        <p:pic>
          <p:nvPicPr>
            <p:cNvPr id="94224" name="Picture 2">
              <a:extLst>
                <a:ext uri="{FF2B5EF4-FFF2-40B4-BE49-F238E27FC236}">
                  <a16:creationId xmlns:a16="http://schemas.microsoft.com/office/drawing/2014/main" xmlns="" id="{CB3CE079-D490-4017-BD33-7A5DF3741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513" y="1196753"/>
              <a:ext cx="3853495" cy="5578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25" name="Picture 3">
              <a:extLst>
                <a:ext uri="{FF2B5EF4-FFF2-40B4-BE49-F238E27FC236}">
                  <a16:creationId xmlns:a16="http://schemas.microsoft.com/office/drawing/2014/main" xmlns="" id="{9D423DCC-300A-41D1-AE78-96A0F8572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196752"/>
              <a:ext cx="3752081" cy="5578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圓角矩形 4">
            <a:extLst>
              <a:ext uri="{FF2B5EF4-FFF2-40B4-BE49-F238E27FC236}">
                <a16:creationId xmlns:a16="http://schemas.microsoft.com/office/drawing/2014/main" xmlns="" id="{776C3647-01F0-4757-B10C-40F3C6021527}"/>
              </a:ext>
            </a:extLst>
          </p:cNvPr>
          <p:cNvSpPr/>
          <p:nvPr/>
        </p:nvSpPr>
        <p:spPr>
          <a:xfrm>
            <a:off x="215900" y="1196975"/>
            <a:ext cx="4319588" cy="36544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F4C15300-DAF3-43E0-B101-402C7A71517D}"/>
              </a:ext>
            </a:extLst>
          </p:cNvPr>
          <p:cNvSpPr/>
          <p:nvPr/>
        </p:nvSpPr>
        <p:spPr>
          <a:xfrm>
            <a:off x="215900" y="4868863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452493EE-A07B-48CE-8B4D-F1F6E377F00D}"/>
              </a:ext>
            </a:extLst>
          </p:cNvPr>
          <p:cNvSpPr/>
          <p:nvPr/>
        </p:nvSpPr>
        <p:spPr>
          <a:xfrm>
            <a:off x="215900" y="5805488"/>
            <a:ext cx="4319588" cy="9572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xmlns="" id="{F48BBDAD-9A34-4461-91BB-B6CB19FACDC1}"/>
              </a:ext>
            </a:extLst>
          </p:cNvPr>
          <p:cNvSpPr/>
          <p:nvPr/>
        </p:nvSpPr>
        <p:spPr>
          <a:xfrm>
            <a:off x="4667250" y="260350"/>
            <a:ext cx="4368800" cy="24368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364A32C2-C0CC-4175-AC8D-9AE29F70799E}"/>
              </a:ext>
            </a:extLst>
          </p:cNvPr>
          <p:cNvSpPr/>
          <p:nvPr/>
        </p:nvSpPr>
        <p:spPr>
          <a:xfrm>
            <a:off x="4667250" y="2708275"/>
            <a:ext cx="4368800" cy="2176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2" name="圓角矩形 11">
            <a:extLst>
              <a:ext uri="{FF2B5EF4-FFF2-40B4-BE49-F238E27FC236}">
                <a16:creationId xmlns:a16="http://schemas.microsoft.com/office/drawing/2014/main" xmlns="" id="{E703A4C0-7503-4896-94DD-F1A5A56445B8}"/>
              </a:ext>
            </a:extLst>
          </p:cNvPr>
          <p:cNvSpPr/>
          <p:nvPr/>
        </p:nvSpPr>
        <p:spPr>
          <a:xfrm>
            <a:off x="4667250" y="4868863"/>
            <a:ext cx="4368800" cy="1901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CE079F34-6BA6-4E46-8B4F-97CC0A1591AB}"/>
              </a:ext>
            </a:extLst>
          </p:cNvPr>
          <p:cNvSpPr/>
          <p:nvPr/>
        </p:nvSpPr>
        <p:spPr>
          <a:xfrm>
            <a:off x="1871663" y="1700213"/>
            <a:ext cx="692150" cy="27844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興趣與性向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0EE6E8CB-2792-4C10-8D09-9D1F4E46A3A2}"/>
              </a:ext>
            </a:extLst>
          </p:cNvPr>
          <p:cNvSpPr/>
          <p:nvPr/>
        </p:nvSpPr>
        <p:spPr>
          <a:xfrm>
            <a:off x="1655763" y="5013325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環境</a:t>
            </a: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BA543631-838D-4E5C-9B46-6E202BC70E7E}"/>
              </a:ext>
            </a:extLst>
          </p:cNvPr>
          <p:cNvSpPr/>
          <p:nvPr/>
        </p:nvSpPr>
        <p:spPr>
          <a:xfrm>
            <a:off x="1655763" y="5949950"/>
            <a:ext cx="1111250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資訊</a:t>
            </a:r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xmlns="" id="{F2E6DE9E-13F8-40D3-9185-9CA18B395AEE}"/>
              </a:ext>
            </a:extLst>
          </p:cNvPr>
          <p:cNvSpPr/>
          <p:nvPr/>
        </p:nvSpPr>
        <p:spPr>
          <a:xfrm>
            <a:off x="5184775" y="1196975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進路類型選擇</a:t>
            </a:r>
          </a:p>
        </p:txBody>
      </p:sp>
      <p:sp>
        <p:nvSpPr>
          <p:cNvPr id="19" name="圓角矩形 18">
            <a:extLst>
              <a:ext uri="{FF2B5EF4-FFF2-40B4-BE49-F238E27FC236}">
                <a16:creationId xmlns:a16="http://schemas.microsoft.com/office/drawing/2014/main" xmlns="" id="{BB5FD0AB-2258-4058-BE42-3037F2F2009A}"/>
              </a:ext>
            </a:extLst>
          </p:cNvPr>
          <p:cNvSpPr/>
          <p:nvPr/>
        </p:nvSpPr>
        <p:spPr>
          <a:xfrm>
            <a:off x="5184775" y="3357563"/>
            <a:ext cx="3354388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家長、老師想法</a:t>
            </a: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xmlns="" id="{CB1A0E57-E5E1-411F-B3C3-99CB27DB3980}"/>
              </a:ext>
            </a:extLst>
          </p:cNvPr>
          <p:cNvSpPr/>
          <p:nvPr/>
        </p:nvSpPr>
        <p:spPr>
          <a:xfrm>
            <a:off x="5256213" y="5661025"/>
            <a:ext cx="3025775" cy="688975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適性入學選擇</a:t>
            </a:r>
          </a:p>
        </p:txBody>
      </p:sp>
      <p:sp>
        <p:nvSpPr>
          <p:cNvPr id="94223" name="矩形 3">
            <a:extLst>
              <a:ext uri="{FF2B5EF4-FFF2-40B4-BE49-F238E27FC236}">
                <a16:creationId xmlns:a16="http://schemas.microsoft.com/office/drawing/2014/main" xmlns="" id="{E33A8B5B-375C-4A41-9170-D2E7DF575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4535488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四、生涯統整面面觀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xmlns="" id="{DA9AB2D8-3958-4442-866F-F6DC90B884A2}"/>
              </a:ext>
            </a:extLst>
          </p:cNvPr>
          <p:cNvSpPr txBox="1">
            <a:spLocks noGrp="1"/>
          </p:cNvSpPr>
          <p:nvPr/>
        </p:nvSpPr>
        <p:spPr>
          <a:xfrm>
            <a:off x="460375" y="6151563"/>
            <a:ext cx="2381250" cy="554037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2019/11/22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95235" name="投影片編號版面配置區 2">
            <a:extLst>
              <a:ext uri="{FF2B5EF4-FFF2-40B4-BE49-F238E27FC236}">
                <a16:creationId xmlns:a16="http://schemas.microsoft.com/office/drawing/2014/main" xmlns="" id="{D987AC20-62AB-49D7-B525-1E75360A3708}"/>
              </a:ext>
            </a:extLst>
          </p:cNvPr>
          <p:cNvSpPr txBox="1">
            <a:spLocks noGrp="1"/>
          </p:cNvSpPr>
          <p:nvPr/>
        </p:nvSpPr>
        <p:spPr bwMode="auto">
          <a:xfrm>
            <a:off x="6556375" y="6151563"/>
            <a:ext cx="23812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Ins="4572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870F1BA-7E3E-40DB-BA4B-8A8919BF42DC}" type="slidenum">
              <a:rPr kumimoji="0" lang="en-US" altLang="zh-TW" sz="1100">
                <a:solidFill>
                  <a:srgbClr val="3172C4"/>
                </a:solidFill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kumimoji="0" lang="en-US" altLang="zh-TW" sz="1100">
              <a:solidFill>
                <a:srgbClr val="3172C4"/>
              </a:solidFill>
            </a:endParaRPr>
          </a:p>
        </p:txBody>
      </p:sp>
      <p:grpSp>
        <p:nvGrpSpPr>
          <p:cNvPr id="95236" name="群組 3">
            <a:extLst>
              <a:ext uri="{FF2B5EF4-FFF2-40B4-BE49-F238E27FC236}">
                <a16:creationId xmlns:a16="http://schemas.microsoft.com/office/drawing/2014/main" xmlns="" id="{D21F2A1A-F275-4115-B008-AAF4389EED67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15888"/>
            <a:ext cx="8605838" cy="6553200"/>
            <a:chOff x="1115616" y="1341767"/>
            <a:chExt cx="6742509" cy="4772167"/>
          </a:xfrm>
        </p:grpSpPr>
        <p:pic>
          <p:nvPicPr>
            <p:cNvPr id="95241" name="Picture 2">
              <a:extLst>
                <a:ext uri="{FF2B5EF4-FFF2-40B4-BE49-F238E27FC236}">
                  <a16:creationId xmlns:a16="http://schemas.microsoft.com/office/drawing/2014/main" xmlns="" id="{B482169C-6BF7-4B33-AC29-DAC65823F7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341767"/>
              <a:ext cx="3456384" cy="4772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242" name="Picture 3">
              <a:extLst>
                <a:ext uri="{FF2B5EF4-FFF2-40B4-BE49-F238E27FC236}">
                  <a16:creationId xmlns:a16="http://schemas.microsoft.com/office/drawing/2014/main" xmlns="" id="{AC116149-51B7-4449-AA1B-DD11A9E59E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341909"/>
              <a:ext cx="3286125" cy="477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圓角矩形 7">
            <a:extLst>
              <a:ext uri="{FF2B5EF4-FFF2-40B4-BE49-F238E27FC236}">
                <a16:creationId xmlns:a16="http://schemas.microsoft.com/office/drawing/2014/main" xmlns="" id="{080F07DC-9972-43A9-AB2B-5E24003EC007}"/>
              </a:ext>
            </a:extLst>
          </p:cNvPr>
          <p:cNvSpPr/>
          <p:nvPr/>
        </p:nvSpPr>
        <p:spPr>
          <a:xfrm>
            <a:off x="250825" y="115888"/>
            <a:ext cx="4411663" cy="3844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xmlns="" id="{63B409A1-9369-467D-A8C6-B01B999462D7}"/>
              </a:ext>
            </a:extLst>
          </p:cNvPr>
          <p:cNvSpPr/>
          <p:nvPr/>
        </p:nvSpPr>
        <p:spPr>
          <a:xfrm>
            <a:off x="1042988" y="5084763"/>
            <a:ext cx="2901950" cy="69215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就近入學選擇</a:t>
            </a:r>
          </a:p>
        </p:txBody>
      </p:sp>
      <p:sp>
        <p:nvSpPr>
          <p:cNvPr id="11" name="圓角矩形 10">
            <a:extLst>
              <a:ext uri="{FF2B5EF4-FFF2-40B4-BE49-F238E27FC236}">
                <a16:creationId xmlns:a16="http://schemas.microsoft.com/office/drawing/2014/main" xmlns="" id="{E35D02B9-045C-44D7-9C8C-867346A2C89D}"/>
              </a:ext>
            </a:extLst>
          </p:cNvPr>
          <p:cNvSpPr/>
          <p:nvPr/>
        </p:nvSpPr>
        <p:spPr>
          <a:xfrm>
            <a:off x="250825" y="3933825"/>
            <a:ext cx="4411663" cy="27178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pic>
        <p:nvPicPr>
          <p:cNvPr id="95240" name="圖片 13">
            <a:extLst>
              <a:ext uri="{FF2B5EF4-FFF2-40B4-BE49-F238E27FC236}">
                <a16:creationId xmlns:a16="http://schemas.microsoft.com/office/drawing/2014/main" xmlns="" id="{B089EB8E-3C3D-4285-9F37-9DAD51BC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4032250" cy="1944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矩形 2">
            <a:extLst>
              <a:ext uri="{FF2B5EF4-FFF2-40B4-BE49-F238E27FC236}">
                <a16:creationId xmlns:a16="http://schemas.microsoft.com/office/drawing/2014/main" xmlns="" id="{22D65339-2537-44EF-B5E3-043574D86200}"/>
              </a:ext>
            </a:extLst>
          </p:cNvPr>
          <p:cNvSpPr/>
          <p:nvPr/>
        </p:nvSpPr>
        <p:spPr>
          <a:xfrm>
            <a:off x="971550" y="2695574"/>
            <a:ext cx="8091488" cy="359886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  <p:grpSp>
        <p:nvGrpSpPr>
          <p:cNvPr id="96259" name="向下箭號圖說文字 4">
            <a:extLst>
              <a:ext uri="{FF2B5EF4-FFF2-40B4-BE49-F238E27FC236}">
                <a16:creationId xmlns:a16="http://schemas.microsoft.com/office/drawing/2014/main" xmlns="" id="{3BCCECA0-F421-4FD7-8B67-A4BE86A06D40}"/>
              </a:ext>
            </a:extLst>
          </p:cNvPr>
          <p:cNvGrpSpPr>
            <a:grpSpLocks/>
          </p:cNvGrpSpPr>
          <p:nvPr/>
        </p:nvGrpSpPr>
        <p:grpSpPr bwMode="auto">
          <a:xfrm>
            <a:off x="5851525" y="317500"/>
            <a:ext cx="2981325" cy="1785938"/>
            <a:chOff x="3686" y="200"/>
            <a:chExt cx="1878" cy="1125"/>
          </a:xfrm>
        </p:grpSpPr>
        <p:pic>
          <p:nvPicPr>
            <p:cNvPr id="96307" name="向下箭號圖說文字 4">
              <a:extLst>
                <a:ext uri="{FF2B5EF4-FFF2-40B4-BE49-F238E27FC236}">
                  <a16:creationId xmlns:a16="http://schemas.microsoft.com/office/drawing/2014/main" xmlns="" id="{809B33DB-EB21-4E26-B6D8-15BF4C6487A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6" y="200"/>
              <a:ext cx="1878" cy="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308" name="Text Box 5">
              <a:extLst>
                <a:ext uri="{FF2B5EF4-FFF2-40B4-BE49-F238E27FC236}">
                  <a16:creationId xmlns:a16="http://schemas.microsoft.com/office/drawing/2014/main" xmlns="" id="{3F2A88B1-DC00-42D0-AC92-5D7F803F6E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2" y="255"/>
              <a:ext cx="1769" cy="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新細明體" panose="02020500000000000000" pitchFamily="18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0" lang="zh-TW" altLang="en-US" sz="360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九年級統整評估與決定</a:t>
              </a:r>
            </a:p>
          </p:txBody>
        </p:sp>
      </p:grpSp>
      <p:graphicFrame>
        <p:nvGraphicFramePr>
          <p:cNvPr id="50230" name="Group 54">
            <a:extLst>
              <a:ext uri="{FF2B5EF4-FFF2-40B4-BE49-F238E27FC236}">
                <a16:creationId xmlns:a16="http://schemas.microsoft.com/office/drawing/2014/main" xmlns="" id="{3AEE8F0F-B3CC-4485-BACB-EA7EAD428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728825"/>
              </p:ext>
            </p:extLst>
          </p:nvPr>
        </p:nvGraphicFramePr>
        <p:xfrm>
          <a:off x="955411" y="2753597"/>
          <a:ext cx="8064500" cy="3424078"/>
        </p:xfrm>
        <a:graphic>
          <a:graphicData uri="http://schemas.openxmlformats.org/drawingml/2006/table">
            <a:tbl>
              <a:tblPr/>
              <a:tblGrid>
                <a:gridCol w="15541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97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874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33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7987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四、生涯統整面面觀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13-14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學期初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/>
                      </a:r>
                      <a:b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</a:b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（約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月）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76155">
                <a:tc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五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、生涯發展規劃書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 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15-16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家長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九年級第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學期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免試入學及特色招生前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680">
                <a:tc rowSpan="2">
                  <a:txBody>
                    <a:bodyPr/>
                    <a:lstStyle>
                      <a:lvl1pPr marL="247650" indent="-2476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247650" marR="0" lvl="0" indent="-247650" algn="just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六、其他生涯輔導紀錄</a:t>
                      </a:r>
                      <a:endParaRPr kumimoji="0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一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生涯輔導紀錄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17</a:t>
                      </a:r>
                      <a:endParaRPr kumimoji="0" lang="zh-TW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導師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輔導教師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進行學生生涯輔導後，適時填寫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56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495300" indent="-4953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495300" marR="0" lvl="0" indent="-4953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二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)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生涯諮詢紀錄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</a:rPr>
                        <a:t>18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新細明體" panose="02020500000000000000" pitchFamily="18" charset="-12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學生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新細明體" panose="02020500000000000000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每年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9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月、翌年</a:t>
                      </a: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3</a:t>
                      </a: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標楷體" panose="03000509000000000000" pitchFamily="65" charset="-120"/>
                          <a:cs typeface="Arial" panose="020B0604020202020204" pitchFamily="34" charset="0"/>
                        </a:rPr>
                        <a:t>月，依學期別填寫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標楷體" panose="03000509000000000000" pitchFamily="65" charset="-120"/>
                        <a:cs typeface="Arial" panose="020B0604020202020204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xmlns="" id="{6756F5B1-62A7-429B-952C-FE24856C18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51327"/>
              </p:ext>
            </p:extLst>
          </p:nvPr>
        </p:nvGraphicFramePr>
        <p:xfrm>
          <a:off x="971550" y="2376488"/>
          <a:ext cx="8091488" cy="254000"/>
        </p:xfrm>
        <a:graphic>
          <a:graphicData uri="http://schemas.openxmlformats.org/drawingml/2006/table">
            <a:tbl>
              <a:tblPr/>
              <a:tblGrid>
                <a:gridCol w="15843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398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875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31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項目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分項目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頁碼</a:t>
                      </a:r>
                      <a:endParaRPr kumimoji="0" lang="zh-TW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填寫人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2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標楷體" pitchFamily="65" charset="-120"/>
                          <a:cs typeface="Arial" pitchFamily="34" charset="0"/>
                        </a:rPr>
                        <a:t>建議填寫時間</a:t>
                      </a:r>
                      <a:endParaRPr kumimoji="0" lang="zh-TW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標楷體" pitchFamily="65" charset="-120"/>
                        <a:cs typeface="Arial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4" name="橢圓形圖說文字 3">
            <a:extLst>
              <a:ext uri="{FF2B5EF4-FFF2-40B4-BE49-F238E27FC236}">
                <a16:creationId xmlns:a16="http://schemas.microsoft.com/office/drawing/2014/main" xmlns="" id="{C753EFC3-4A6A-40B6-AE20-6D1ADB4FC393}"/>
              </a:ext>
            </a:extLst>
          </p:cNvPr>
          <p:cNvSpPr/>
          <p:nvPr/>
        </p:nvSpPr>
        <p:spPr>
          <a:xfrm>
            <a:off x="1331913" y="563563"/>
            <a:ext cx="4319587" cy="1843087"/>
          </a:xfrm>
          <a:prstGeom prst="wedgeEllipseCallout">
            <a:avLst>
              <a:gd name="adj1" fmla="val -23976"/>
              <a:gd name="adj2" fmla="val 1113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三月底前提早完成</a:t>
            </a:r>
          </a:p>
        </p:txBody>
      </p:sp>
      <p:sp>
        <p:nvSpPr>
          <p:cNvPr id="2" name="圓角矩形 1">
            <a:extLst>
              <a:ext uri="{FF2B5EF4-FFF2-40B4-BE49-F238E27FC236}">
                <a16:creationId xmlns:a16="http://schemas.microsoft.com/office/drawing/2014/main" xmlns="" id="{9F5D3D0B-A6B6-46A0-94AA-1F2BC9F8EDF2}"/>
              </a:ext>
            </a:extLst>
          </p:cNvPr>
          <p:cNvSpPr/>
          <p:nvPr/>
        </p:nvSpPr>
        <p:spPr>
          <a:xfrm>
            <a:off x="6156176" y="3334871"/>
            <a:ext cx="2829074" cy="7153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矩形 9">
            <a:extLst>
              <a:ext uri="{FF2B5EF4-FFF2-40B4-BE49-F238E27FC236}">
                <a16:creationId xmlns:a16="http://schemas.microsoft.com/office/drawing/2014/main" xmlns="" id="{FCF8A3B8-624B-453B-8E75-6F48A1A74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13" y="73660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8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kumimoji="0"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五、生涯發展規劃書</a:t>
            </a:r>
            <a:endParaRPr kumimoji="0" lang="zh-TW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D454889E-5E47-4503-99DB-7A235686D2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1481908"/>
            <a:ext cx="3816424" cy="5359115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7284" name="圖片 1">
            <a:extLst>
              <a:ext uri="{FF2B5EF4-FFF2-40B4-BE49-F238E27FC236}">
                <a16:creationId xmlns:a16="http://schemas.microsoft.com/office/drawing/2014/main" xmlns="" id="{381A6C4A-386B-4FF4-ACDF-E525C80BA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167313"/>
            <a:ext cx="1295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7C447AEA-027D-4C50-A3C5-A9FFDD6F1219}"/>
              </a:ext>
            </a:extLst>
          </p:cNvPr>
          <p:cNvSpPr/>
          <p:nvPr/>
        </p:nvSpPr>
        <p:spPr bwMode="auto">
          <a:xfrm>
            <a:off x="1684338" y="3970338"/>
            <a:ext cx="2382837" cy="3513137"/>
          </a:xfrm>
          <a:prstGeom prst="wedgeEllipseCallout">
            <a:avLst>
              <a:gd name="adj1" fmla="val -65106"/>
              <a:gd name="adj2" fmla="val 16500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lnSpc>
                <a:spcPts val="2400"/>
              </a:lnSpc>
              <a:defRPr/>
            </a:pP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參考生涯輔導紀錄手冊資料，親師生一起討論，依據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孩子學習表現、專長、興趣</a:t>
            </a: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等，並且考量想</a:t>
            </a:r>
            <a:r>
              <a:rPr kumimoji="0" lang="zh-TW" altLang="en-US" sz="16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升讀學校的入學條件</a:t>
            </a:r>
            <a:r>
              <a:rPr kumimoji="0"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，初步完成個人升學規劃。</a:t>
            </a:r>
          </a:p>
        </p:txBody>
      </p:sp>
      <p:sp>
        <p:nvSpPr>
          <p:cNvPr id="10" name="圓角矩形 9">
            <a:extLst>
              <a:ext uri="{FF2B5EF4-FFF2-40B4-BE49-F238E27FC236}">
                <a16:creationId xmlns:a16="http://schemas.microsoft.com/office/drawing/2014/main" xmlns="" id="{80B1B47F-235A-4622-AC3F-B10718185984}"/>
              </a:ext>
            </a:extLst>
          </p:cNvPr>
          <p:cNvSpPr/>
          <p:nvPr/>
        </p:nvSpPr>
        <p:spPr>
          <a:xfrm>
            <a:off x="1908175" y="1849438"/>
            <a:ext cx="1533525" cy="20526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選擇與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</a:t>
            </a:r>
          </a:p>
        </p:txBody>
      </p:sp>
      <p:sp>
        <p:nvSpPr>
          <p:cNvPr id="13" name="日期版面配置區 1">
            <a:extLst>
              <a:ext uri="{FF2B5EF4-FFF2-40B4-BE49-F238E27FC236}">
                <a16:creationId xmlns:a16="http://schemas.microsoft.com/office/drawing/2014/main" xmlns="" id="{3FF783EF-6353-4207-9476-3119D930C0ED}"/>
              </a:ext>
            </a:extLst>
          </p:cNvPr>
          <p:cNvSpPr txBox="1">
            <a:spLocks noGrp="1"/>
          </p:cNvSpPr>
          <p:nvPr/>
        </p:nvSpPr>
        <p:spPr>
          <a:xfrm>
            <a:off x="4633913" y="7766050"/>
            <a:ext cx="3200400" cy="284163"/>
          </a:xfrm>
          <a:prstGeom prst="rect">
            <a:avLst/>
          </a:prstGeom>
          <a:noFill/>
        </p:spPr>
        <p:txBody>
          <a:bodyPr anchor="b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744F78BF-ECCE-4D81-9170-B87A12F16664}" type="datetime1">
              <a:rPr kumimoji="0" lang="zh-TW" altLang="en-US" sz="11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2019/11/22</a:t>
            </a:fld>
            <a:endParaRPr kumimoji="0" lang="en-US" altLang="zh-TW" sz="1100">
              <a:solidFill>
                <a:schemeClr val="tx2">
                  <a:lumMod val="75000"/>
                  <a:lumOff val="25000"/>
                </a:schemeClr>
              </a:solidFill>
              <a:latin typeface="+mn-lt"/>
              <a:ea typeface="+mn-ea"/>
            </a:endParaRPr>
          </a:p>
        </p:txBody>
      </p:sp>
      <p:sp>
        <p:nvSpPr>
          <p:cNvPr id="14" name="圓角矩形 13">
            <a:extLst>
              <a:ext uri="{FF2B5EF4-FFF2-40B4-BE49-F238E27FC236}">
                <a16:creationId xmlns:a16="http://schemas.microsoft.com/office/drawing/2014/main" xmlns="" id="{529115C2-06D6-40C9-9FC8-25221D2896A8}"/>
              </a:ext>
            </a:extLst>
          </p:cNvPr>
          <p:cNvSpPr/>
          <p:nvPr/>
        </p:nvSpPr>
        <p:spPr>
          <a:xfrm>
            <a:off x="6034088" y="1698625"/>
            <a:ext cx="1608137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評估與</a:t>
            </a:r>
            <a:endParaRPr kumimoji="0" lang="en-US" altLang="zh-TW" sz="2800" b="1" dirty="0">
              <a:solidFill>
                <a:srgbClr val="000066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000066"/>
                </a:solidFill>
                <a:latin typeface="微軟正黑體" pitchFamily="34" charset="-120"/>
                <a:ea typeface="微軟正黑體" pitchFamily="34" charset="-120"/>
              </a:rPr>
              <a:t>決定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xmlns="" id="{36E9365A-1FCD-42BB-A81C-575C908AE9E0}"/>
              </a:ext>
            </a:extLst>
          </p:cNvPr>
          <p:cNvSpPr/>
          <p:nvPr/>
        </p:nvSpPr>
        <p:spPr>
          <a:xfrm>
            <a:off x="6105525" y="4578350"/>
            <a:ext cx="1608138" cy="200183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很重要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97290" name="群組 3">
            <a:extLst>
              <a:ext uri="{FF2B5EF4-FFF2-40B4-BE49-F238E27FC236}">
                <a16:creationId xmlns:a16="http://schemas.microsoft.com/office/drawing/2014/main" xmlns="" id="{A9DEA28E-D7B3-42D6-87C3-25C877F6D00F}"/>
              </a:ext>
            </a:extLst>
          </p:cNvPr>
          <p:cNvGrpSpPr>
            <a:grpSpLocks/>
          </p:cNvGrpSpPr>
          <p:nvPr/>
        </p:nvGrpSpPr>
        <p:grpSpPr bwMode="auto">
          <a:xfrm>
            <a:off x="4029075" y="139700"/>
            <a:ext cx="5114925" cy="6726238"/>
            <a:chOff x="3775342" y="1372887"/>
            <a:chExt cx="3873705" cy="5011785"/>
          </a:xfrm>
        </p:grpSpPr>
        <p:pic>
          <p:nvPicPr>
            <p:cNvPr id="97294" name="Picture 2">
              <a:extLst>
                <a:ext uri="{FF2B5EF4-FFF2-40B4-BE49-F238E27FC236}">
                  <a16:creationId xmlns:a16="http://schemas.microsoft.com/office/drawing/2014/main" xmlns="" id="{0DAE3806-A485-4E6F-BD21-3E050BE66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7021" y="2286176"/>
              <a:ext cx="3462026" cy="4098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5" name="Picture 3">
              <a:extLst>
                <a:ext uri="{FF2B5EF4-FFF2-40B4-BE49-F238E27FC236}">
                  <a16:creationId xmlns:a16="http://schemas.microsoft.com/office/drawing/2014/main" xmlns="" id="{4E0A279D-6B37-444A-B2DD-29F5BA9ED6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80" r="100000"/>
            <a:stretch>
              <a:fillRect/>
            </a:stretch>
          </p:blipFill>
          <p:spPr bwMode="auto">
            <a:xfrm>
              <a:off x="3775342" y="1372887"/>
              <a:ext cx="40947" cy="4758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圓角矩形 15">
            <a:extLst>
              <a:ext uri="{FF2B5EF4-FFF2-40B4-BE49-F238E27FC236}">
                <a16:creationId xmlns:a16="http://schemas.microsoft.com/office/drawing/2014/main" xmlns="" id="{79AB1F73-65A4-4F27-B68C-029B0A5E6903}"/>
              </a:ext>
            </a:extLst>
          </p:cNvPr>
          <p:cNvSpPr/>
          <p:nvPr/>
        </p:nvSpPr>
        <p:spPr>
          <a:xfrm>
            <a:off x="4633913" y="1365250"/>
            <a:ext cx="4510087" cy="22082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17" name="圓角矩形 16">
            <a:extLst>
              <a:ext uri="{FF2B5EF4-FFF2-40B4-BE49-F238E27FC236}">
                <a16:creationId xmlns:a16="http://schemas.microsoft.com/office/drawing/2014/main" xmlns="" id="{AA545588-19B4-4E1E-B2FF-9BD0D1F494D5}"/>
              </a:ext>
            </a:extLst>
          </p:cNvPr>
          <p:cNvSpPr/>
          <p:nvPr/>
        </p:nvSpPr>
        <p:spPr>
          <a:xfrm>
            <a:off x="4633913" y="3573463"/>
            <a:ext cx="4510087" cy="32575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/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xmlns="" id="{9433FC3A-78D1-4C3E-B324-BC4410CAA9DE}"/>
              </a:ext>
            </a:extLst>
          </p:cNvPr>
          <p:cNvSpPr/>
          <p:nvPr/>
        </p:nvSpPr>
        <p:spPr>
          <a:xfrm>
            <a:off x="6249988" y="3989388"/>
            <a:ext cx="1608137" cy="2001837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親師</a:t>
            </a:r>
            <a:endParaRPr kumimoji="0" lang="en-US" altLang="zh-TW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支持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很重要</a:t>
            </a:r>
            <a:r>
              <a:rPr kumimoji="0" lang="en-US" altLang="zh-TW" sz="28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8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9" descr="圖片1">
            <a:extLst>
              <a:ext uri="{FF2B5EF4-FFF2-40B4-BE49-F238E27FC236}">
                <a16:creationId xmlns:a16="http://schemas.microsoft.com/office/drawing/2014/main" xmlns="" id="{EB62E368-08AC-4C99-9909-BF0227E6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700213"/>
            <a:ext cx="3033712" cy="426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圖片 2">
            <a:extLst>
              <a:ext uri="{FF2B5EF4-FFF2-40B4-BE49-F238E27FC236}">
                <a16:creationId xmlns:a16="http://schemas.microsoft.com/office/drawing/2014/main" xmlns="" id="{B5165581-6A95-463A-A476-87276D252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157788"/>
            <a:ext cx="12890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矩形 10">
            <a:extLst>
              <a:ext uri="{FF2B5EF4-FFF2-40B4-BE49-F238E27FC236}">
                <a16:creationId xmlns:a16="http://schemas.microsoft.com/office/drawing/2014/main" xmlns="" id="{E2F8DBC8-3385-4FC8-8410-3B7CCC134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CCFF99"/>
          </a:solidFill>
          <a:ln w="25400" algn="ctr">
            <a:solidFill>
              <a:srgbClr val="669900"/>
            </a:solidFill>
            <a:round/>
            <a:headEnd/>
            <a:tailEnd/>
          </a:ln>
        </p:spPr>
        <p:txBody>
          <a:bodyPr anchor="ctr"/>
          <a:lstStyle>
            <a:lvl1pPr marL="165100" indent="-165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</a:t>
            </a:r>
            <a:r>
              <a:rPr lang="zh-TW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六、生涯輔導紀錄－家長的話</a:t>
            </a:r>
            <a:endParaRPr lang="zh-TW" altLang="zh-TW" sz="2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8309" name="Picture 2">
            <a:extLst>
              <a:ext uri="{FF2B5EF4-FFF2-40B4-BE49-F238E27FC236}">
                <a16:creationId xmlns:a16="http://schemas.microsoft.com/office/drawing/2014/main" xmlns="" id="{B278C1BB-B897-4DFE-B9F9-05D13F29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358900"/>
            <a:ext cx="4059238" cy="565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橢圓形圖說文字 8">
            <a:extLst>
              <a:ext uri="{FF2B5EF4-FFF2-40B4-BE49-F238E27FC236}">
                <a16:creationId xmlns:a16="http://schemas.microsoft.com/office/drawing/2014/main" xmlns="" id="{EFEA52F2-D740-4C86-A788-BD8D322D015E}"/>
              </a:ext>
            </a:extLst>
          </p:cNvPr>
          <p:cNvSpPr/>
          <p:nvPr/>
        </p:nvSpPr>
        <p:spPr bwMode="auto">
          <a:xfrm>
            <a:off x="5707063" y="1325563"/>
            <a:ext cx="3436937" cy="3686175"/>
          </a:xfrm>
          <a:prstGeom prst="wedgeEllipseCallout">
            <a:avLst>
              <a:gd name="adj1" fmla="val 3821"/>
              <a:gd name="adj2" fmla="val 55144"/>
            </a:avLst>
          </a:prstGeom>
          <a:solidFill>
            <a:srgbClr val="CCECFF"/>
          </a:solidFill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>
                <a:latin typeface="微軟正黑體" pitchFamily="34" charset="-120"/>
                <a:ea typeface="微軟正黑體" pitchFamily="34" charset="-120"/>
              </a:rPr>
              <a:t>請爸媽仔細看完孩子的各項紀錄，找時間與孩子聊聊、寫下自己對孩子生涯規劃的想法，</a:t>
            </a:r>
            <a:r>
              <a:rPr lang="zh-TW" altLang="en-US" sz="2400" b="1" u="sng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不要只有簽名喔！</a:t>
            </a:r>
          </a:p>
        </p:txBody>
      </p:sp>
      <p:pic>
        <p:nvPicPr>
          <p:cNvPr id="98311" name="圖片 1">
            <a:extLst>
              <a:ext uri="{FF2B5EF4-FFF2-40B4-BE49-F238E27FC236}">
                <a16:creationId xmlns:a16="http://schemas.microsoft.com/office/drawing/2014/main" xmlns="" id="{52BA54C1-AB6B-4A0D-AA95-29F25A361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813" y="5040313"/>
            <a:ext cx="13208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2" name="圖片 1">
            <a:extLst>
              <a:ext uri="{FF2B5EF4-FFF2-40B4-BE49-F238E27FC236}">
                <a16:creationId xmlns:a16="http://schemas.microsoft.com/office/drawing/2014/main" xmlns="" id="{8C04D6FC-C746-458E-B1A8-56476CE6AF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2252663"/>
            <a:ext cx="3201987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橢圓形圖說文字 7">
            <a:extLst>
              <a:ext uri="{FF2B5EF4-FFF2-40B4-BE49-F238E27FC236}">
                <a16:creationId xmlns:a16="http://schemas.microsoft.com/office/drawing/2014/main" xmlns="" id="{6A687C18-D6ED-43B4-BF2E-58DCCB9D8411}"/>
              </a:ext>
            </a:extLst>
          </p:cNvPr>
          <p:cNvSpPr/>
          <p:nvPr/>
        </p:nvSpPr>
        <p:spPr bwMode="auto">
          <a:xfrm>
            <a:off x="179388" y="1700213"/>
            <a:ext cx="3097212" cy="3167062"/>
          </a:xfrm>
          <a:prstGeom prst="wedgeEllipseCallout">
            <a:avLst>
              <a:gd name="adj1" fmla="val -9937"/>
              <a:gd name="adj2" fmla="val 65492"/>
            </a:avLst>
          </a:prstGeom>
          <a:solidFill>
            <a:srgbClr val="FFFF99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 lIns="18000" tIns="18000" rIns="18000" bIns="18000" anchor="ctr">
            <a:spAutoFit/>
          </a:bodyPr>
          <a:lstStyle/>
          <a:p>
            <a:pPr eaLnBrk="1" hangingPunct="1"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每學年結束前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大約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5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月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</a:rPr>
              <a:t>，學校會請孩子將生涯輔導紀錄手冊帶回請家長參閱內容。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/>
          <p:cNvPicPr>
            <a:picLocks noChangeAspect="1" noChangeArrowheads="1"/>
          </p:cNvPicPr>
          <p:nvPr/>
        </p:nvPicPr>
        <p:blipFill rotWithShape="1">
          <a:blip r:embed="rId3"/>
          <a:srcRect l="7625" r="9522"/>
          <a:stretch/>
        </p:blipFill>
        <p:spPr bwMode="auto">
          <a:xfrm>
            <a:off x="35496" y="695324"/>
            <a:ext cx="8928992" cy="611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矩形 3"/>
          <p:cNvSpPr>
            <a:spLocks noChangeArrowheads="1"/>
          </p:cNvSpPr>
          <p:nvPr/>
        </p:nvSpPr>
        <p:spPr bwMode="auto">
          <a:xfrm>
            <a:off x="1079500" y="1844675"/>
            <a:ext cx="7216775" cy="868363"/>
          </a:xfrm>
          <a:prstGeom prst="rect">
            <a:avLst/>
          </a:prstGeom>
          <a:solidFill>
            <a:srgbClr val="FFFFCC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marL="633413" indent="-633413"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親師生共同完成「</a:t>
            </a:r>
            <a:r>
              <a:rPr lang="zh-TW" altLang="en-US" sz="3000" b="1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國中學生生涯輔導紀錄手冊</a:t>
            </a: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」生涯發展規劃書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66800" y="3141663"/>
            <a:ext cx="7216775" cy="939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認識各縣市免試入學（含超額比序）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及特色招生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62038" y="4508500"/>
            <a:ext cx="7216775" cy="936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認識全國五專、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  <a:p>
            <a:pPr algn="ctr" eaLnBrk="1" hangingPunct="1">
              <a:defRPr/>
            </a:pPr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各免試就學區高中職學校</a:t>
            </a:r>
            <a:endParaRPr lang="en-US" altLang="zh-TW" sz="30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89" name="矩形 7"/>
          <p:cNvSpPr>
            <a:spLocks noChangeArrowheads="1"/>
          </p:cNvSpPr>
          <p:nvPr/>
        </p:nvSpPr>
        <p:spPr bwMode="auto">
          <a:xfrm>
            <a:off x="1042988" y="5876925"/>
            <a:ext cx="7218362" cy="576263"/>
          </a:xfrm>
          <a:prstGeom prst="rect">
            <a:avLst/>
          </a:prstGeom>
          <a:solidFill>
            <a:srgbClr val="FFC000"/>
          </a:solidFill>
          <a:ln w="254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1" hangingPunct="1"/>
            <a:r>
              <a:rPr lang="zh-TW" altLang="en-US" sz="3000">
                <a:latin typeface="微軟正黑體" pitchFamily="34" charset="-120"/>
                <a:ea typeface="微軟正黑體" pitchFamily="34" charset="-120"/>
              </a:rPr>
              <a:t>教育部或各縣市志願選填試探系統</a:t>
            </a:r>
          </a:p>
        </p:txBody>
      </p:sp>
      <p:sp>
        <p:nvSpPr>
          <p:cNvPr id="16" name="向右箭號 15"/>
          <p:cNvSpPr/>
          <p:nvPr/>
        </p:nvSpPr>
        <p:spPr>
          <a:xfrm rot="5400000">
            <a:off x="4494213" y="2752725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向右箭號 16"/>
          <p:cNvSpPr/>
          <p:nvPr/>
        </p:nvSpPr>
        <p:spPr>
          <a:xfrm rot="5400000">
            <a:off x="4490243" y="4120357"/>
            <a:ext cx="360363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4489450" y="5487988"/>
            <a:ext cx="361950" cy="419100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3193" name="矩形 10"/>
          <p:cNvSpPr>
            <a:spLocks noChangeArrowheads="1"/>
          </p:cNvSpPr>
          <p:nvPr/>
        </p:nvSpPr>
        <p:spPr bwMode="auto">
          <a:xfrm>
            <a:off x="0" y="908050"/>
            <a:ext cx="9144000" cy="504825"/>
          </a:xfrm>
          <a:prstGeom prst="rect">
            <a:avLst/>
          </a:prstGeom>
          <a:solidFill>
            <a:srgbClr val="FFCCFF"/>
          </a:solidFill>
          <a:ln w="25400" algn="ctr">
            <a:solidFill>
              <a:srgbClr val="FF33CC"/>
            </a:solidFill>
            <a:round/>
            <a:headEnd/>
            <a:tailEnd/>
          </a:ln>
        </p:spPr>
        <p:txBody>
          <a:bodyPr anchor="ctr"/>
          <a:lstStyle/>
          <a:p>
            <a:pPr marL="165100" indent="-165100" algn="just" eaLnBrk="1" hangingPunct="1"/>
            <a:r>
              <a:rPr lang="zh-TW" altLang="en-US" sz="28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rPr>
              <a:t></a:t>
            </a:r>
            <a:r>
              <a:rPr lang="zh-TW" altLang="en-US" sz="2800" b="1">
                <a:latin typeface="微軟正黑體" pitchFamily="34" charset="-120"/>
                <a:ea typeface="微軟正黑體" pitchFamily="34" charset="-120"/>
              </a:rPr>
              <a:t>孩子國中畢業前，如何協助孩子適性入學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89100"/>
            <a:ext cx="10795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xmlns="" id="{92252122-499B-4F6E-BAA0-4DCA5123754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79388" y="2420938"/>
            <a:ext cx="8856662" cy="1500187"/>
          </a:xfrm>
        </p:spPr>
        <p:txBody>
          <a:bodyPr anchor="b"/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四、國中教育會考說明</a:t>
            </a:r>
            <a:endParaRPr lang="zh-TW" altLang="en-US" sz="6000" dirty="0">
              <a:ea typeface="微軟正黑體" pitchFamily="34" charset="-120"/>
            </a:endParaRPr>
          </a:p>
        </p:txBody>
      </p:sp>
      <p:sp>
        <p:nvSpPr>
          <p:cNvPr id="102403" name="投影片編號版面配置區 3">
            <a:extLst>
              <a:ext uri="{FF2B5EF4-FFF2-40B4-BE49-F238E27FC236}">
                <a16:creationId xmlns:a16="http://schemas.microsoft.com/office/drawing/2014/main" xmlns="" id="{0C28BE8F-6DA0-4AD5-9792-F4EA2362B030}"/>
              </a:ext>
            </a:extLst>
          </p:cNvPr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fld id="{9A38F1E7-A077-4D06-A990-9AE7B8735FF3}" type="slidenum">
              <a:rPr kumimoji="0" lang="en-US" altLang="zh-TW" sz="1200">
                <a:solidFill>
                  <a:srgbClr val="0C3226"/>
                </a:solidFill>
              </a:rPr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t>59</a:t>
            </a:fld>
            <a:endParaRPr kumimoji="0" lang="en-US" altLang="zh-TW" sz="1200">
              <a:solidFill>
                <a:srgbClr val="0C3226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9386" name="Group 1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452224"/>
              </p:ext>
            </p:extLst>
          </p:nvPr>
        </p:nvGraphicFramePr>
        <p:xfrm>
          <a:off x="341313" y="1628775"/>
          <a:ext cx="8567738" cy="4495801"/>
        </p:xfrm>
        <a:graphic>
          <a:graphicData uri="http://schemas.openxmlformats.org/drawingml/2006/table">
            <a:tbl>
              <a:tblPr/>
              <a:tblGrid>
                <a:gridCol w="15001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68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2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4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525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683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高職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每學期</a:t>
                      </a: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8906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免學費補助金額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9065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家戶年所得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3912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年國教</a:t>
                      </a: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入學後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教育部</a:t>
                      </a: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  <a:endParaRPr kumimoji="1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萬以下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23484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6489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不補助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5684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663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桃園市</a:t>
                      </a:r>
                      <a:r>
                        <a:rPr kumimoji="1" lang="zh-TW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補助</a:t>
                      </a:r>
                    </a:p>
                    <a:p>
                      <a:pPr marL="0" marR="0" lvl="0" indent="0" algn="l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(</a:t>
                      </a:r>
                      <a:r>
                        <a:rPr kumimoji="1" lang="zh-TW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二名子女家庭</a:t>
                      </a:r>
                      <a:r>
                        <a:rPr kumimoji="1" lang="en-US" altLang="zh-TW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148</a:t>
                      </a:r>
                      <a:r>
                        <a:rPr kumimoji="1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萬以上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6240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1" lang="en-US" altLang="zh-TW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17800</a:t>
                      </a: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新細明體" pitchFamily="18" charset="-12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1" lang="en-US" altLang="zh-TW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723" marB="4572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2915816" y="620688"/>
            <a:ext cx="3384376" cy="7699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  <a:defRPr/>
            </a:pPr>
            <a:r>
              <a:rPr kumimoji="0" lang="zh-TW" altLang="en-US" sz="4000" b="1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二、學費補助</a:t>
            </a:r>
          </a:p>
        </p:txBody>
      </p:sp>
      <p:sp>
        <p:nvSpPr>
          <p:cNvPr id="5" name="Text Box 51">
            <a:extLst>
              <a:ext uri="{FF2B5EF4-FFF2-40B4-BE49-F238E27FC236}">
                <a16:creationId xmlns:a16="http://schemas.microsoft.com/office/drawing/2014/main" xmlns="" id="{95BF04D1-6A6F-4D4B-B055-4AE87222D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877" y="6155534"/>
            <a:ext cx="4497315" cy="52322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prstShdw prst="shdw17" dist="17961" dir="2700000">
              <a:srgbClr val="999900">
                <a:alpha val="50000"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合計 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6240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 </a:t>
            </a:r>
            <a:r>
              <a:rPr lang="en-US" altLang="zh-TW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23484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 </a:t>
            </a:r>
          </a:p>
        </p:txBody>
      </p:sp>
      <p:sp>
        <p:nvSpPr>
          <p:cNvPr id="6" name="AutoShape 50">
            <a:extLst>
              <a:ext uri="{FF2B5EF4-FFF2-40B4-BE49-F238E27FC236}">
                <a16:creationId xmlns:a16="http://schemas.microsoft.com/office/drawing/2014/main" xmlns="" id="{4797132A-0E66-4EF2-9DE2-3DC3C2BDD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4869160"/>
            <a:ext cx="4536504" cy="184467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636021B2-F0E2-4FB9-AC34-F850C1186FC4}"/>
              </a:ext>
            </a:extLst>
          </p:cNvPr>
          <p:cNvCxnSpPr/>
          <p:nvPr/>
        </p:nvCxnSpPr>
        <p:spPr bwMode="auto">
          <a:xfrm>
            <a:off x="3600283" y="6169821"/>
            <a:ext cx="0" cy="476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xmlns="" id="{137C0BDA-6DE8-4DF8-A8F4-E2B093F1EE60}"/>
              </a:ext>
            </a:extLst>
          </p:cNvPr>
          <p:cNvCxnSpPr/>
          <p:nvPr/>
        </p:nvCxnSpPr>
        <p:spPr bwMode="auto">
          <a:xfrm>
            <a:off x="4886158" y="6155534"/>
            <a:ext cx="0" cy="4762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教育會考何時考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22395883"/>
              </p:ext>
            </p:extLst>
          </p:nvPr>
        </p:nvGraphicFramePr>
        <p:xfrm>
          <a:off x="500034" y="1268413"/>
          <a:ext cx="8280400" cy="5195891"/>
        </p:xfrm>
        <a:graphic>
          <a:graphicData uri="http://schemas.openxmlformats.org/drawingml/2006/table">
            <a:tbl>
              <a:tblPr/>
              <a:tblGrid>
                <a:gridCol w="2070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01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日（六）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109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年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5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月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17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日（日）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    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B6B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08:30-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    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09:40-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10:20-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    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10:30-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英語（閱讀）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11:50-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午休 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11:30-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13:50-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    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12:05-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12:30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英語（聽力）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2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15:00-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休息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15:40-</a:t>
                      </a: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　</a:t>
                      </a:r>
                      <a:r>
                        <a:rPr kumimoji="0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考試說明</a:t>
                      </a:r>
                      <a:endParaRPr kumimoji="0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15:50-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  <a:sym typeface="Wingdings" pitchFamily="2" charset="2"/>
                        </a:rPr>
                        <a:t></a:t>
                      </a:r>
                      <a:r>
                        <a:rPr kumimoji="0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16:40</a:t>
                      </a:r>
                      <a:endParaRPr kumimoji="0" lang="zh-TW" altLang="zh-TW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en-US" altLang="zh-TW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7779" marR="17779" marT="0" marB="0" anchor="ctr" horzOverflow="overflow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標題 1"/>
          <p:cNvSpPr>
            <a:spLocks noGrp="1"/>
          </p:cNvSpPr>
          <p:nvPr>
            <p:ph type="title" idx="4294967295"/>
          </p:nvPr>
        </p:nvSpPr>
        <p:spPr>
          <a:xfrm>
            <a:off x="914400" y="188913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教育會考怎麼考</a:t>
            </a: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4294967295"/>
          </p:nvPr>
        </p:nvGraphicFramePr>
        <p:xfrm>
          <a:off x="857224" y="1268413"/>
          <a:ext cx="7704138" cy="5035554"/>
        </p:xfrm>
        <a:graphic>
          <a:graphicData uri="http://schemas.openxmlformats.org/drawingml/2006/table">
            <a:tbl>
              <a:tblPr/>
              <a:tblGrid>
                <a:gridCol w="17033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9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27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43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28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考試科目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題型</a:t>
                      </a:r>
                      <a:endParaRPr kumimoji="0" lang="zh-TW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題數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考試時間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國　文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英  語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（閱讀）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（聽力）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08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數　學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25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30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80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508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非選擇題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2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社　會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自　然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4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選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endParaRPr kumimoji="0" lang="zh-TW" altLang="zh-TW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新細明體" pitchFamily="18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～</a:t>
                      </a: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60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70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寫作測驗</a:t>
                      </a:r>
                      <a:endParaRPr kumimoji="0" lang="zh-TW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B1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引導寫作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1</a:t>
                      </a:r>
                      <a:r>
                        <a:rPr kumimoji="0" lang="zh-TW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題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50</a:t>
                      </a:r>
                      <a:r>
                        <a:rPr kumimoji="0" lang="zh-TW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新細明體" pitchFamily="18" charset="-120"/>
                          <a:cs typeface="Times New Roman" pitchFamily="18" charset="0"/>
                        </a:rPr>
                        <a:t>分鐘</a:t>
                      </a:r>
                    </a:p>
                  </a:txBody>
                  <a:tcPr marL="19048" marR="19048" marT="19049" marB="19049" anchor="ctr" horzOverflow="overflow">
                    <a:lnL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6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內容版面配置區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963"/>
          </a:xfrm>
        </p:spPr>
        <p:txBody>
          <a:bodyPr/>
          <a:lstStyle/>
          <a:p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非選擇題」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以及英語科「</a:t>
            </a:r>
            <a:r>
              <a:rPr lang="zh-TW" altLang="en-US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聽力測驗」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部分均納入成績計算。</a:t>
            </a:r>
            <a:endParaRPr lang="en-US" altLang="zh-TW" sz="3400" b="1">
              <a:solidFill>
                <a:srgbClr val="333399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英語科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呈現整體（閱讀及聽力）能力等級，並分列閱讀及聽力的等級描述，以提供學生學力資訊，閱讀及聽力計分比例為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80:20</a:t>
            </a:r>
            <a:r>
              <a:rPr lang="zh-TW" altLang="zh-TW" sz="3400" b="1">
                <a:solidFill>
                  <a:srgbClr val="333399"/>
                </a:solidFill>
              </a:rPr>
              <a:t>。</a:t>
            </a:r>
            <a:endParaRPr lang="en-US" altLang="zh-TW" sz="3400" b="1">
              <a:solidFill>
                <a:srgbClr val="333399"/>
              </a:solidFill>
            </a:endParaRPr>
          </a:p>
          <a:p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數學科</a:t>
            </a:r>
            <a:r>
              <a:rPr lang="zh-TW" altLang="en-US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選擇題及非選擇題計分比例為</a:t>
            </a:r>
            <a:r>
              <a:rPr lang="en-US" altLang="zh-TW" sz="3400" b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85:15</a:t>
            </a:r>
            <a:r>
              <a:rPr lang="zh-TW" altLang="zh-TW" sz="3400" b="1">
                <a:solidFill>
                  <a:srgbClr val="333399"/>
                </a:solidFill>
                <a:latin typeface="標楷體" pitchFamily="65" charset="-120"/>
                <a:ea typeface="標楷體" pitchFamily="65" charset="-120"/>
              </a:rPr>
              <a:t>。</a:t>
            </a:r>
          </a:p>
          <a:p>
            <a:pPr>
              <a:buFont typeface="Arial" pitchFamily="34" charset="0"/>
              <a:buNone/>
            </a:pPr>
            <a:r>
              <a:rPr lang="zh-TW" altLang="en-US">
                <a:solidFill>
                  <a:srgbClr val="003366"/>
                </a:solidFill>
              </a:rPr>
              <a:t/>
            </a:r>
            <a:br>
              <a:rPr lang="zh-TW" altLang="en-US">
                <a:solidFill>
                  <a:srgbClr val="003366"/>
                </a:solidFill>
              </a:rPr>
            </a:br>
            <a:endParaRPr lang="zh-TW" altLang="en-US"/>
          </a:p>
        </p:txBody>
      </p:sp>
      <p:sp>
        <p:nvSpPr>
          <p:cNvPr id="6" name="Picture 5" descr="MC900281970[1]"/>
          <p:cNvSpPr>
            <a:spLocks noChangeAspect="1" noChangeArrowheads="1"/>
          </p:cNvSpPr>
          <p:nvPr/>
        </p:nvSpPr>
        <p:spPr bwMode="auto">
          <a:xfrm>
            <a:off x="7573963" y="0"/>
            <a:ext cx="1570037" cy="165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endParaRPr lang="zh-TW" altLang="en-US" sz="18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標題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國中教育會考 成績單</a:t>
            </a:r>
          </a:p>
        </p:txBody>
      </p:sp>
      <p:pic>
        <p:nvPicPr>
          <p:cNvPr id="993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1643062"/>
            <a:ext cx="8712968" cy="509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圖說文字 1"/>
          <p:cNvSpPr/>
          <p:nvPr/>
        </p:nvSpPr>
        <p:spPr>
          <a:xfrm>
            <a:off x="1979613" y="1114425"/>
            <a:ext cx="1522412" cy="431800"/>
          </a:xfrm>
          <a:prstGeom prst="wedgeRectCallout">
            <a:avLst>
              <a:gd name="adj1" fmla="val 16582"/>
              <a:gd name="adj2" fmla="val 103397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lang="zh-TW" altLang="en-US" sz="1800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圖說文字 12"/>
          <p:cNvSpPr/>
          <p:nvPr/>
        </p:nvSpPr>
        <p:spPr>
          <a:xfrm>
            <a:off x="3924300" y="1114425"/>
            <a:ext cx="2087563" cy="431800"/>
          </a:xfrm>
          <a:prstGeom prst="wedgeRectCallout">
            <a:avLst>
              <a:gd name="adj1" fmla="val 4746"/>
              <a:gd name="adj2" fmla="val 98746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等級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級分</a:t>
            </a:r>
            <a:r>
              <a:rPr lang="en-US" altLang="zh-TW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1800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sp>
        <p:nvSpPr>
          <p:cNvPr id="100355" name="Rectangle 3"/>
          <p:cNvSpPr>
            <a:spLocks noChangeArrowheads="1"/>
          </p:cNvSpPr>
          <p:nvPr/>
        </p:nvSpPr>
        <p:spPr bwMode="auto">
          <a:xfrm>
            <a:off x="0" y="2062163"/>
            <a:ext cx="1933575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wrap="none" anchor="ctr">
            <a:spAutoFit/>
          </a:bodyPr>
          <a:lstStyle/>
          <a:p>
            <a:pPr eaLnBrk="1" hangingPunct="1">
              <a:buFont typeface="Arial" pitchFamily="34" charset="0"/>
              <a:buNone/>
            </a:pPr>
            <a:endParaRPr kumimoji="0" lang="zh-TW" altLang="en-US" sz="1800"/>
          </a:p>
        </p:txBody>
      </p:sp>
      <p:graphicFrame>
        <p:nvGraphicFramePr>
          <p:cNvPr id="734213" name="Group 5"/>
          <p:cNvGraphicFramePr>
            <a:graphicFrameLocks noGrp="1"/>
          </p:cNvGraphicFramePr>
          <p:nvPr/>
        </p:nvGraphicFramePr>
        <p:xfrm>
          <a:off x="1149350" y="2062163"/>
          <a:ext cx="6845300" cy="517554"/>
        </p:xfrm>
        <a:graphic>
          <a:graphicData uri="http://schemas.openxmlformats.org/drawingml/2006/table">
            <a:tbl>
              <a:tblPr/>
              <a:tblGrid>
                <a:gridCol w="68453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新細明體" pitchFamily="18" charset="-120"/>
                      </a:endParaRPr>
                    </a:p>
                  </a:txBody>
                  <a:tcPr marT="45417" marB="45417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34219" name="Rectangle 11"/>
          <p:cNvSpPr>
            <a:spLocks noChangeArrowheads="1"/>
          </p:cNvSpPr>
          <p:nvPr/>
        </p:nvSpPr>
        <p:spPr bwMode="auto">
          <a:xfrm>
            <a:off x="0" y="2382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1800">
              <a:latin typeface="+mn-lt"/>
              <a:ea typeface="+mn-ea"/>
            </a:endParaRPr>
          </a:p>
        </p:txBody>
      </p:sp>
      <p:sp>
        <p:nvSpPr>
          <p:cNvPr id="29707" name="Rectangle 11"/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0" name="Rectangle 14"/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1" name="Rectangle 15"/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4" name="Rectangle 18"/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5" name="Rectangle 19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16" name="Rectangle 20"/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7" name="Rectangle 21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8" name="Rectangle 22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19" name="Rectangle 23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0" name="Rectangle 24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1" name="Rectangle 25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2" name="Rectangle 26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3" name="Rectangle 27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4" name="Rectangle 28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5" name="Rectangle 29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6" name="Rectangle 30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7" name="Rectangle 31"/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8" name="Rectangle 32"/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29" name="Rectangle 33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30" name="Rectangle 34"/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1" name="Rectangle 35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2" name="Rectangle 36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3" name="Rectangle 37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4" name="Rectangle 38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5" name="Rectangle 39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6" name="Rectangle 40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7" name="Rectangle 41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8" name="Rectangle 42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39" name="Rectangle 43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0" name="Rectangle 44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1" name="Rectangle 45"/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2" name="Rectangle 46"/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3" name="Rectangle 47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4" name="Rectangle 48"/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5" name="Rectangle 49"/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6" name="Rectangle 50"/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7" name="Rectangle 51"/>
          <p:cNvSpPr>
            <a:spLocks noChangeArrowheads="1"/>
          </p:cNvSpPr>
          <p:nvPr/>
        </p:nvSpPr>
        <p:spPr bwMode="auto">
          <a:xfrm>
            <a:off x="-12753975" y="-1799116925"/>
            <a:ext cx="755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表一、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48" name="Rectangle 52"/>
          <p:cNvSpPr>
            <a:spLocks noChangeArrowheads="1"/>
          </p:cNvSpPr>
          <p:nvPr/>
        </p:nvSpPr>
        <p:spPr bwMode="auto">
          <a:xfrm>
            <a:off x="-8943975" y="399405475"/>
            <a:ext cx="5619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700">
                <a:latin typeface="Times New Roman" pitchFamily="18" charset="0"/>
                <a:cs typeface="Times New Roman" pitchFamily="18" charset="0"/>
              </a:rPr>
              <a:t>103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49" name="Rectangle 53"/>
          <p:cNvSpPr>
            <a:spLocks noChangeArrowheads="1"/>
          </p:cNvSpPr>
          <p:nvPr/>
        </p:nvSpPr>
        <p:spPr bwMode="auto">
          <a:xfrm>
            <a:off x="-5984875" y="-1799132800"/>
            <a:ext cx="5365750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700">
                <a:latin typeface="Times New Roman" pitchFamily="18" charset="0"/>
                <a:cs typeface="Times New Roman" pitchFamily="18" charset="0"/>
              </a:rPr>
              <a:t>年國中教育會考各科能力等級加標示與答對題數對照表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0" name="Rectangle 54"/>
          <p:cNvSpPr>
            <a:spLocks noChangeArrowheads="1"/>
          </p:cNvSpPr>
          <p:nvPr/>
        </p:nvSpPr>
        <p:spPr bwMode="auto">
          <a:xfrm>
            <a:off x="-49180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國文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1" name="Rectangle 55"/>
          <p:cNvSpPr>
            <a:spLocks noChangeArrowheads="1"/>
          </p:cNvSpPr>
          <p:nvPr/>
        </p:nvSpPr>
        <p:spPr bwMode="auto">
          <a:xfrm>
            <a:off x="-204692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英語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2" name="Rectangle 56"/>
          <p:cNvSpPr>
            <a:spLocks noChangeArrowheads="1"/>
          </p:cNvSpPr>
          <p:nvPr/>
        </p:nvSpPr>
        <p:spPr bwMode="auto">
          <a:xfrm>
            <a:off x="111855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數學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3" name="Rectangle 57"/>
          <p:cNvSpPr>
            <a:spLocks noChangeArrowheads="1"/>
          </p:cNvSpPr>
          <p:nvPr/>
        </p:nvSpPr>
        <p:spPr bwMode="auto">
          <a:xfrm>
            <a:off x="192436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社會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4" name="Rectangle 58"/>
          <p:cNvSpPr>
            <a:spLocks noChangeArrowheads="1"/>
          </p:cNvSpPr>
          <p:nvPr/>
        </p:nvSpPr>
        <p:spPr bwMode="auto">
          <a:xfrm>
            <a:off x="2727642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自然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5" name="Rectangle 59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精熟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-10861675" y="-1799116925"/>
            <a:ext cx="5857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7" name="Rectangle 61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41~48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8" name="Rectangle 62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45~48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59" name="Rectangle 63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33~40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0" name="Rectangle 64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38~40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1" name="Rectangle 65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22~27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2" name="Rectangle 66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25~27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3" name="Rectangle 67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53~63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4" name="Rectangle 68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60~63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5" name="Rectangle 69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46~54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6" name="Rectangle 70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52~54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7" name="Rectangle 71"/>
          <p:cNvSpPr>
            <a:spLocks noChangeArrowheads="1"/>
          </p:cNvSpPr>
          <p:nvPr/>
        </p:nvSpPr>
        <p:spPr bwMode="auto">
          <a:xfrm>
            <a:off x="-10506075" y="-1799116925"/>
            <a:ext cx="279558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A+ 43~44 36~37 24 57~59 50~51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8" name="Rectangle 72"/>
          <p:cNvSpPr>
            <a:spLocks noChangeArrowheads="1"/>
          </p:cNvSpPr>
          <p:nvPr/>
        </p:nvSpPr>
        <p:spPr bwMode="auto">
          <a:xfrm>
            <a:off x="-10144125" y="-1799116925"/>
            <a:ext cx="298132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A 41~42 33~35 22~23 53~56 46~49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69" name="Rectangle 73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基礎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70" name="Rectangle 74"/>
          <p:cNvSpPr>
            <a:spLocks noChangeArrowheads="1"/>
          </p:cNvSpPr>
          <p:nvPr/>
        </p:nvSpPr>
        <p:spPr bwMode="auto">
          <a:xfrm>
            <a:off x="-10829925" y="-1799116925"/>
            <a:ext cx="574675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B++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1" name="Rectangle 75"/>
          <p:cNvSpPr>
            <a:spLocks noChangeArrowheads="1"/>
          </p:cNvSpPr>
          <p:nvPr/>
        </p:nvSpPr>
        <p:spPr bwMode="auto">
          <a:xfrm>
            <a:off x="-7273925" y="-1799116925"/>
            <a:ext cx="668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19~40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2" name="Rectangle 76"/>
          <p:cNvSpPr>
            <a:spLocks noChangeArrowheads="1"/>
          </p:cNvSpPr>
          <p:nvPr/>
        </p:nvSpPr>
        <p:spPr bwMode="auto">
          <a:xfrm>
            <a:off x="-32480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35~40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3" name="Rectangle 77"/>
          <p:cNvSpPr>
            <a:spLocks noChangeArrowheads="1"/>
          </p:cNvSpPr>
          <p:nvPr/>
        </p:nvSpPr>
        <p:spPr bwMode="auto">
          <a:xfrm>
            <a:off x="7778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13~32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4" name="Rectangle 78"/>
          <p:cNvSpPr>
            <a:spLocks noChangeArrowheads="1"/>
          </p:cNvSpPr>
          <p:nvPr/>
        </p:nvSpPr>
        <p:spPr bwMode="auto">
          <a:xfrm>
            <a:off x="48037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27~32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5" name="Rectangle 79"/>
          <p:cNvSpPr>
            <a:spLocks noChangeArrowheads="1"/>
          </p:cNvSpPr>
          <p:nvPr/>
        </p:nvSpPr>
        <p:spPr bwMode="auto">
          <a:xfrm>
            <a:off x="88296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10~21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6" name="Rectangle 80"/>
          <p:cNvSpPr>
            <a:spLocks noChangeArrowheads="1"/>
          </p:cNvSpPr>
          <p:nvPr/>
        </p:nvSpPr>
        <p:spPr bwMode="auto">
          <a:xfrm>
            <a:off x="128619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18~21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7" name="Rectangle 81"/>
          <p:cNvSpPr>
            <a:spLocks noChangeArrowheads="1"/>
          </p:cNvSpPr>
          <p:nvPr/>
        </p:nvSpPr>
        <p:spPr bwMode="auto">
          <a:xfrm>
            <a:off x="1688782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23~52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8" name="Rectangle 82"/>
          <p:cNvSpPr>
            <a:spLocks noChangeArrowheads="1"/>
          </p:cNvSpPr>
          <p:nvPr/>
        </p:nvSpPr>
        <p:spPr bwMode="auto">
          <a:xfrm>
            <a:off x="-18691225" y="-1799116925"/>
            <a:ext cx="7159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43~52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79" name="Rectangle 83"/>
          <p:cNvSpPr>
            <a:spLocks noChangeArrowheads="1"/>
          </p:cNvSpPr>
          <p:nvPr/>
        </p:nvSpPr>
        <p:spPr bwMode="auto">
          <a:xfrm>
            <a:off x="24939625" y="-1799116925"/>
            <a:ext cx="715963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19~45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0" name="Rectangle 84"/>
          <p:cNvSpPr>
            <a:spLocks noChangeArrowheads="1"/>
          </p:cNvSpPr>
          <p:nvPr/>
        </p:nvSpPr>
        <p:spPr bwMode="auto">
          <a:xfrm>
            <a:off x="28946475" y="-1799116925"/>
            <a:ext cx="66833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36~45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1" name="Rectangle 85"/>
          <p:cNvSpPr>
            <a:spLocks noChangeArrowheads="1"/>
          </p:cNvSpPr>
          <p:nvPr/>
        </p:nvSpPr>
        <p:spPr bwMode="auto">
          <a:xfrm>
            <a:off x="-10467975" y="-1799116925"/>
            <a:ext cx="307816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B+ 30~34 22~26 15~17 35~42 28~35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2" name="Rectangle 86"/>
          <p:cNvSpPr>
            <a:spLocks noChangeArrowheads="1"/>
          </p:cNvSpPr>
          <p:nvPr/>
        </p:nvSpPr>
        <p:spPr bwMode="auto">
          <a:xfrm>
            <a:off x="-10112375" y="-1799116925"/>
            <a:ext cx="2970212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B 19~29 13~21 10~14 23~34 19~27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3" name="Rectangle 87"/>
          <p:cNvSpPr>
            <a:spLocks noChangeArrowheads="1"/>
          </p:cNvSpPr>
          <p:nvPr/>
        </p:nvSpPr>
        <p:spPr bwMode="auto">
          <a:xfrm>
            <a:off x="-14989175" y="-1799116925"/>
            <a:ext cx="5651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待加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4" name="Rectangle 88"/>
          <p:cNvSpPr>
            <a:spLocks noChangeArrowheads="1"/>
          </p:cNvSpPr>
          <p:nvPr/>
        </p:nvSpPr>
        <p:spPr bwMode="auto">
          <a:xfrm>
            <a:off x="-14354175" y="-1799116925"/>
            <a:ext cx="37465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強</a:t>
            </a:r>
            <a:endParaRPr lang="zh-TW" altLang="en-US" sz="800">
              <a:latin typeface="Arial" panose="020B0604020202020204" pitchFamily="34" charset="0"/>
            </a:endParaRPr>
          </a:p>
          <a:p>
            <a:pPr>
              <a:defRPr/>
            </a:pP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29785" name="Rectangle 89"/>
          <p:cNvSpPr>
            <a:spLocks noChangeArrowheads="1"/>
          </p:cNvSpPr>
          <p:nvPr/>
        </p:nvSpPr>
        <p:spPr bwMode="auto">
          <a:xfrm>
            <a:off x="-10112375" y="-1799116925"/>
            <a:ext cx="2446337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zh-TW" sz="1500">
                <a:latin typeface="Times New Roman" pitchFamily="18" charset="0"/>
                <a:cs typeface="Times New Roman" pitchFamily="18" charset="0"/>
              </a:rPr>
              <a:t>C 0~18 0~12 0~9 0~22 0~18 </a:t>
            </a:r>
            <a:endParaRPr lang="en-US" altLang="zh-TW" sz="800">
              <a:latin typeface="Arial" panose="020B0604020202020204" pitchFamily="34" charset="0"/>
            </a:endParaRPr>
          </a:p>
          <a:p>
            <a:pPr>
              <a:defRPr/>
            </a:pPr>
            <a:endParaRPr lang="en-US" altLang="zh-TW" sz="1800">
              <a:latin typeface="Arial" panose="020B0604020202020204" pitchFamily="34" charset="0"/>
            </a:endParaRPr>
          </a:p>
        </p:txBody>
      </p:sp>
      <p:sp>
        <p:nvSpPr>
          <p:cNvPr id="29786" name="Rectangle 90"/>
          <p:cNvSpPr>
            <a:spLocks noChangeArrowheads="1"/>
          </p:cNvSpPr>
          <p:nvPr/>
        </p:nvSpPr>
        <p:spPr bwMode="auto">
          <a:xfrm>
            <a:off x="-15586075" y="1798659725"/>
            <a:ext cx="6280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zh-TW" altLang="en-US" sz="1500">
                <a:latin typeface="Times New Roman" pitchFamily="18" charset="0"/>
                <a:cs typeface="Times New Roman" pitchFamily="18" charset="0"/>
              </a:rPr>
              <a:t>備註：本次等級設定結果英語科不包含聽力題、數學科不包含非選擇題。</a:t>
            </a:r>
            <a:endParaRPr lang="zh-TW" altLang="en-US" sz="1800">
              <a:latin typeface="Arial" panose="020B0604020202020204" pitchFamily="34" charset="0"/>
            </a:endParaRPr>
          </a:p>
        </p:txBody>
      </p:sp>
      <p:sp>
        <p:nvSpPr>
          <p:cNvPr id="89" name="文字方塊 88"/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108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年會考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" y="908720"/>
            <a:ext cx="9144000" cy="5486400"/>
          </a:xfrm>
          <a:prstGeom prst="rect">
            <a:avLst/>
          </a:prstGeom>
        </p:spPr>
      </p:pic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xmlns="" id="{8043DB47-C824-4D3F-8A84-1E19EA5119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投影片編號版面配置區 1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CB9DA5FE-7514-4104-B62A-1088C2AC662F}" type="slidenum">
              <a:rPr kumimoji="0" lang="zh-TW" altLang="en-US" sz="1200">
                <a:solidFill>
                  <a:srgbClr val="898989"/>
                </a:solidFill>
                <a:latin typeface="Verdana" pitchFamily="34" charset="0"/>
                <a:ea typeface="微軟正黑體" pitchFamily="34" charset="-120"/>
              </a:rPr>
              <a:pPr algn="r" eaLnBrk="1" hangingPunct="1"/>
              <a:t>65</a:t>
            </a:fld>
            <a:endParaRPr kumimoji="0" lang="en-US" altLang="zh-TW" sz="1200">
              <a:solidFill>
                <a:srgbClr val="898989"/>
              </a:solidFill>
              <a:latin typeface="Verdana" pitchFamily="34" charset="0"/>
              <a:ea typeface="微軟正黑體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0" y="0"/>
            <a:ext cx="2500313" cy="641350"/>
          </a:xfrm>
          <a:prstGeom prst="rect">
            <a:avLst/>
          </a:prstGeom>
          <a:solidFill>
            <a:srgbClr val="FFFB69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108</a:t>
            </a:r>
            <a:r>
              <a:rPr lang="zh-TW" alt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年會考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標題 3"/>
          <p:cNvSpPr>
            <a:spLocks noGrp="1"/>
          </p:cNvSpPr>
          <p:nvPr>
            <p:ph type="title" idx="4294967295"/>
          </p:nvPr>
        </p:nvSpPr>
        <p:spPr>
          <a:xfrm>
            <a:off x="914400" y="404813"/>
            <a:ext cx="8229600" cy="850900"/>
          </a:xfrm>
        </p:spPr>
        <p:txBody>
          <a:bodyPr/>
          <a:lstStyle/>
          <a:p>
            <a:pPr eaLnBrk="1" hangingPunct="1"/>
            <a:r>
              <a:rPr lang="zh-TW" altLang="en-US" sz="4200" b="1">
                <a:solidFill>
                  <a:schemeClr val="hlink"/>
                </a:solidFill>
                <a:ea typeface="標楷體" pitchFamily="65" charset="-120"/>
              </a:rPr>
              <a:t>能力等級與加註標示</a:t>
            </a: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68411269"/>
              </p:ext>
            </p:extLst>
          </p:nvPr>
        </p:nvGraphicFramePr>
        <p:xfrm>
          <a:off x="251520" y="1484784"/>
          <a:ext cx="8329642" cy="46080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4002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717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76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能力等級</a:t>
                      </a:r>
                    </a:p>
                  </a:txBody>
                  <a:tcPr anchor="ctr"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加註標示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b="1" dirty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標示說明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精熟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(A)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80~85%</a:t>
                      </a: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A+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精熟等級前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kern="1200" baseline="0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A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00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基礎</a:t>
                      </a: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(B)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答對題數</a:t>
                      </a:r>
                      <a:endParaRPr lang="en-US" altLang="zh-TW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40%</a:t>
                      </a:r>
                      <a:r>
                        <a:rPr lang="zh-TW" altLang="en-US" sz="2800" b="1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 ++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25%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B+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基礎等級前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26%</a:t>
                      </a:r>
                      <a:r>
                        <a:rPr lang="zh-TW" altLang="en-US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～</a:t>
                      </a:r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50%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000">
                <a:tc vMerge="1"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7030A0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kern="1200" baseline="0" dirty="0">
                          <a:solidFill>
                            <a:srgbClr val="000066"/>
                          </a:solidFill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B</a:t>
                      </a:r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000066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待加強</a:t>
                      </a:r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(C)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800" b="1" dirty="0">
                          <a:solidFill>
                            <a:srgbClr val="A5002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C</a:t>
                      </a:r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800" b="1" dirty="0">
                        <a:solidFill>
                          <a:srgbClr val="A5002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>
          <a:xfrm>
            <a:off x="539552" y="278092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微軟正黑體" pitchFamily="34" charset="-120"/>
                <a:ea typeface="標楷體" pitchFamily="65" charset="-120"/>
              </a:rPr>
              <a:t>數學科非選擇題</a:t>
            </a:r>
            <a:r>
              <a:rPr lang="en-US" altLang="zh-TW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標題 1">
            <a:extLst>
              <a:ext uri="{FF2B5EF4-FFF2-40B4-BE49-F238E27FC236}">
                <a16:creationId xmlns:a16="http://schemas.microsoft.com/office/drawing/2014/main" xmlns="" id="{E37447CF-9DBB-4B9F-94DF-6E9DFACEE9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5492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數學非選擇題評量的能力</a:t>
            </a:r>
          </a:p>
        </p:txBody>
      </p:sp>
      <p:sp>
        <p:nvSpPr>
          <p:cNvPr id="114691" name="內容版面配置區 2">
            <a:extLst>
              <a:ext uri="{FF2B5EF4-FFF2-40B4-BE49-F238E27FC236}">
                <a16:creationId xmlns:a16="http://schemas.microsoft.com/office/drawing/2014/main" xmlns="" id="{7CA0ECAC-6E8E-45A7-9011-4763D2D33B7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5288" y="1887538"/>
            <a:ext cx="8229600" cy="47815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評量學生</a:t>
            </a:r>
            <a:r>
              <a:rPr lang="zh-TW" altLang="zh-TW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運用數學知識解題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，並</a:t>
            </a:r>
            <a:r>
              <a:rPr lang="zh-TW" altLang="zh-TW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表達其解題思維過程與說明理由的能力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u"/>
            </a:pP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評分規準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None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   評閱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學生解題過程中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擬定「</a:t>
            </a:r>
            <a:r>
              <a:rPr lang="zh-TW" altLang="zh-TW" u="sng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」的適切性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，及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過程「</a:t>
            </a:r>
            <a:r>
              <a:rPr lang="zh-TW" altLang="zh-TW" u="sng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</a:t>
            </a:r>
            <a:r>
              <a:rPr lang="zh-TW" altLang="zh-TW" u="sng">
                <a:latin typeface="標楷體" panose="03000509000000000000" pitchFamily="65" charset="-120"/>
                <a:ea typeface="標楷體" panose="03000509000000000000" pitchFamily="65" charset="-120"/>
              </a:rPr>
              <a:t>」的合理、完整性</a:t>
            </a:r>
            <a:r>
              <a:rPr lang="zh-TW" altLang="zh-TW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策略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」是指學生察覺題目條件要素，將題目轉化成數學問題並擬定解題方法。</a:t>
            </a:r>
            <a:endParaRPr lang="en-US" altLang="zh-TW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表達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」是指解題過程的呈現與步驟間合理性的說明。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評分規準</a:t>
            </a:r>
          </a:p>
        </p:txBody>
      </p:sp>
      <p:graphicFrame>
        <p:nvGraphicFramePr>
          <p:cNvPr id="548867" name="Group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55467797"/>
              </p:ext>
            </p:extLst>
          </p:nvPr>
        </p:nvGraphicFramePr>
        <p:xfrm>
          <a:off x="55916" y="1178672"/>
          <a:ext cx="9001000" cy="5577730"/>
        </p:xfrm>
        <a:graphic>
          <a:graphicData uri="http://schemas.openxmlformats.org/drawingml/2006/table">
            <a:tbl>
              <a:tblPr/>
              <a:tblGrid>
                <a:gridCol w="915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0853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813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分數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評分規準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3</a:t>
                      </a:r>
                      <a:endParaRPr kumimoji="0" lang="zh-TW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策略適切，表達合理、完整。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2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策略適切，表達雖合理，大致完整，但出現計算錯誤。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策略適切，表達合理，大致完整，但沒有顯示部分步驟間的合理性。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888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策略適切，表達雖大致合理，但出現錯誤的引用。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策略方向正確，但缺乏嚴謹性，不足以解決題目問題。</a:t>
                      </a:r>
                      <a:endParaRPr kumimoji="0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eriod"/>
                        <a:tabLst/>
                      </a:pP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策略方向正確，但未能完全將題目轉化成數學問題。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6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0</a:t>
                      </a:r>
                      <a:endParaRPr kumimoji="0" lang="zh-TW" altLang="en-US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1450" marR="91450" marT="45709" marB="4570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1.</a:t>
                      </a:r>
                      <a:r>
                        <a:rPr kumimoji="0" lang="zh-TW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  <a:cs typeface="Times New Roman" pitchFamily="18" charset="0"/>
                        </a:rPr>
                        <a:t>策略模糊不清；解題過程空白或與題目無關。</a:t>
                      </a:r>
                    </a:p>
                  </a:txBody>
                  <a:tcPr marL="91450" marR="91450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 txBox="1">
            <a:spLocks/>
          </p:cNvSpPr>
          <p:nvPr/>
        </p:nvSpPr>
        <p:spPr>
          <a:xfrm>
            <a:off x="2051050" y="558800"/>
            <a:ext cx="5392738" cy="1155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kumimoji="0" lang="zh-TW" altLang="en-US" sz="4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桃園市學費補助</a:t>
            </a:r>
          </a:p>
        </p:txBody>
      </p:sp>
      <p:pic>
        <p:nvPicPr>
          <p:cNvPr id="19459" name="Picture 4" descr="Capture_2016_02_29_12_23_43_7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73238"/>
            <a:ext cx="8569325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 bwMode="auto">
          <a:xfrm>
            <a:off x="2699792" y="5877272"/>
            <a:ext cx="648072" cy="28803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新細明體" pitchFamily="18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27784" y="5739669"/>
            <a:ext cx="959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latin typeface="+mn-ea"/>
                <a:ea typeface="+mn-ea"/>
              </a:rPr>
              <a:t>5,684</a:t>
            </a:r>
            <a:endParaRPr lang="zh-TW" altLang="en-US" sz="2400" b="1" dirty="0">
              <a:latin typeface="+mn-ea"/>
              <a:ea typeface="+mn-ea"/>
            </a:endParaRPr>
          </a:p>
        </p:txBody>
      </p: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2684E0DA-B7B0-4364-97B1-CCF5DDBB91F0}"/>
              </a:ext>
            </a:extLst>
          </p:cNvPr>
          <p:cNvCxnSpPr/>
          <p:nvPr/>
        </p:nvCxnSpPr>
        <p:spPr bwMode="auto">
          <a:xfrm>
            <a:off x="1463312" y="3389811"/>
            <a:ext cx="6985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圖片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32025" y="115888"/>
            <a:ext cx="4543425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95288" y="0"/>
            <a:ext cx="1019175" cy="443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</a:rPr>
              <a:t>答案卷樣式</a:t>
            </a:r>
            <a:endParaRPr lang="zh-TW" altLang="en-US" sz="4400" b="1" dirty="0">
              <a:latin typeface="標楷體" pitchFamily="65" charset="-120"/>
              <a:ea typeface="標楷體" pitchFamily="65" charset="-120"/>
              <a:cs typeface="+mj-cs"/>
            </a:endParaRPr>
          </a:p>
        </p:txBody>
      </p:sp>
      <p:sp>
        <p:nvSpPr>
          <p:cNvPr id="4" name="矩形圖說文字 3"/>
          <p:cNvSpPr/>
          <p:nvPr/>
        </p:nvSpPr>
        <p:spPr>
          <a:xfrm>
            <a:off x="6337300" y="692150"/>
            <a:ext cx="2698750" cy="936625"/>
          </a:xfrm>
          <a:prstGeom prst="wedgeRectCallout">
            <a:avLst>
              <a:gd name="adj1" fmla="val -77691"/>
              <a:gd name="adj2" fmla="val 425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Font typeface="Arial" pitchFamily="34" charset="0"/>
              <a:buChar char="•"/>
              <a:defRPr/>
            </a:pPr>
            <a:r>
              <a:rPr lang="zh-TW" altLang="en-US" sz="18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非選擇題作答區每格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indent="98425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大小為 </a:t>
            </a:r>
            <a:r>
              <a:rPr lang="en-US" altLang="zh-TW" sz="1800" b="1" u="sng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12cm*12cm</a:t>
            </a:r>
            <a:endParaRPr lang="zh-TW" altLang="en-US" sz="1800" dirty="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圖說文字 5"/>
          <p:cNvSpPr/>
          <p:nvPr/>
        </p:nvSpPr>
        <p:spPr>
          <a:xfrm>
            <a:off x="144463" y="4365625"/>
            <a:ext cx="2124075" cy="1079500"/>
          </a:xfrm>
          <a:prstGeom prst="wedgeRectCallout">
            <a:avLst>
              <a:gd name="adj1" fmla="val 70568"/>
              <a:gd name="adj2" fmla="val -638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選擇題作答區，</a:t>
            </a:r>
            <a:endParaRPr lang="en-US" altLang="zh-TW" sz="1800" dirty="0">
              <a:solidFill>
                <a:schemeClr val="tx1"/>
              </a:solidFill>
              <a:latin typeface="標楷體" pitchFamily="65" charset="-120"/>
            </a:endParaRPr>
          </a:p>
          <a:p>
            <a:pPr algn="ctr">
              <a:defRPr/>
            </a:pP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需以</a:t>
            </a:r>
            <a:r>
              <a:rPr lang="en-US" altLang="zh-TW" sz="1800" dirty="0">
                <a:solidFill>
                  <a:schemeClr val="tx1"/>
                </a:solidFill>
                <a:latin typeface="標楷體" pitchFamily="65" charset="-120"/>
              </a:rPr>
              <a:t>2B</a:t>
            </a:r>
            <a:r>
              <a:rPr lang="zh-TW" altLang="en-US" sz="1800" dirty="0">
                <a:solidFill>
                  <a:schemeClr val="tx1"/>
                </a:solidFill>
                <a:latin typeface="標楷體" pitchFamily="65" charset="-120"/>
              </a:rPr>
              <a:t>鉛筆書寫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標題 1">
            <a:extLst>
              <a:ext uri="{FF2B5EF4-FFF2-40B4-BE49-F238E27FC236}">
                <a16:creationId xmlns:a16="http://schemas.microsoft.com/office/drawing/2014/main" xmlns="" id="{65483C2A-743B-42A1-847D-304C36AA4D1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1588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作答注意事項</a:t>
            </a:r>
          </a:p>
        </p:txBody>
      </p:sp>
      <p:sp>
        <p:nvSpPr>
          <p:cNvPr id="117763" name="內容版面配置區 2">
            <a:extLst>
              <a:ext uri="{FF2B5EF4-FFF2-40B4-BE49-F238E27FC236}">
                <a16:creationId xmlns:a16="http://schemas.microsoft.com/office/drawing/2014/main" xmlns="" id="{8BD3FC6B-6981-44F0-966A-4BB7451E66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8313" y="1000125"/>
            <a:ext cx="8280400" cy="3014663"/>
          </a:xfrm>
        </p:spPr>
        <p:txBody>
          <a:bodyPr/>
          <a:lstStyle/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只寫答案而</a:t>
            </a:r>
            <a:r>
              <a:rPr lang="zh-TW" altLang="zh-TW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無計算過程或說明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，無法判斷其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「策略」與「表達」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能力，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該題以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0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分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計</a:t>
            </a:r>
            <a:r>
              <a:rPr lang="zh-TW" altLang="zh-TW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28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514350" indent="-514350" eaLnBrk="1" hangingPunct="1">
              <a:buFont typeface="Calibri" panose="020F0502020204030204" pitchFamily="34" charset="0"/>
              <a:buAutoNum type="arabicPeriod"/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使用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黑色墨水</a:t>
            </a: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的筆書寫，</a:t>
            </a:r>
            <a:r>
              <a:rPr lang="zh-TW" altLang="en-US" sz="28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在規定的作答區內書寫</a:t>
            </a:r>
            <a:endParaRPr lang="en-US" altLang="zh-TW" sz="30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學生作答超出作答區，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僅以作答區內之內容進行評分</a:t>
            </a:r>
            <a:endParaRPr lang="en-US" altLang="zh-TW" sz="26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914400" lvl="1" indent="-514350" eaLnBrk="1" hangingPunct="1">
              <a:buFont typeface="Arial" panose="020B0604020202020204" pitchFamily="34" charset="0"/>
              <a:buChar char="•"/>
            </a:pP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學生可先行</a:t>
            </a:r>
            <a:r>
              <a:rPr lang="zh-TW" altLang="en-US" sz="26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規劃作答方式</a:t>
            </a:r>
            <a:r>
              <a:rPr lang="zh-TW" altLang="en-US" sz="2600" b="1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避免超出作答區</a:t>
            </a:r>
            <a:endParaRPr lang="en-US" altLang="zh-TW" sz="2600" b="1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4" name="內容版面配置區 2">
            <a:extLst>
              <a:ext uri="{FF2B5EF4-FFF2-40B4-BE49-F238E27FC236}">
                <a16:creationId xmlns:a16="http://schemas.microsoft.com/office/drawing/2014/main" xmlns="" id="{1E731D91-E71E-4947-BB24-4A89F4010B2C}"/>
              </a:ext>
            </a:extLst>
          </p:cNvPr>
          <p:cNvSpPr txBox="1">
            <a:spLocks/>
          </p:cNvSpPr>
          <p:nvPr/>
        </p:nvSpPr>
        <p:spPr bwMode="auto">
          <a:xfrm>
            <a:off x="468313" y="3786188"/>
            <a:ext cx="828040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algn="just" eaLnBrk="1">
              <a:spcBef>
                <a:spcPct val="20000"/>
              </a:spcBef>
              <a:buFontTx/>
              <a:buAutoNum type="arabicPeriod" startAt="3"/>
              <a:defRPr/>
            </a:pP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若作答時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自行在試題圖形上標示的記號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，在作答時需要用到，則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需將題目圖形畫在作答區內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，以利閱卷委員進行評分。</a:t>
            </a:r>
            <a:endParaRPr kumimoji="0" lang="en-US" altLang="zh-TW" sz="2800" b="1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 algn="just" eaLnBrk="1">
              <a:spcBef>
                <a:spcPct val="20000"/>
              </a:spcBef>
              <a:buFontTx/>
              <a:buAutoNum type="arabicPeriod" startAt="4"/>
              <a:defRPr/>
            </a:pP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違規卷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包含學生洩漏私人身份（如：姓名、准考證號）、劃記與題目無關的文字、圖形或符號，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則</a:t>
            </a:r>
            <a:r>
              <a:rPr kumimoji="0" lang="zh-TW" altLang="en-US" sz="2800" b="1" u="sng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數學科</a:t>
            </a:r>
            <a:r>
              <a:rPr kumimoji="0" lang="zh-TW" altLang="en-US" sz="2800" b="1" kern="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不計列等級</a:t>
            </a:r>
            <a:r>
              <a:rPr kumimoji="0" lang="zh-TW" altLang="en-US" sz="2800" b="1" kern="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kumimoji="0" lang="en-US" altLang="zh-TW" sz="2800" b="1" kern="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None/>
              <a:defRPr/>
            </a:pPr>
            <a:endParaRPr kumimoji="0" lang="en-US" altLang="zh-TW" b="1" kern="0" dirty="0">
              <a:latin typeface="微軟正黑體" pitchFamily="34" charset="-120"/>
              <a:ea typeface="標楷體" pitchFamily="65" charset="-120"/>
            </a:endParaRPr>
          </a:p>
          <a:p>
            <a:pPr marL="514350" indent="-514350"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zh-TW" altLang="en-US" b="1" kern="0" dirty="0">
              <a:latin typeface="微軟正黑體" pitchFamily="34" charset="-120"/>
              <a:ea typeface="標楷體" pitchFamily="65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標題 1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超出作答區</a:t>
            </a:r>
          </a:p>
        </p:txBody>
      </p:sp>
      <p:sp>
        <p:nvSpPr>
          <p:cNvPr id="110595" name="內容版面配置區 2"/>
          <p:cNvSpPr>
            <a:spLocks noGrp="1"/>
          </p:cNvSpPr>
          <p:nvPr>
            <p:ph idx="4294967295"/>
          </p:nvPr>
        </p:nvSpPr>
        <p:spPr>
          <a:xfrm>
            <a:off x="5965825" y="1198563"/>
            <a:ext cx="3178175" cy="1158875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僅針對作答區內容進行評分</a:t>
            </a:r>
          </a:p>
        </p:txBody>
      </p:sp>
      <p:pic>
        <p:nvPicPr>
          <p:cNvPr id="110596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071563"/>
            <a:ext cx="4051300" cy="410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0597" name="圖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8400" y="2671763"/>
            <a:ext cx="3879850" cy="3971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標題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規劃作答區</a:t>
            </a:r>
          </a:p>
        </p:txBody>
      </p:sp>
      <p:sp>
        <p:nvSpPr>
          <p:cNvPr id="111619" name="內容版面配置區 2"/>
          <p:cNvSpPr>
            <a:spLocks noGrp="1"/>
          </p:cNvSpPr>
          <p:nvPr>
            <p:ph idx="4294967295"/>
          </p:nvPr>
        </p:nvSpPr>
        <p:spPr>
          <a:xfrm>
            <a:off x="4500563" y="1143000"/>
            <a:ext cx="4643437" cy="17145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學生標示作答順序，並將作答區區分作答。</a:t>
            </a:r>
          </a:p>
        </p:txBody>
      </p:sp>
      <p:pic>
        <p:nvPicPr>
          <p:cNvPr id="111620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263" y="1227138"/>
            <a:ext cx="3963987" cy="4059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1621" name="圖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9325" y="2433638"/>
            <a:ext cx="4170363" cy="421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標題 1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將題目圖形畫在作答區內</a:t>
            </a:r>
          </a:p>
        </p:txBody>
      </p:sp>
      <p:sp>
        <p:nvSpPr>
          <p:cNvPr id="112643" name="內容版面配置區 2"/>
          <p:cNvSpPr>
            <a:spLocks noGrp="1"/>
          </p:cNvSpPr>
          <p:nvPr>
            <p:ph idx="4294967295"/>
          </p:nvPr>
        </p:nvSpPr>
        <p:spPr>
          <a:xfrm>
            <a:off x="5616575" y="1412875"/>
            <a:ext cx="3527425" cy="478155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學生如自行在題目的圖形上標示記號，並使用該記號作答時，需將題目圖形及使用的記號畫記在作答區內。</a:t>
            </a:r>
          </a:p>
        </p:txBody>
      </p:sp>
      <p:pic>
        <p:nvPicPr>
          <p:cNvPr id="112644" name="圖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400" y="1244600"/>
            <a:ext cx="5016500" cy="51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標題 1"/>
          <p:cNvSpPr>
            <a:spLocks noGrp="1"/>
          </p:cNvSpPr>
          <p:nvPr>
            <p:ph type="title" idx="4294967295"/>
          </p:nvPr>
        </p:nvSpPr>
        <p:spPr>
          <a:xfrm>
            <a:off x="914400" y="260350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違規卷</a:t>
            </a:r>
          </a:p>
        </p:txBody>
      </p:sp>
      <p:sp>
        <p:nvSpPr>
          <p:cNvPr id="113667" name="內容版面配置區 2"/>
          <p:cNvSpPr>
            <a:spLocks noGrp="1"/>
          </p:cNvSpPr>
          <p:nvPr>
            <p:ph idx="4294967295"/>
          </p:nvPr>
        </p:nvSpPr>
        <p:spPr>
          <a:xfrm>
            <a:off x="4929188" y="1143000"/>
            <a:ext cx="4214812" cy="1801813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作答區中書寫與解題無關之文字、作圖。</a:t>
            </a:r>
          </a:p>
        </p:txBody>
      </p:sp>
      <p:pic>
        <p:nvPicPr>
          <p:cNvPr id="113668" name="圖片 4" descr="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1285875"/>
            <a:ext cx="4087812" cy="39449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3669" name="Picture 2" descr="C:\Documents and Settings\liying\桌面\違規卷\10514121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2357438"/>
            <a:ext cx="3819525" cy="4143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微軟正黑體" pitchFamily="34" charset="-120"/>
                <a:ea typeface="標楷體" pitchFamily="65" charset="-120"/>
              </a:rPr>
              <a:t>寫作測驗</a:t>
            </a:r>
            <a:r>
              <a:rPr lang="en-US" altLang="zh-TW" dirty="0">
                <a:latin typeface="微軟正黑體" pitchFamily="34" charset="-120"/>
                <a:ea typeface="標楷體" pitchFamily="65" charset="-120"/>
              </a:rPr>
              <a:t/>
            </a:r>
            <a:br>
              <a:rPr lang="en-US" altLang="zh-TW" dirty="0">
                <a:latin typeface="微軟正黑體" pitchFamily="34" charset="-120"/>
                <a:ea typeface="標楷體" pitchFamily="65" charset="-120"/>
              </a:rPr>
            </a:br>
            <a:r>
              <a:rPr lang="zh-TW" altLang="en-US" dirty="0">
                <a:latin typeface="微軟正黑體" pitchFamily="34" charset="-120"/>
                <a:ea typeface="標楷體" pitchFamily="65" charset="-120"/>
              </a:rPr>
              <a:t>評分說明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標題 1"/>
          <p:cNvSpPr>
            <a:spLocks noGrp="1"/>
          </p:cNvSpPr>
          <p:nvPr>
            <p:ph type="title" idx="4294967295"/>
          </p:nvPr>
        </p:nvSpPr>
        <p:spPr>
          <a:xfrm>
            <a:off x="683568" y="26064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寫作測驗評量的能力</a:t>
            </a:r>
          </a:p>
        </p:txBody>
      </p:sp>
      <p:sp>
        <p:nvSpPr>
          <p:cNvPr id="115715" name="內容版面配置區 2"/>
          <p:cNvSpPr>
            <a:spLocks noGrp="1"/>
          </p:cNvSpPr>
          <p:nvPr>
            <p:ph idx="4294967295"/>
          </p:nvPr>
        </p:nvSpPr>
        <p:spPr>
          <a:xfrm>
            <a:off x="342928" y="1484313"/>
            <a:ext cx="8229600" cy="4824412"/>
          </a:xfrm>
        </p:spPr>
        <p:txBody>
          <a:bodyPr/>
          <a:lstStyle/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檢測國中畢業生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表達經驗見聞</a:t>
            </a:r>
            <a:r>
              <a:rPr lang="zh-TW" altLang="en-US" sz="3000" dirty="0">
                <a:latin typeface="標楷體" pitchFamily="65" charset="-120"/>
                <a:ea typeface="標楷體" pitchFamily="65" charset="-120"/>
              </a:rPr>
              <a:t>和</a:t>
            </a:r>
            <a:r>
              <a:rPr lang="zh-TW" altLang="en-US" sz="3000" dirty="0">
                <a:solidFill>
                  <a:srgbClr val="0000FF"/>
                </a:solidFill>
                <a:latin typeface="標楷體" pitchFamily="65" charset="-120"/>
                <a:ea typeface="標楷體" pitchFamily="65" charset="-120"/>
              </a:rPr>
              <a:t>情感思想的綜合語文能力。</a:t>
            </a:r>
            <a:endParaRPr lang="zh-TW" altLang="en-US" sz="30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立意與取材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：能依不同的寫作目的，統整閱讀內容、篩選合適素材，以表現個人意念。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結構組織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：能掌握寫作步驟，首尾連貫，組織完整篇章。</a:t>
            </a:r>
          </a:p>
          <a:p>
            <a:pPr marL="0" indent="0" algn="just" eaLnBrk="1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遣詞造句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：能正確使用本國語文，</a:t>
            </a:r>
            <a:r>
              <a:rPr lang="zh-TW" altLang="en-US" sz="2600" dirty="0">
                <a:latin typeface="標楷體" pitchFamily="65" charset="-120"/>
                <a:ea typeface="標楷體" pitchFamily="65" charset="-120"/>
              </a:rPr>
              <a:t>適當的遣詞用字、運用各種句型及修辭寫作。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  <a:p>
            <a:pPr marL="0" indent="0" algn="just" eaLnBrk="1">
              <a:lnSpc>
                <a:spcPct val="90000"/>
              </a:lnSpc>
              <a:buFont typeface="Wingdings" pitchFamily="2" charset="2"/>
              <a:buChar char="u"/>
            </a:pPr>
            <a:r>
              <a:rPr lang="zh-TW" altLang="en-US" sz="2800" b="1" dirty="0">
                <a:latin typeface="標楷體" pitchFamily="65" charset="-120"/>
                <a:ea typeface="標楷體" pitchFamily="65" charset="-120"/>
              </a:rPr>
              <a:t>錯別字、格式及標點符號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：能正確運用文字、格式及標點符號。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FB3611AA-E390-466E-BEBB-64BA192070E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CCFA05E-FE78-4F42-AC31-9D9AC28519D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標題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zh-TW" altLang="en-US">
                <a:latin typeface="標楷體" pitchFamily="65" charset="-120"/>
                <a:ea typeface="標楷體" pitchFamily="65" charset="-120"/>
              </a:rPr>
              <a:t>答案卷樣式</a:t>
            </a:r>
          </a:p>
        </p:txBody>
      </p:sp>
      <p:pic>
        <p:nvPicPr>
          <p:cNvPr id="116739" name="圖片 6" descr="會考_寫作測驗答案卷_0917_一般卷_頁面_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175" y="2133600"/>
            <a:ext cx="4373563" cy="312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0" name="圖片 6" descr="會考_寫作測驗答案卷_0826_反面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6613" y="2157413"/>
            <a:ext cx="4389437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38846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80413" y="4365625"/>
            <a:ext cx="431800" cy="8937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68713" y="2127250"/>
            <a:ext cx="431800" cy="8953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F6A2F4B9-6EC4-43EA-8EE9-FDB9CF0C6AD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1A307358-9DDC-4B71-A125-C579DA1237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標題 1">
            <a:extLst>
              <a:ext uri="{FF2B5EF4-FFF2-40B4-BE49-F238E27FC236}">
                <a16:creationId xmlns:a16="http://schemas.microsoft.com/office/drawing/2014/main" xmlns="" id="{683FC78C-76DA-4EB1-A32E-BA06E5DDDAC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55650" y="485775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寫作測驗作答注意事項</a:t>
            </a:r>
          </a:p>
        </p:txBody>
      </p:sp>
      <p:sp>
        <p:nvSpPr>
          <p:cNvPr id="125955" name="內容版面配置區 2">
            <a:extLst>
              <a:ext uri="{FF2B5EF4-FFF2-40B4-BE49-F238E27FC236}">
                <a16:creationId xmlns:a16="http://schemas.microsoft.com/office/drawing/2014/main" xmlns="" id="{777582E0-A6F4-48BE-8EA4-7AB086C53E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288" y="1628775"/>
            <a:ext cx="8507412" cy="4968875"/>
          </a:xfrm>
        </p:spPr>
        <p:txBody>
          <a:bodyPr/>
          <a:lstStyle/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作答方式：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必須仔細閱讀完整試題後，撰寫一篇文章。 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從第一頁右邊第一行開始作答，並不得要求增加答案卷作答。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以下情形影響作答結果呈現，可能影響得分：</a:t>
            </a:r>
            <a:endParaRPr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未用本國文字書寫（正體字）；未用黑色墨水的筆書寫（</a:t>
            </a: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建議使用</a:t>
            </a:r>
            <a:r>
              <a:rPr lang="en-US" altLang="zh-TW" sz="24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0.5mm</a:t>
            </a:r>
            <a:r>
              <a:rPr lang="zh-TW" altLang="zh-TW" sz="24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〜</a:t>
            </a:r>
            <a:r>
              <a:rPr lang="en-US" altLang="zh-TW" sz="2400">
                <a:latin typeface="Times New Roman" panose="02020603050405020304" pitchFamily="18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0.7mm</a:t>
            </a:r>
            <a:r>
              <a:rPr lang="zh-TW" altLang="zh-TW" sz="2400">
                <a:latin typeface="標楷體" panose="03000509000000000000" pitchFamily="65" charset="-120"/>
                <a:ea typeface="標楷體" panose="03000509000000000000" pitchFamily="65" charset="-120"/>
              </a:rPr>
              <a:t>之筆尖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，且不得使用鉛筆）；書寫內容超出答案卷格線外框。</a:t>
            </a:r>
          </a:p>
          <a:p>
            <a:pPr marL="806450" indent="-498475" algn="just" defTabSz="1511300" eaLnBrk="1">
              <a:lnSpc>
                <a:spcPct val="95000"/>
              </a:lnSpc>
              <a:buFont typeface="Wingdings" panose="05000000000000000000" pitchFamily="2" charset="2"/>
              <a:buChar char="u"/>
            </a:pPr>
            <a:r>
              <a:rPr lang="zh-TW" altLang="en-US" sz="2400" b="1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以下情形違反考場規則，將不予計分：</a:t>
            </a:r>
            <a:endParaRPr lang="en-US" altLang="zh-TW" sz="2400" b="1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06450" indent="-498475" algn="just" defTabSz="1511300" eaLnBrk="1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   	</a:t>
            </a: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於答案紙上洩漏私人身分；污損答案卷；或於答案卷上作任何標記。</a:t>
            </a:r>
            <a:endParaRPr lang="en-US" altLang="zh-TW" sz="24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866775" lvl="1" indent="-565150" defTabSz="1511300" eaLnBrk="1" hangingPunct="1">
              <a:lnSpc>
                <a:spcPct val="95000"/>
              </a:lnSpc>
              <a:buClr>
                <a:srgbClr val="000000"/>
              </a:buClr>
              <a:buFont typeface="Wingdings" panose="05000000000000000000" pitchFamily="2" charset="2"/>
              <a:buChar char="u"/>
            </a:pPr>
            <a:r>
              <a:rPr lang="zh-TW" altLang="en-US" sz="2400">
                <a:latin typeface="標楷體" panose="03000509000000000000" pitchFamily="65" charset="-120"/>
                <a:ea typeface="標楷體" panose="03000509000000000000" pitchFamily="65" charset="-120"/>
              </a:rPr>
              <a:t>另針對使用詩歌體、完全離題、只抄寫題目或說明及空白卷等考生，因無法判斷其寫作能力，給予其零級分。</a:t>
            </a:r>
          </a:p>
          <a:p>
            <a:pPr marL="866775" lvl="1" indent="-565150" defTabSz="1511300" eaLnBrk="1" hangingPunct="1">
              <a:lnSpc>
                <a:spcPct val="95000"/>
              </a:lnSpc>
              <a:buFont typeface="Wingdings" panose="05000000000000000000" pitchFamily="2" charset="2"/>
              <a:buChar char="u"/>
            </a:pPr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DC9F6DF-B78E-4C57-B591-A9ED68DE7726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4057248E-AAD6-4EEA-85BA-29EF5590302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7DAE4D0A-6C6E-4A43-895F-597127DC05AC}" type="slidenum">
              <a:rPr lang="en-US" altLang="zh-TW" sz="1400" b="1">
                <a:latin typeface="Arial" pitchFamily="34" charset="0"/>
              </a:rPr>
              <a:pPr algn="r" eaLnBrk="1" hangingPunct="1"/>
              <a:t>8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11138" y="1549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1" hangingPunct="1"/>
            <a:endParaRPr lang="zh-TW" altLang="en-US"/>
          </a:p>
        </p:txBody>
      </p:sp>
      <p:sp>
        <p:nvSpPr>
          <p:cNvPr id="21508" name="Rectangle 3"/>
          <p:cNvSpPr>
            <a:spLocks noChangeArrowheads="1"/>
          </p:cNvSpPr>
          <p:nvPr/>
        </p:nvSpPr>
        <p:spPr bwMode="auto">
          <a:xfrm>
            <a:off x="611188" y="1089499"/>
            <a:ext cx="8075613" cy="1571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100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學年度至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106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學年度國中畢業生已經由每年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31.4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萬人降至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23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萬人，已經</a:t>
            </a:r>
            <a:r>
              <a:rPr lang="zh-TW" altLang="en-US" sz="2400" b="1" dirty="0">
                <a:solidFill>
                  <a:srgbClr val="FF3300"/>
                </a:solidFill>
                <a:latin typeface="標楷體" pitchFamily="65" charset="-120"/>
              </a:rPr>
              <a:t>跌破</a:t>
            </a:r>
            <a:r>
              <a:rPr lang="en-US" altLang="zh-TW" sz="2400" b="1" dirty="0">
                <a:solidFill>
                  <a:srgbClr val="FF3300"/>
                </a:solidFill>
                <a:latin typeface="標楷體" pitchFamily="65" charset="-120"/>
              </a:rPr>
              <a:t>30</a:t>
            </a:r>
            <a:r>
              <a:rPr lang="zh-TW" altLang="en-US" sz="2400" b="1" dirty="0">
                <a:solidFill>
                  <a:srgbClr val="FF3300"/>
                </a:solidFill>
                <a:latin typeface="標楷體" pitchFamily="65" charset="-120"/>
              </a:rPr>
              <a:t>萬人。</a:t>
            </a:r>
            <a:r>
              <a:rPr lang="en-US" altLang="zh-TW" sz="2400" b="1" dirty="0">
                <a:solidFill>
                  <a:srgbClr val="FF3300"/>
                </a:solidFill>
                <a:latin typeface="標楷體" pitchFamily="65" charset="-120"/>
              </a:rPr>
              <a:t>110</a:t>
            </a:r>
            <a:r>
              <a:rPr lang="zh-TW" altLang="en-US" sz="2400" b="1" dirty="0">
                <a:solidFill>
                  <a:srgbClr val="FF3300"/>
                </a:solidFill>
                <a:latin typeface="標楷體" pitchFamily="65" charset="-120"/>
              </a:rPr>
              <a:t>學年度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預估國中畢業生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跌破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</a:rPr>
              <a:t>20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</a:rPr>
              <a:t>萬人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，約為</a:t>
            </a:r>
            <a:r>
              <a:rPr lang="en-US" altLang="zh-TW" sz="2400" b="1" dirty="0">
                <a:solidFill>
                  <a:srgbClr val="FF3300"/>
                </a:solidFill>
                <a:latin typeface="標楷體" pitchFamily="65" charset="-120"/>
              </a:rPr>
              <a:t>19.9</a:t>
            </a:r>
            <a:r>
              <a:rPr lang="zh-TW" altLang="en-US" sz="2400" b="1" dirty="0">
                <a:solidFill>
                  <a:srgbClr val="FF3300"/>
                </a:solidFill>
                <a:latin typeface="標楷體" pitchFamily="65" charset="-120"/>
              </a:rPr>
              <a:t>萬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人。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(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資料來源：教育部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107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年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5</a:t>
            </a:r>
            <a:r>
              <a:rPr lang="zh-TW" altLang="en-US" sz="2400" b="1" dirty="0">
                <a:solidFill>
                  <a:srgbClr val="000099"/>
                </a:solidFill>
                <a:latin typeface="標楷體" pitchFamily="65" charset="-120"/>
              </a:rPr>
              <a:t>月教育統計簡訊</a:t>
            </a:r>
            <a:r>
              <a:rPr lang="en-US" altLang="zh-TW" sz="2400" b="1" dirty="0">
                <a:solidFill>
                  <a:srgbClr val="000099"/>
                </a:solidFill>
                <a:latin typeface="標楷體" pitchFamily="65" charset="-120"/>
              </a:rPr>
              <a:t>)</a:t>
            </a:r>
            <a:endParaRPr lang="zh-TW" altLang="en-US" sz="2400" b="1" dirty="0">
              <a:solidFill>
                <a:srgbClr val="000099"/>
              </a:solidFill>
              <a:latin typeface="標楷體" pitchFamily="65" charset="-120"/>
            </a:endParaRPr>
          </a:p>
        </p:txBody>
      </p:sp>
      <p:sp>
        <p:nvSpPr>
          <p:cNvPr id="185348" name="Rectangle 4"/>
          <p:cNvSpPr>
            <a:spLocks noChangeArrowheads="1"/>
          </p:cNvSpPr>
          <p:nvPr/>
        </p:nvSpPr>
        <p:spPr bwMode="auto">
          <a:xfrm>
            <a:off x="1258888" y="351061"/>
            <a:ext cx="6697662" cy="7016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4000" dirty="0">
                <a:effectLst>
                  <a:outerShdw blurRad="38100" dist="38100" dir="2700000" algn="tl">
                    <a:srgbClr val="FFFFFF"/>
                  </a:outerShdw>
                </a:effectLst>
                <a:latin typeface="標楷體" pitchFamily="65" charset="-120"/>
                <a:ea typeface="標楷體" pitchFamily="65" charset="-120"/>
              </a:rPr>
              <a:t>國中畢業生數趨勢圖</a:t>
            </a:r>
          </a:p>
        </p:txBody>
      </p:sp>
      <p:graphicFrame>
        <p:nvGraphicFramePr>
          <p:cNvPr id="113" name="圖表 112">
            <a:extLst>
              <a:ext uri="{FF2B5EF4-FFF2-40B4-BE49-F238E27FC236}">
                <a16:creationId xmlns:a16="http://schemas.microsoft.com/office/drawing/2014/main" xmlns="" id="{02A085DE-6ACF-4FCD-B8B9-A8AD261FC5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5858784"/>
              </p:ext>
            </p:extLst>
          </p:nvPr>
        </p:nvGraphicFramePr>
        <p:xfrm>
          <a:off x="657225" y="2601169"/>
          <a:ext cx="7829550" cy="393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92E94383-985E-4182-9F46-05061A24E56D}"/>
              </a:ext>
            </a:extLst>
          </p:cNvPr>
          <p:cNvSpPr txBox="1"/>
          <p:nvPr/>
        </p:nvSpPr>
        <p:spPr>
          <a:xfrm>
            <a:off x="4283968" y="647482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/>
              <a:t>學年度</a:t>
            </a:r>
          </a:p>
        </p:txBody>
      </p:sp>
      <p:sp>
        <p:nvSpPr>
          <p:cNvPr id="9" name="Rectangle 112">
            <a:extLst>
              <a:ext uri="{FF2B5EF4-FFF2-40B4-BE49-F238E27FC236}">
                <a16:creationId xmlns:a16="http://schemas.microsoft.com/office/drawing/2014/main" xmlns="" id="{4BD6B545-F7D9-47B0-A040-B4D7797A1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1563" y="4077072"/>
            <a:ext cx="580678" cy="272728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ffectLst>
            <a:prstShdw prst="shdw17" dist="17961" dir="27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/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內容版面配置區 4" descr="105030114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1238" y="404813"/>
            <a:ext cx="802481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墨水不足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BE8264F6-BEB3-4CE9-A3D5-56BB0BEC50B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E4DD6153-93FA-4C23-ADCB-3B7EE9CA4F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內容版面配置區 4" descr="96260436301-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361950"/>
            <a:ext cx="8027987" cy="611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字體太小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969319B7-263B-4BB5-AA80-5D630295442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B2A21E0C-B506-4ADE-BAD3-686F8B2AC56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xmlns="" id="{6BC28662-6C86-4E78-BBCF-2D19C76263C3}"/>
              </a:ext>
            </a:extLst>
          </p:cNvPr>
          <p:cNvSpPr txBox="1">
            <a:spLocks/>
          </p:cNvSpPr>
          <p:nvPr/>
        </p:nvSpPr>
        <p:spPr bwMode="auto">
          <a:xfrm>
            <a:off x="34925" y="274638"/>
            <a:ext cx="1019175" cy="617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zh-TW" altLang="en-US" sz="4400" b="1" dirty="0">
                <a:latin typeface="標楷體" pitchFamily="65" charset="-120"/>
                <a:ea typeface="標楷體" pitchFamily="65" charset="-120"/>
                <a:cs typeface="+mj-cs"/>
              </a:rPr>
              <a:t>詩歌體</a:t>
            </a:r>
          </a:p>
        </p:txBody>
      </p:sp>
      <p:pic>
        <p:nvPicPr>
          <p:cNvPr id="129027" name="內容版面配置區 4">
            <a:extLst>
              <a:ext uri="{FF2B5EF4-FFF2-40B4-BE49-F238E27FC236}">
                <a16:creationId xmlns:a16="http://schemas.microsoft.com/office/drawing/2014/main" xmlns="" id="{83AAAEBD-1600-4698-B15D-234A7F48109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681038"/>
            <a:ext cx="7799388" cy="5916612"/>
          </a:xfrm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AA67CB4-A89F-48AD-8ED4-0E9BB79C987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941FF649-EC62-4D1D-978E-8F5C1D9AE1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圖片 2">
            <a:extLst>
              <a:ext uri="{FF2B5EF4-FFF2-40B4-BE49-F238E27FC236}">
                <a16:creationId xmlns:a16="http://schemas.microsoft.com/office/drawing/2014/main" xmlns="" id="{9C26D7B3-D363-474F-9B5B-8460968E1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76FCE3E2-EC44-4436-A143-966CFF17A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9018BC7-A3F1-4DDD-A0DD-48C25FBDD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053" name="文字方塊 8">
            <a:extLst>
              <a:ext uri="{FF2B5EF4-FFF2-40B4-BE49-F238E27FC236}">
                <a16:creationId xmlns:a16="http://schemas.microsoft.com/office/drawing/2014/main" xmlns="" id="{43AC9DC0-3DCC-46C9-9795-CABAE2208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9" y="2924175"/>
            <a:ext cx="6557342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五、桃連區</a:t>
            </a:r>
            <a:r>
              <a:rPr lang="en-US" altLang="zh-TW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 dirty="0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重要日程</a:t>
            </a:r>
          </a:p>
        </p:txBody>
      </p:sp>
      <p:pic>
        <p:nvPicPr>
          <p:cNvPr id="130054" name="圖片 11">
            <a:extLst>
              <a:ext uri="{FF2B5EF4-FFF2-40B4-BE49-F238E27FC236}">
                <a16:creationId xmlns:a16="http://schemas.microsoft.com/office/drawing/2014/main" xmlns="" id="{580BE0FA-95CD-410B-95FA-73455E9A32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5" name="圖片 12">
            <a:extLst>
              <a:ext uri="{FF2B5EF4-FFF2-40B4-BE49-F238E27FC236}">
                <a16:creationId xmlns:a16="http://schemas.microsoft.com/office/drawing/2014/main" xmlns="" id="{748782E5-8CAC-49BE-BE5A-12DF9523C6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6" name="圖片 13">
            <a:extLst>
              <a:ext uri="{FF2B5EF4-FFF2-40B4-BE49-F238E27FC236}">
                <a16:creationId xmlns:a16="http://schemas.microsoft.com/office/drawing/2014/main" xmlns="" id="{42FB31C4-EFC8-4A09-B597-E9284BED5F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7" name="圖片 14">
            <a:extLst>
              <a:ext uri="{FF2B5EF4-FFF2-40B4-BE49-F238E27FC236}">
                <a16:creationId xmlns:a16="http://schemas.microsoft.com/office/drawing/2014/main" xmlns="" id="{AB5B523F-A3C9-4DCF-90F9-9CD3A9679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8" name="圖片 9">
            <a:extLst>
              <a:ext uri="{FF2B5EF4-FFF2-40B4-BE49-F238E27FC236}">
                <a16:creationId xmlns:a16="http://schemas.microsoft.com/office/drawing/2014/main" xmlns="" id="{117C16B7-A7EA-4468-8B67-39956829CB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9" name="圖片 5">
            <a:extLst>
              <a:ext uri="{FF2B5EF4-FFF2-40B4-BE49-F238E27FC236}">
                <a16:creationId xmlns:a16="http://schemas.microsoft.com/office/drawing/2014/main" xmlns="" id="{032362EC-AB65-48B5-B957-EE03B36481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60" name="圖片 3">
            <a:extLst>
              <a:ext uri="{FF2B5EF4-FFF2-40B4-BE49-F238E27FC236}">
                <a16:creationId xmlns:a16="http://schemas.microsoft.com/office/drawing/2014/main" xmlns="" id="{92171937-528B-4201-B02A-EAC66EB51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ED95EEFA-26D8-4C7D-B68D-5BF720F0C13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3EC76E96-211C-431B-A522-4E3A6FFAF0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Text Box 2"/>
          <p:cNvSpPr txBox="1">
            <a:spLocks noChangeArrowheads="1"/>
          </p:cNvSpPr>
          <p:nvPr/>
        </p:nvSpPr>
        <p:spPr bwMode="auto">
          <a:xfrm>
            <a:off x="251520" y="908720"/>
            <a:ext cx="738664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vert="eaVert"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年度重要日程表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3600" dirty="0">
                <a:latin typeface="標楷體" pitchFamily="65" charset="-120"/>
                <a:ea typeface="標楷體" pitchFamily="65" charset="-120"/>
              </a:rPr>
              <a:t>依簡章為準</a:t>
            </a:r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sp>
        <p:nvSpPr>
          <p:cNvPr id="122884" name="文字方塊 2"/>
          <p:cNvSpPr txBox="1">
            <a:spLocks noChangeArrowheads="1"/>
          </p:cNvSpPr>
          <p:nvPr/>
        </p:nvSpPr>
        <p:spPr bwMode="auto">
          <a:xfrm>
            <a:off x="179512" y="476672"/>
            <a:ext cx="115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3600" dirty="0">
                <a:latin typeface="標楷體" pitchFamily="65" charset="-120"/>
                <a:ea typeface="標楷體" pitchFamily="65" charset="-120"/>
              </a:rPr>
              <a:t>109</a:t>
            </a:r>
            <a:endParaRPr lang="zh-TW" altLang="en-US" sz="36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D2EEB4F-24D3-48C9-8046-DA9DC57A31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" t="3800" r="5448" b="2751"/>
          <a:stretch/>
        </p:blipFill>
        <p:spPr>
          <a:xfrm>
            <a:off x="964306" y="1"/>
            <a:ext cx="8118320" cy="6818212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xmlns="" id="{621F4D53-1B22-466C-B051-9E3DD3448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925" y="203200"/>
            <a:ext cx="8142288" cy="7016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57200" eaLnBrk="1" hangingPunct="1">
              <a:defRPr/>
            </a:pPr>
            <a:r>
              <a:rPr lang="en-US" altLang="zh-TW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年桃連區重要</a:t>
            </a:r>
            <a:r>
              <a:rPr lang="zh-TW" altLang="zh-TW" sz="40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日程表</a:t>
            </a:r>
            <a:r>
              <a:rPr lang="en-US" altLang="zh-TW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教育部版</a:t>
            </a:r>
            <a:r>
              <a:rPr lang="en-US" altLang="zh-TW" sz="2400" dirty="0">
                <a:solidFill>
                  <a:srgbClr val="3319F5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itchFamily="65" charset="-120"/>
                <a:ea typeface="標楷體" pitchFamily="65" charset="-120"/>
              </a:rPr>
              <a:t>)</a:t>
            </a:r>
            <a:endParaRPr lang="zh-TW" altLang="zh-TW" sz="2400" dirty="0">
              <a:solidFill>
                <a:srgbClr val="3319F5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4" name="圓角矩形 23">
            <a:extLst>
              <a:ext uri="{FF2B5EF4-FFF2-40B4-BE49-F238E27FC236}">
                <a16:creationId xmlns:a16="http://schemas.microsoft.com/office/drawing/2014/main" xmlns="" id="{B4625565-5FF9-48F7-8302-F66953B9D3F5}"/>
              </a:ext>
            </a:extLst>
          </p:cNvPr>
          <p:cNvSpPr/>
          <p:nvPr/>
        </p:nvSpPr>
        <p:spPr>
          <a:xfrm>
            <a:off x="241300" y="2084388"/>
            <a:ext cx="2952750" cy="739775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特招專業群科報名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(3/16~3/20)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5" name="向下箭號 24">
            <a:extLst>
              <a:ext uri="{FF2B5EF4-FFF2-40B4-BE49-F238E27FC236}">
                <a16:creationId xmlns:a16="http://schemas.microsoft.com/office/drawing/2014/main" xmlns="" id="{DD44586B-C39B-4218-96F9-847487E4458D}"/>
              </a:ext>
            </a:extLst>
          </p:cNvPr>
          <p:cNvSpPr/>
          <p:nvPr/>
        </p:nvSpPr>
        <p:spPr>
          <a:xfrm>
            <a:off x="1535113" y="1693863"/>
            <a:ext cx="504825" cy="36036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26" name="圓角矩形 25">
            <a:extLst>
              <a:ext uri="{FF2B5EF4-FFF2-40B4-BE49-F238E27FC236}">
                <a16:creationId xmlns:a16="http://schemas.microsoft.com/office/drawing/2014/main" xmlns="" id="{159A3B12-46D1-479D-AB6A-DD2F5B12C13B}"/>
              </a:ext>
            </a:extLst>
          </p:cNvPr>
          <p:cNvSpPr/>
          <p:nvPr/>
        </p:nvSpPr>
        <p:spPr>
          <a:xfrm>
            <a:off x="247650" y="989013"/>
            <a:ext cx="2968625" cy="66357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科學班報名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(3/5~3/6)</a:t>
            </a:r>
          </a:p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科學班檢定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(3/14)</a:t>
            </a:r>
            <a:endParaRPr lang="zh-TW" altLang="en-US" sz="2000" dirty="0">
              <a:solidFill>
                <a:srgbClr val="3C33F7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" name="向下箭號 26">
            <a:extLst>
              <a:ext uri="{FF2B5EF4-FFF2-40B4-BE49-F238E27FC236}">
                <a16:creationId xmlns:a16="http://schemas.microsoft.com/office/drawing/2014/main" xmlns="" id="{2E478759-BAD8-43A9-BFA1-7AACB0C486B8}"/>
              </a:ext>
            </a:extLst>
          </p:cNvPr>
          <p:cNvSpPr/>
          <p:nvPr/>
        </p:nvSpPr>
        <p:spPr>
          <a:xfrm>
            <a:off x="1543050" y="2867025"/>
            <a:ext cx="504825" cy="4222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28" name="圓角矩形 27">
            <a:extLst>
              <a:ext uri="{FF2B5EF4-FFF2-40B4-BE49-F238E27FC236}">
                <a16:creationId xmlns:a16="http://schemas.microsoft.com/office/drawing/2014/main" xmlns="" id="{3EC55C45-D318-464E-B6FC-3450E70787F3}"/>
              </a:ext>
            </a:extLst>
          </p:cNvPr>
          <p:cNvSpPr/>
          <p:nvPr/>
        </p:nvSpPr>
        <p:spPr>
          <a:xfrm>
            <a:off x="228600" y="3306763"/>
            <a:ext cx="2952750" cy="681037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特招群科術科測驗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(4/25</a:t>
            </a: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4/26)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9" name="向下箭號 28">
            <a:extLst>
              <a:ext uri="{FF2B5EF4-FFF2-40B4-BE49-F238E27FC236}">
                <a16:creationId xmlns:a16="http://schemas.microsoft.com/office/drawing/2014/main" xmlns="" id="{CB5D0AD3-CB87-490B-953C-2843C227C77D}"/>
              </a:ext>
            </a:extLst>
          </p:cNvPr>
          <p:cNvSpPr/>
          <p:nvPr/>
        </p:nvSpPr>
        <p:spPr>
          <a:xfrm>
            <a:off x="1568450" y="4008438"/>
            <a:ext cx="504825" cy="43815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0" name="圓角矩形 29">
            <a:extLst>
              <a:ext uri="{FF2B5EF4-FFF2-40B4-BE49-F238E27FC236}">
                <a16:creationId xmlns:a16="http://schemas.microsoft.com/office/drawing/2014/main" xmlns="" id="{7E614743-0BB0-4B9F-85AD-D267B075A6A1}"/>
              </a:ext>
            </a:extLst>
          </p:cNvPr>
          <p:cNvSpPr/>
          <p:nvPr/>
        </p:nvSpPr>
        <p:spPr>
          <a:xfrm>
            <a:off x="5641975" y="979488"/>
            <a:ext cx="2922588" cy="7381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會考成績公告</a:t>
            </a:r>
            <a:r>
              <a:rPr lang="en-US" altLang="zh-TW" sz="24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(6/5)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1" name="向下箭號 30">
            <a:extLst>
              <a:ext uri="{FF2B5EF4-FFF2-40B4-BE49-F238E27FC236}">
                <a16:creationId xmlns:a16="http://schemas.microsoft.com/office/drawing/2014/main" xmlns="" id="{DACA1CD6-2343-4FF9-8718-E31C203068F4}"/>
              </a:ext>
            </a:extLst>
          </p:cNvPr>
          <p:cNvSpPr/>
          <p:nvPr/>
        </p:nvSpPr>
        <p:spPr>
          <a:xfrm>
            <a:off x="6934200" y="1728788"/>
            <a:ext cx="503238" cy="346075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2" name="圓角矩形 31">
            <a:extLst>
              <a:ext uri="{FF2B5EF4-FFF2-40B4-BE49-F238E27FC236}">
                <a16:creationId xmlns:a16="http://schemas.microsoft.com/office/drawing/2014/main" xmlns="" id="{5F847BA5-DB1A-476A-ACDF-ACE9A17EB16B}"/>
              </a:ext>
            </a:extLst>
          </p:cNvPr>
          <p:cNvSpPr/>
          <p:nvPr/>
        </p:nvSpPr>
        <p:spPr>
          <a:xfrm>
            <a:off x="5641975" y="2089150"/>
            <a:ext cx="2962275" cy="865188"/>
          </a:xfrm>
          <a:prstGeom prst="roundRect">
            <a:avLst/>
          </a:prstGeom>
          <a:solidFill>
            <a:srgbClr val="80D3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特招群科放榜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(6/10)</a:t>
            </a:r>
            <a:endParaRPr lang="en-US" altLang="zh-TW" sz="2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報到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(6/11)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3" name="向下箭號 32">
            <a:extLst>
              <a:ext uri="{FF2B5EF4-FFF2-40B4-BE49-F238E27FC236}">
                <a16:creationId xmlns:a16="http://schemas.microsoft.com/office/drawing/2014/main" xmlns="" id="{D1F31275-F7D3-4EB0-BD5F-983896842329}"/>
              </a:ext>
            </a:extLst>
          </p:cNvPr>
          <p:cNvSpPr/>
          <p:nvPr/>
        </p:nvSpPr>
        <p:spPr>
          <a:xfrm>
            <a:off x="6934200" y="3001963"/>
            <a:ext cx="503238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5" name="圓角矩形 1">
            <a:extLst>
              <a:ext uri="{FF2B5EF4-FFF2-40B4-BE49-F238E27FC236}">
                <a16:creationId xmlns:a16="http://schemas.microsoft.com/office/drawing/2014/main" xmlns="" id="{85F0D37B-CDF8-45A4-A026-BA19AF7D0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9938" y="4467225"/>
            <a:ext cx="2198687" cy="14176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桃園市辦理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高中職博覽會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(3/7</a:t>
            </a:r>
            <a:r>
              <a:rPr lang="zh-TW" altLang="en-US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3/8)</a:t>
            </a:r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6" name="圓角矩形 35">
            <a:extLst>
              <a:ext uri="{FF2B5EF4-FFF2-40B4-BE49-F238E27FC236}">
                <a16:creationId xmlns:a16="http://schemas.microsoft.com/office/drawing/2014/main" xmlns="" id="{C7F4A989-7CFE-4F05-A7A1-85B1E3E2A888}"/>
              </a:ext>
            </a:extLst>
          </p:cNvPr>
          <p:cNvSpPr/>
          <p:nvPr/>
        </p:nvSpPr>
        <p:spPr>
          <a:xfrm>
            <a:off x="222250" y="4443413"/>
            <a:ext cx="2952750" cy="7175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國中教育會考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(5/16~5/17)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8" name="向下箭號 37">
            <a:extLst>
              <a:ext uri="{FF2B5EF4-FFF2-40B4-BE49-F238E27FC236}">
                <a16:creationId xmlns:a16="http://schemas.microsoft.com/office/drawing/2014/main" xmlns="" id="{60138BC7-CCCF-41BF-A47C-2DBA5DEB10CD}"/>
              </a:ext>
            </a:extLst>
          </p:cNvPr>
          <p:cNvSpPr/>
          <p:nvPr/>
        </p:nvSpPr>
        <p:spPr>
          <a:xfrm>
            <a:off x="6900863" y="4335463"/>
            <a:ext cx="503237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xmlns="" id="{FA4FAA44-8471-4AE7-868A-A705C461C77A}"/>
              </a:ext>
            </a:extLst>
          </p:cNvPr>
          <p:cNvSpPr/>
          <p:nvPr/>
        </p:nvSpPr>
        <p:spPr>
          <a:xfrm>
            <a:off x="5700713" y="4652963"/>
            <a:ext cx="2916237" cy="703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免試、特招考試、藝才班放榜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(7/8)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0" name="向下箭號 39">
            <a:extLst>
              <a:ext uri="{FF2B5EF4-FFF2-40B4-BE49-F238E27FC236}">
                <a16:creationId xmlns:a16="http://schemas.microsoft.com/office/drawing/2014/main" xmlns="" id="{8B732DD0-FB1E-4A37-AA9B-838D8FE99DC2}"/>
              </a:ext>
            </a:extLst>
          </p:cNvPr>
          <p:cNvSpPr/>
          <p:nvPr/>
        </p:nvSpPr>
        <p:spPr>
          <a:xfrm>
            <a:off x="1600200" y="5181600"/>
            <a:ext cx="503238" cy="36988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133138" name="圓角矩形 1">
            <a:extLst>
              <a:ext uri="{FF2B5EF4-FFF2-40B4-BE49-F238E27FC236}">
                <a16:creationId xmlns:a16="http://schemas.microsoft.com/office/drawing/2014/main" xmlns="" id="{4831D2C2-06FE-46E1-8438-9D2B6A3172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50" y="5537200"/>
            <a:ext cx="3048000" cy="1262342"/>
          </a:xfrm>
          <a:prstGeom prst="roundRect">
            <a:avLst>
              <a:gd name="adj" fmla="val 13931"/>
            </a:avLst>
          </a:prstGeom>
          <a:solidFill>
            <a:srgbClr val="00B05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實用技能  高職技優</a:t>
            </a:r>
            <a: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000" dirty="0">
                <a:solidFill>
                  <a:srgbClr val="FFFF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報名 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5/21</a:t>
            </a: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5/22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放榜 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6/8</a:t>
            </a:r>
            <a:r>
              <a:rPr lang="zh-TW" altLang="en-US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6/10</a:t>
            </a:r>
            <a:endParaRPr lang="en-US" altLang="zh-TW" sz="2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報到 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6/11</a:t>
            </a:r>
            <a:r>
              <a:rPr lang="zh-TW" altLang="en-US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6/11</a:t>
            </a:r>
            <a:r>
              <a:rPr lang="zh-TW" altLang="en-US" sz="2000" dirty="0">
                <a:solidFill>
                  <a:srgbClr val="3C33F7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</a:p>
        </p:txBody>
      </p:sp>
      <p:sp>
        <p:nvSpPr>
          <p:cNvPr id="44" name="圓角矩形 43">
            <a:extLst>
              <a:ext uri="{FF2B5EF4-FFF2-40B4-BE49-F238E27FC236}">
                <a16:creationId xmlns:a16="http://schemas.microsoft.com/office/drawing/2014/main" xmlns="" id="{B9648BB3-2451-478D-93D1-2F89F3C881F6}"/>
              </a:ext>
            </a:extLst>
          </p:cNvPr>
          <p:cNvSpPr/>
          <p:nvPr/>
        </p:nvSpPr>
        <p:spPr>
          <a:xfrm>
            <a:off x="5637213" y="3357563"/>
            <a:ext cx="2927350" cy="95091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免試入學填志願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含特招考試分發</a:t>
            </a:r>
            <a:r>
              <a:rPr lang="en-US" altLang="zh-TW" sz="1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(6/17~6/24)(</a:t>
            </a: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暫</a:t>
            </a:r>
            <a:r>
              <a:rPr lang="en-US" altLang="zh-TW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0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五角星形 1">
            <a:extLst>
              <a:ext uri="{FF2B5EF4-FFF2-40B4-BE49-F238E27FC236}">
                <a16:creationId xmlns:a16="http://schemas.microsoft.com/office/drawing/2014/main" xmlns="" id="{8D8D7083-1EF9-4847-8992-BBF63B090177}"/>
              </a:ext>
            </a:extLst>
          </p:cNvPr>
          <p:cNvSpPr/>
          <p:nvPr/>
        </p:nvSpPr>
        <p:spPr bwMode="auto">
          <a:xfrm rot="1065679">
            <a:off x="8305800" y="2968625"/>
            <a:ext cx="1109663" cy="1047750"/>
          </a:xfrm>
          <a:prstGeom prst="star5">
            <a:avLst>
              <a:gd name="adj" fmla="val 32307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r>
              <a:rPr lang="zh-TW" altLang="en-US" sz="2000" dirty="0">
                <a:solidFill>
                  <a:srgbClr val="3D25F6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注意返校</a:t>
            </a:r>
          </a:p>
        </p:txBody>
      </p:sp>
      <p:sp>
        <p:nvSpPr>
          <p:cNvPr id="37" name="向下箭號 36">
            <a:extLst>
              <a:ext uri="{FF2B5EF4-FFF2-40B4-BE49-F238E27FC236}">
                <a16:creationId xmlns:a16="http://schemas.microsoft.com/office/drawing/2014/main" xmlns="" id="{96878C4E-07A0-4C1A-935A-D1351BA89DB8}"/>
              </a:ext>
            </a:extLst>
          </p:cNvPr>
          <p:cNvSpPr/>
          <p:nvPr/>
        </p:nvSpPr>
        <p:spPr>
          <a:xfrm>
            <a:off x="6932613" y="5407025"/>
            <a:ext cx="501650" cy="33020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zh-TW" altLang="en-US"/>
          </a:p>
        </p:txBody>
      </p:sp>
      <p:sp>
        <p:nvSpPr>
          <p:cNvPr id="43" name="圓角矩形 42">
            <a:extLst>
              <a:ext uri="{FF2B5EF4-FFF2-40B4-BE49-F238E27FC236}">
                <a16:creationId xmlns:a16="http://schemas.microsoft.com/office/drawing/2014/main" xmlns="" id="{74732B3D-B381-4393-A376-2FC4AE566873}"/>
              </a:ext>
            </a:extLst>
          </p:cNvPr>
          <p:cNvSpPr/>
          <p:nvPr/>
        </p:nvSpPr>
        <p:spPr>
          <a:xfrm>
            <a:off x="5694363" y="5732463"/>
            <a:ext cx="2917825" cy="7032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免試、特招考試、藝才班報到</a:t>
            </a:r>
            <a:r>
              <a:rPr lang="en-US" altLang="zh-TW" sz="1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(7/10)</a:t>
            </a:r>
            <a:endParaRPr lang="zh-TW" altLang="en-US" sz="18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5" name="圓角矩形 1">
            <a:extLst>
              <a:ext uri="{FF2B5EF4-FFF2-40B4-BE49-F238E27FC236}">
                <a16:creationId xmlns:a16="http://schemas.microsoft.com/office/drawing/2014/main" xmlns="" id="{9F9C2B91-525F-46F2-A7E0-C26C6D214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914400"/>
            <a:ext cx="2116137" cy="3306763"/>
          </a:xfrm>
          <a:prstGeom prst="roundRect">
            <a:avLst>
              <a:gd name="adj" fmla="val 19263"/>
            </a:avLst>
          </a:prstGeom>
          <a:solidFill>
            <a:schemeClr val="accent3">
              <a:lumMod val="40000"/>
              <a:lumOff val="60000"/>
            </a:schemeClr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辦理試模擬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測驗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(12/18</a:t>
            </a:r>
            <a:r>
              <a:rPr lang="zh-TW" altLang="en-US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19)</a:t>
            </a: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選填志願</a:t>
            </a: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(1/9~15)</a:t>
            </a:r>
          </a:p>
          <a:p>
            <a:pPr algn="ctr"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試模擬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分發放榜</a:t>
            </a:r>
            <a: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400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en-US" altLang="zh-TW" sz="1800" dirty="0">
                <a:solidFill>
                  <a:srgbClr val="3D25F6"/>
                </a:solidFill>
                <a:latin typeface="標楷體" pitchFamily="65" charset="-120"/>
                <a:ea typeface="標楷體" pitchFamily="65" charset="-120"/>
              </a:rPr>
              <a:t>(2/11)</a:t>
            </a:r>
            <a:endParaRPr lang="zh-TW" altLang="en-US" sz="1800" dirty="0">
              <a:solidFill>
                <a:srgbClr val="3D25F6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3" name="五角星形 22">
            <a:extLst>
              <a:ext uri="{FF2B5EF4-FFF2-40B4-BE49-F238E27FC236}">
                <a16:creationId xmlns:a16="http://schemas.microsoft.com/office/drawing/2014/main" xmlns="" id="{8C975C52-03FD-475D-9316-29833B95FED1}"/>
              </a:ext>
            </a:extLst>
          </p:cNvPr>
          <p:cNvSpPr/>
          <p:nvPr/>
        </p:nvSpPr>
        <p:spPr bwMode="auto">
          <a:xfrm rot="1065679">
            <a:off x="2865438" y="1785938"/>
            <a:ext cx="539750" cy="444500"/>
          </a:xfrm>
          <a:prstGeom prst="star5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eaLnBrk="1" hangingPunct="1">
              <a:defRPr/>
            </a:pPr>
            <a:endParaRPr lang="zh-TW" altLang="en-US"/>
          </a:p>
        </p:txBody>
      </p:sp>
      <p:sp>
        <p:nvSpPr>
          <p:cNvPr id="34" name="圓角矩形 33">
            <a:extLst>
              <a:ext uri="{FF2B5EF4-FFF2-40B4-BE49-F238E27FC236}">
                <a16:creationId xmlns:a16="http://schemas.microsoft.com/office/drawing/2014/main" xmlns="" id="{15B88302-C447-4790-BC17-7EA1B5E68724}"/>
              </a:ext>
            </a:extLst>
          </p:cNvPr>
          <p:cNvSpPr/>
          <p:nvPr/>
        </p:nvSpPr>
        <p:spPr>
          <a:xfrm>
            <a:off x="3707904" y="6464580"/>
            <a:ext cx="5436096" cy="3952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eaLnBrk="1" hangingPunct="1">
              <a:defRPr/>
            </a:pPr>
            <a:r>
              <a:rPr lang="zh-TW" altLang="en-US" sz="2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實施日期以桃園市政府教育局公告為主</a:t>
            </a:r>
            <a:endParaRPr lang="zh-TW" altLang="en-US" sz="2400" dirty="0">
              <a:solidFill>
                <a:srgbClr val="3319F5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接點 3">
            <a:extLst>
              <a:ext uri="{FF2B5EF4-FFF2-40B4-BE49-F238E27FC236}">
                <a16:creationId xmlns:a16="http://schemas.microsoft.com/office/drawing/2014/main" xmlns="" id="{F903A75F-F0C5-4A14-9526-FDF7DBDAD89D}"/>
              </a:ext>
            </a:extLst>
          </p:cNvPr>
          <p:cNvCxnSpPr>
            <a:cxnSpLocks/>
          </p:cNvCxnSpPr>
          <p:nvPr/>
        </p:nvCxnSpPr>
        <p:spPr bwMode="auto">
          <a:xfrm>
            <a:off x="827584" y="5884863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xmlns="" id="{494D56D4-618E-4057-A3F3-82759C36BBEE}"/>
              </a:ext>
            </a:extLst>
          </p:cNvPr>
          <p:cNvCxnSpPr/>
          <p:nvPr/>
        </p:nvCxnSpPr>
        <p:spPr bwMode="auto">
          <a:xfrm>
            <a:off x="1907704" y="5661248"/>
            <a:ext cx="0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41" name="直線接點 40">
            <a:extLst>
              <a:ext uri="{FF2B5EF4-FFF2-40B4-BE49-F238E27FC236}">
                <a16:creationId xmlns:a16="http://schemas.microsoft.com/office/drawing/2014/main" xmlns="" id="{9B4A6A08-DD1A-4C6B-A798-DBC51AB95157}"/>
              </a:ext>
            </a:extLst>
          </p:cNvPr>
          <p:cNvCxnSpPr>
            <a:cxnSpLocks/>
          </p:cNvCxnSpPr>
          <p:nvPr/>
        </p:nvCxnSpPr>
        <p:spPr bwMode="auto">
          <a:xfrm>
            <a:off x="821234" y="6165304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  <p:cxnSp>
        <p:nvCxnSpPr>
          <p:cNvPr id="42" name="直線接點 41">
            <a:extLst>
              <a:ext uri="{FF2B5EF4-FFF2-40B4-BE49-F238E27FC236}">
                <a16:creationId xmlns:a16="http://schemas.microsoft.com/office/drawing/2014/main" xmlns="" id="{113C3E97-9EBF-449A-A0BE-1EF6E97A7125}"/>
              </a:ext>
            </a:extLst>
          </p:cNvPr>
          <p:cNvCxnSpPr>
            <a:cxnSpLocks/>
          </p:cNvCxnSpPr>
          <p:nvPr/>
        </p:nvCxnSpPr>
        <p:spPr bwMode="auto">
          <a:xfrm>
            <a:off x="821234" y="6470624"/>
            <a:ext cx="2353766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prstShdw prst="shdw17" dist="17961" dir="2700000">
              <a:schemeClr val="tx1">
                <a:gamma/>
                <a:shade val="60000"/>
                <a:invGamma/>
              </a:schemeClr>
            </a:prstShdw>
          </a:effectLst>
        </p:spPr>
      </p:cxnSp>
    </p:spTree>
  </p:cSld>
  <p:clrMapOvr>
    <a:masterClrMapping/>
  </p:clrMapOvr>
  <p:transition spd="slow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圖片 2">
            <a:extLst>
              <a:ext uri="{FF2B5EF4-FFF2-40B4-BE49-F238E27FC236}">
                <a16:creationId xmlns:a16="http://schemas.microsoft.com/office/drawing/2014/main" xmlns="" id="{2A366428-F1B7-435C-AF02-3D343C875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3175"/>
            <a:ext cx="9144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8E3B7FCE-754E-4182-8F16-D7ABC2A32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6023">
            <a:off x="433388" y="2227263"/>
            <a:ext cx="2482850" cy="238601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6798F8F2-C6B1-4DB9-8294-7344DA1E2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2466975"/>
            <a:ext cx="6264275" cy="2770188"/>
          </a:xfrm>
          <a:prstGeom prst="rect">
            <a:avLst/>
          </a:prstGeom>
          <a:effectLst>
            <a:outerShdw blurRad="50800" dist="127000" dir="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6197" name="文字方塊 8">
            <a:extLst>
              <a:ext uri="{FF2B5EF4-FFF2-40B4-BE49-F238E27FC236}">
                <a16:creationId xmlns:a16="http://schemas.microsoft.com/office/drawing/2014/main" xmlns="" id="{002E7556-FAD2-41BC-A72D-88ECEA876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2708275"/>
            <a:ext cx="67659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六、桃連區特色招生</a:t>
            </a:r>
            <a: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800" b="1">
                <a:solidFill>
                  <a:schemeClr val="hlink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endParaRPr lang="en-US" altLang="zh-TW" sz="4800" b="1">
              <a:solidFill>
                <a:schemeClr val="hlink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6198" name="圖片 11">
            <a:extLst>
              <a:ext uri="{FF2B5EF4-FFF2-40B4-BE49-F238E27FC236}">
                <a16:creationId xmlns:a16="http://schemas.microsoft.com/office/drawing/2014/main" xmlns="" id="{2D3ED8A7-568E-464B-9082-F5F357CB8E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552450"/>
            <a:ext cx="1033463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圖片 12">
            <a:extLst>
              <a:ext uri="{FF2B5EF4-FFF2-40B4-BE49-F238E27FC236}">
                <a16:creationId xmlns:a16="http://schemas.microsoft.com/office/drawing/2014/main" xmlns="" id="{EF730552-4BAF-43C4-8D8A-F5E6D95204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584700"/>
            <a:ext cx="12239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圖片 13">
            <a:extLst>
              <a:ext uri="{FF2B5EF4-FFF2-40B4-BE49-F238E27FC236}">
                <a16:creationId xmlns:a16="http://schemas.microsoft.com/office/drawing/2014/main" xmlns="" id="{02278293-A7F9-44C8-89FD-D51E850A0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00" y="4764088"/>
            <a:ext cx="6826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圖片 14">
            <a:extLst>
              <a:ext uri="{FF2B5EF4-FFF2-40B4-BE49-F238E27FC236}">
                <a16:creationId xmlns:a16="http://schemas.microsoft.com/office/drawing/2014/main" xmlns="" id="{AC7DA21C-848D-4D1C-B165-2A7649F67C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4760913"/>
            <a:ext cx="106045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2" name="圖片 9">
            <a:extLst>
              <a:ext uri="{FF2B5EF4-FFF2-40B4-BE49-F238E27FC236}">
                <a16:creationId xmlns:a16="http://schemas.microsoft.com/office/drawing/2014/main" xmlns="" id="{67CF4D13-C057-41C2-820C-E1FAB3538F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35">
            <a:off x="3222625" y="1479550"/>
            <a:ext cx="2667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3" name="圖片 5">
            <a:extLst>
              <a:ext uri="{FF2B5EF4-FFF2-40B4-BE49-F238E27FC236}">
                <a16:creationId xmlns:a16="http://schemas.microsoft.com/office/drawing/2014/main" xmlns="" id="{2BB2E69E-FB5D-46AB-BEEA-6817370871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7859">
            <a:off x="6519863" y="149701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4" name="圖片 3">
            <a:extLst>
              <a:ext uri="{FF2B5EF4-FFF2-40B4-BE49-F238E27FC236}">
                <a16:creationId xmlns:a16="http://schemas.microsoft.com/office/drawing/2014/main" xmlns="" id="{C576D25B-1155-4090-A82B-ED454F6A34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9401">
            <a:off x="1709738" y="1287463"/>
            <a:ext cx="265112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415E9B9B-DFCA-4DDE-86EF-9B3E99A4849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F0CF3FF2-A4B1-44D5-8A56-C727CC27169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192818111"/>
              </p:ext>
            </p:extLst>
          </p:nvPr>
        </p:nvGraphicFramePr>
        <p:xfrm>
          <a:off x="326410" y="1214422"/>
          <a:ext cx="8460432" cy="4768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矩形 3">
            <a:extLst>
              <a:ext uri="{FF2B5EF4-FFF2-40B4-BE49-F238E27FC236}">
                <a16:creationId xmlns:a16="http://schemas.microsoft.com/office/drawing/2014/main" xmlns="" id="{4B4CA3BE-489B-4871-9E56-73AFC6777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5375" y="6273800"/>
            <a:ext cx="5564188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75BC0B22-DF86-4474-9BA6-8B41C878B8E7}"/>
              </a:ext>
            </a:extLst>
          </p:cNvPr>
          <p:cNvSpPr txBox="1"/>
          <p:nvPr/>
        </p:nvSpPr>
        <p:spPr>
          <a:xfrm>
            <a:off x="6588224" y="2865760"/>
            <a:ext cx="2229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共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713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CCED325C-1608-43C5-9153-FCC10C01320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xmlns="" id="{67009A00-A88A-4311-8B03-DAA781B586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群組 4">
            <a:extLst>
              <a:ext uri="{FF2B5EF4-FFF2-40B4-BE49-F238E27FC236}">
                <a16:creationId xmlns:a16="http://schemas.microsoft.com/office/drawing/2014/main" xmlns="" id="{1CC618E2-EF7A-4235-B671-A37B322250C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5370513"/>
            <a:ext cx="1365250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3" name="矩形 2">
            <a:extLst>
              <a:ext uri="{FF2B5EF4-FFF2-40B4-BE49-F238E27FC236}">
                <a16:creationId xmlns:a16="http://schemas.microsoft.com/office/drawing/2014/main" xmlns="" id="{27C778E4-A18F-4660-A74B-A49A627F0F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846" y="385425"/>
            <a:ext cx="807402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年桃連區的特色招生日程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科學、藝才、體育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CCB41C6C-235C-4F2B-953B-074237705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336405"/>
              </p:ext>
            </p:extLst>
          </p:nvPr>
        </p:nvGraphicFramePr>
        <p:xfrm>
          <a:off x="814388" y="1841500"/>
          <a:ext cx="717550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3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3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4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科學班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109/3/5~108/3/6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能力鑑定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109/3/14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報到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109/4/10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xmlns="" id="{1E59A509-0EAE-4E57-8A37-A512091F5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2822567"/>
              </p:ext>
            </p:extLst>
          </p:nvPr>
        </p:nvGraphicFramePr>
        <p:xfrm>
          <a:off x="814388" y="3111500"/>
          <a:ext cx="7175500" cy="2124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34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3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4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藝才班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音樂、美術、舞蹈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109/3/2~109/3/6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美術</a:t>
                      </a:r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109/4/11~109/4/12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舞蹈、音樂、戲劇</a:t>
                      </a:r>
                      <a:r>
                        <a:rPr lang="en-US" altLang="zh-TW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109/4/18~109/4/20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分發報名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109/6/8~109/6/12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聯合分發學校撕榜及報到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109/07/09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109/07/12</a:t>
                      </a:r>
                      <a:endParaRPr kumimoji="0" lang="zh-TW" altLang="zh-CN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xmlns="" id="{465E8DED-CD79-455C-AC4F-5C8F1C304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79175"/>
              </p:ext>
            </p:extLst>
          </p:nvPr>
        </p:nvGraphicFramePr>
        <p:xfrm>
          <a:off x="803275" y="5370513"/>
          <a:ext cx="7175500" cy="1066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930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623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38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524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109/4/27~109/4/29</a:t>
                      </a:r>
                      <a:endParaRPr lang="en-US" altLang="zh-TW" sz="20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242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lang="zh-TW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109/5/2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195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000" u="none" strike="noStrike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lang="zh-TW" altLang="en-US" sz="2000" b="0" i="0" u="none" strike="noStrike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0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109/5/4</a:t>
                      </a:r>
                      <a:endParaRPr lang="en-US" altLang="zh-TW" sz="20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38301" name="矩形 7">
            <a:extLst>
              <a:ext uri="{FF2B5EF4-FFF2-40B4-BE49-F238E27FC236}">
                <a16:creationId xmlns:a16="http://schemas.microsoft.com/office/drawing/2014/main" xmlns="" id="{80F5F9B2-F72E-4BE9-8066-886D1768A2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4863" y="6467475"/>
            <a:ext cx="3259137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xmlns="" id="{3A714F74-7A13-4CAB-9A50-E76544EED0C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>
    <p:fade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95484" y="1000323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547153"/>
              </p:ext>
            </p:extLst>
          </p:nvPr>
        </p:nvGraphicFramePr>
        <p:xfrm>
          <a:off x="320102" y="2852936"/>
          <a:ext cx="8715375" cy="288032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7606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科學班</a:t>
                      </a:r>
                      <a:endParaRPr kumimoji="0" lang="en-US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109/03/05 ~ 03/06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科學能力檢定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109/03/14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109/04/01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109/04/10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8" name="矩形 5">
            <a:extLst>
              <a:ext uri="{FF2B5EF4-FFF2-40B4-BE49-F238E27FC236}">
                <a16:creationId xmlns:a16="http://schemas.microsoft.com/office/drawing/2014/main" xmlns="" id="{DE29E849-ACDB-460A-8346-C61CE15C8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2344" y="7461448"/>
            <a:ext cx="34988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xmlns="" id="{B5E0C51D-EFC0-4C3F-BCF2-CBE009CEF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469" y="6274606"/>
            <a:ext cx="49395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實際日程請以簡章公告為準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351138532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 txBox="1">
            <a:spLocks noGrp="1"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/>
            <a:fld id="{97A4E741-479B-49E9-9D6B-2905E0288309}" type="slidenum">
              <a:rPr lang="en-US" altLang="zh-TW" sz="1400" b="1">
                <a:latin typeface="Arial" pitchFamily="34" charset="0"/>
              </a:rPr>
              <a:pPr algn="r" eaLnBrk="1" hangingPunct="1"/>
              <a:t>9</a:t>
            </a:fld>
            <a:endParaRPr lang="en-US" altLang="zh-TW" sz="1400" b="1">
              <a:latin typeface="Arial" pitchFamily="34" charset="0"/>
            </a:endParaRPr>
          </a:p>
        </p:txBody>
      </p:sp>
      <p:sp>
        <p:nvSpPr>
          <p:cNvPr id="22531" name="Oval 2"/>
          <p:cNvSpPr>
            <a:spLocks noChangeArrowheads="1"/>
          </p:cNvSpPr>
          <p:nvPr/>
        </p:nvSpPr>
        <p:spPr bwMode="auto">
          <a:xfrm>
            <a:off x="7229475" y="4941888"/>
            <a:ext cx="931863" cy="431800"/>
          </a:xfrm>
          <a:prstGeom prst="ellipse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 eaLnBrk="1" hangingPunct="1"/>
            <a:endParaRPr kumimoji="0" lang="zh-TW" altLang="en-US" sz="1800">
              <a:solidFill>
                <a:schemeClr val="accent2"/>
              </a:solidFill>
            </a:endParaRPr>
          </a:p>
        </p:txBody>
      </p:sp>
      <p:graphicFrame>
        <p:nvGraphicFramePr>
          <p:cNvPr id="232563" name="Group 1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861717"/>
              </p:ext>
            </p:extLst>
          </p:nvPr>
        </p:nvGraphicFramePr>
        <p:xfrm>
          <a:off x="395288" y="1060450"/>
          <a:ext cx="8353425" cy="5599111"/>
        </p:xfrm>
        <a:graphic>
          <a:graphicData uri="http://schemas.openxmlformats.org/drawingml/2006/table">
            <a:tbl>
              <a:tblPr/>
              <a:tblGrid>
                <a:gridCol w="10064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22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334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90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858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6523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8108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8408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　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學年度</a:t>
                      </a:r>
                      <a:endParaRPr kumimoji="1" lang="zh-TW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高一新生來源 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招生容量比率</a:t>
                      </a:r>
                      <a:endParaRPr kumimoji="1" lang="zh-TW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417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公立高職及五專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</a:t>
                      </a:r>
                    </a:p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高中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私立高職及五專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總計</a:t>
                      </a:r>
                      <a:endParaRPr kumimoji="1" lang="zh-TW" altLang="en-US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316,009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2447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101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311,640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122%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285,522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133%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103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268,752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282,314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58%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135%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105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271,686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140%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106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239,389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41%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68%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159%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107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226,783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43%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72%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167%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108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212,725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46%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77%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180%</a:t>
                      </a:r>
                      <a:endParaRPr kumimoji="1" lang="en-US" altLang="zh-TW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206,874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47%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34%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79%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183%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8408"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110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199,770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49%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36%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24%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82%</a:t>
                      </a:r>
                      <a:endParaRPr kumimoji="1" lang="en-US" altLang="zh-TW" sz="2800" b="1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191%</a:t>
                      </a:r>
                      <a:endParaRPr kumimoji="1" lang="en-US" altLang="zh-TW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標楷體" pitchFamily="65" charset="-120"/>
                      </a:endParaRPr>
                    </a:p>
                  </a:txBody>
                  <a:tcPr marL="90000" marR="90000" marT="46801" marB="468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22641" name="Rectangle 112"/>
          <p:cNvSpPr>
            <a:spLocks noChangeArrowheads="1"/>
          </p:cNvSpPr>
          <p:nvPr/>
        </p:nvSpPr>
        <p:spPr bwMode="auto">
          <a:xfrm>
            <a:off x="468313" y="601663"/>
            <a:ext cx="82788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zh-TW" altLang="en-US">
                <a:latin typeface="標楷體" pitchFamily="65" charset="-120"/>
                <a:ea typeface="標楷體" pitchFamily="65" charset="-120"/>
              </a:rPr>
              <a:t>招生容量比率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>
                <a:latin typeface="標楷體" pitchFamily="65" charset="-120"/>
                <a:ea typeface="標楷體" pitchFamily="65" charset="-120"/>
              </a:rPr>
              <a:t>全國</a:t>
            </a:r>
            <a:r>
              <a:rPr lang="en-US" altLang="zh-TW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304006" y="377929"/>
            <a:ext cx="8964612" cy="9298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藝才班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750" y="3071813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457260"/>
              </p:ext>
            </p:extLst>
          </p:nvPr>
        </p:nvGraphicFramePr>
        <p:xfrm>
          <a:off x="304006" y="1484784"/>
          <a:ext cx="8715375" cy="3500120"/>
        </p:xfrm>
        <a:graphic>
          <a:graphicData uri="http://schemas.openxmlformats.org/drawingml/2006/table">
            <a:tbl>
              <a:tblPr/>
              <a:tblGrid>
                <a:gridCol w="18917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13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990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藝才班</a:t>
                      </a:r>
                      <a:endParaRPr kumimoji="0" lang="en-US" altLang="zh-TW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甄選入學</a:t>
                      </a:r>
                      <a:endParaRPr kumimoji="0" lang="zh-TW" altLang="en-US" sz="3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109/03/02 ~ 03/06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109/04/11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04/12(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美術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109/04/18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~ 04/20(</a:t>
                      </a: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舞蹈、音樂、                  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                  戲劇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)</a:t>
                      </a: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分發報名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109/06/08 ~ 06/12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聯合分發學校</a:t>
                      </a: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/>
                      </a:r>
                      <a:b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</a:b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   撕榜及報到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109/07/09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99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獨招學校分發及報到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109/07/12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xmlns="" id="{BC16665C-7B60-4EC5-84CD-C44C6D70F6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202869"/>
              </p:ext>
            </p:extLst>
          </p:nvPr>
        </p:nvGraphicFramePr>
        <p:xfrm>
          <a:off x="304006" y="5161955"/>
          <a:ext cx="8715374" cy="149406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17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224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5913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9802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3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體育班</a:t>
                      </a:r>
                      <a:endParaRPr lang="zh-TW" altLang="en-US" sz="36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術科測驗報名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109/4/27~109/4/29</a:t>
                      </a:r>
                      <a:endParaRPr lang="en-US" altLang="zh-TW" sz="2400" b="1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術科測驗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109/5/2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8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24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放榜</a:t>
                      </a:r>
                      <a:endParaRPr lang="zh-TW" alt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2400" b="1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109/5/4</a:t>
                      </a:r>
                      <a:endParaRPr lang="en-US" altLang="zh-TW" sz="2400" b="1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885969"/>
      </p:ext>
    </p:extLst>
  </p:cSld>
  <p:clrMapOvr>
    <a:masterClrMapping/>
  </p:clrMapOvr>
  <p:transition spd="slow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文字方塊 3">
            <a:extLst>
              <a:ext uri="{FF2B5EF4-FFF2-40B4-BE49-F238E27FC236}">
                <a16:creationId xmlns:a16="http://schemas.microsoft.com/office/drawing/2014/main" xmlns="" id="{85F2029C-C8F5-4FC6-A5EB-445A1DC28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94" y="486229"/>
            <a:ext cx="88566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桃連區的特色招生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0291" name="文字方塊 1">
            <a:extLst>
              <a:ext uri="{FF2B5EF4-FFF2-40B4-BE49-F238E27FC236}">
                <a16:creationId xmlns:a16="http://schemas.microsoft.com/office/drawing/2014/main" xmlns="" id="{F137B9D8-0282-498B-86E3-AD2B79759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8" y="949555"/>
            <a:ext cx="8856662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班、舞蹈班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中大壢中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陽明高中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班、音樂班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永豐高中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平鎮高中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(3)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班、美術班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大園高中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大溪高中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北科附工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壽山高中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(2)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endParaRPr lang="en-US" altLang="zh-TW" sz="2400" b="1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楊梅高中</a:t>
            </a:r>
            <a:r>
              <a:rPr lang="en-US" altLang="zh-TW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觀音高中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漢英高中</a:t>
            </a: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(1)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</a:t>
            </a:r>
            <a:r>
              <a:rPr lang="en-US" altLang="zh-TW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4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</a:p>
        </p:txBody>
      </p:sp>
      <p:sp>
        <p:nvSpPr>
          <p:cNvPr id="140292" name="矩形 4">
            <a:extLst>
              <a:ext uri="{FF2B5EF4-FFF2-40B4-BE49-F238E27FC236}">
                <a16:creationId xmlns:a16="http://schemas.microsoft.com/office/drawing/2014/main" xmlns="" id="{B1A4FE6E-A8D1-4CA4-82D9-EA04E6AF8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5013" y="5229225"/>
            <a:ext cx="52228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年學年度合計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</a:t>
            </a:r>
            <a: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共</a:t>
            </a:r>
            <a:r>
              <a:rPr lang="en-US" altLang="zh-TW" b="1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713</a:t>
            </a:r>
            <a:r>
              <a:rPr lang="zh-TW" altLang="en-US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名額</a:t>
            </a: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xmlns="" id="{34FA63E5-FC8B-422A-9A72-6F34149EB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4469" y="6274606"/>
            <a:ext cx="493953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文字方塊 1">
            <a:extLst>
              <a:ext uri="{FF2B5EF4-FFF2-40B4-BE49-F238E27FC236}">
                <a16:creationId xmlns:a16="http://schemas.microsoft.com/office/drawing/2014/main" xmlns="" id="{04A31AA6-6495-443B-8F6C-D855EA6E7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1662113"/>
            <a:ext cx="8999537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科學班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：武陵高中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音樂班：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武陵高中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中壢高中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舞蹈班：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美術班：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內壢高中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、陽明高中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平鎮高中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TW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5.</a:t>
            </a:r>
            <a:r>
              <a:rPr lang="zh-TW" altLang="en-US" sz="24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體育班：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桃園高中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、南崁高中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、永豐高中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endParaRPr lang="en-US" altLang="zh-TW" sz="1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平鎮高中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(56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、大溪高中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、大園高中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壽山高中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(60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、北科附工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、楊梅高中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  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            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新屋高中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、觀音高中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、漢英高中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(30</a:t>
            </a:r>
            <a:r>
              <a:rPr lang="zh-TW" altLang="en-US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en-US" altLang="zh-TW" sz="1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1316" name="矩形 6">
            <a:extLst>
              <a:ext uri="{FF2B5EF4-FFF2-40B4-BE49-F238E27FC236}">
                <a16:creationId xmlns:a16="http://schemas.microsoft.com/office/drawing/2014/main" xmlns="" id="{581D8D71-4B78-4FE3-9A3B-589460AC0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988" y="333375"/>
            <a:ext cx="807402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年桃連區的特色招生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藝才班、體育班</a:t>
            </a:r>
            <a:r>
              <a:rPr lang="en-US" altLang="zh-TW" sz="4400" b="1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41317" name="矩形 5">
            <a:extLst>
              <a:ext uri="{FF2B5EF4-FFF2-40B4-BE49-F238E27FC236}">
                <a16:creationId xmlns:a16="http://schemas.microsoft.com/office/drawing/2014/main" xmlns="" id="{BCF5B46B-B521-4655-81B2-5D7E296AF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6096" y="7404101"/>
            <a:ext cx="3498850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實際科班數請以簡章公告為準</a:t>
            </a:r>
          </a:p>
        </p:txBody>
      </p:sp>
      <p:sp>
        <p:nvSpPr>
          <p:cNvPr id="6" name="矩形 3">
            <a:extLst>
              <a:ext uri="{FF2B5EF4-FFF2-40B4-BE49-F238E27FC236}">
                <a16:creationId xmlns:a16="http://schemas.microsoft.com/office/drawing/2014/main" xmlns="" id="{2C7768F3-F9CD-4F9F-9BB8-10CC94EB0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3" y="627460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9C4D871-D134-432F-8E7B-3ECA747096A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</p:spTree>
  </p:cSld>
  <p:clrMapOvr>
    <a:masterClrMapping/>
  </p:clrMapOvr>
  <p:transition spd="slow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179387" y="925538"/>
            <a:ext cx="8964612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甄選入學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高職專業群科</a:t>
            </a:r>
            <a:r>
              <a:rPr lang="en-US" altLang="zh-TW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28003" name="群組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956516">
            <a:off x="7600723" y="5388087"/>
            <a:ext cx="1365250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175983"/>
              </p:ext>
            </p:extLst>
          </p:nvPr>
        </p:nvGraphicFramePr>
        <p:xfrm>
          <a:off x="304005" y="2408779"/>
          <a:ext cx="8715375" cy="2820420"/>
        </p:xfrm>
        <a:graphic>
          <a:graphicData uri="http://schemas.openxmlformats.org/drawingml/2006/table">
            <a:tbl>
              <a:tblPr/>
              <a:tblGrid>
                <a:gridCol w="19780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2481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64084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特色招生專業群科甄選入學</a:t>
                      </a:r>
                      <a:endParaRPr kumimoji="0" lang="zh-TW" alt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報名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109/03/18 ~ 03/22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術科測驗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109/04/27 ~ 04/28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放榜</a:t>
                      </a:r>
                      <a:endParaRPr kumimoji="0" lang="zh-TW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109/06/13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報到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109/06/14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408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zh-TW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放棄、遞補截止</a:t>
                      </a:r>
                      <a:endParaRPr kumimoji="0" lang="zh-TW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zh-TW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標楷體" pitchFamily="65" charset="-120"/>
                          <a:ea typeface="標楷體" pitchFamily="65" charset="-120"/>
                        </a:rPr>
                        <a:t>109/06/17</a:t>
                      </a:r>
                      <a:endParaRPr kumimoji="0" lang="zh-TW" altLang="zh-C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標楷體" pitchFamily="65" charset="-120"/>
                        <a:ea typeface="標楷體" pitchFamily="65" charset="-120"/>
                        <a:cs typeface="Times New Roman" pitchFamily="18" charset="0"/>
                      </a:endParaRPr>
                    </a:p>
                  </a:txBody>
                  <a:tcPr marL="9849" marR="9849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6425249"/>
              </p:ext>
            </p:extLst>
          </p:nvPr>
        </p:nvGraphicFramePr>
        <p:xfrm>
          <a:off x="288925" y="1268413"/>
          <a:ext cx="8424862" cy="49688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802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910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1339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17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39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機械科特色班</a:t>
                      </a:r>
                      <a:r>
                        <a:rPr lang="en-US" altLang="zh-TW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電腦輔助機械設計班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機電整合特色班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24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7394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汽車工程特色班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36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331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動力機械科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電動車修護特色班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工藝特色班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飛機修護科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無人機特色班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維修實務特色班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汽車機電檢整保養特色班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  <a:endParaRPr lang="zh-TW" altLang="en-US" sz="18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8739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en-US" altLang="zh-TW" sz="1800" b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軌道車輛科特色班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6" name="矩形 3">
            <a:extLst>
              <a:ext uri="{FF2B5EF4-FFF2-40B4-BE49-F238E27FC236}">
                <a16:creationId xmlns:a16="http://schemas.microsoft.com/office/drawing/2014/main" xmlns="" id="{7A0DCF3C-4FBB-453D-AD78-EF5B2B8E0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3" y="627460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281308992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849435"/>
              </p:ext>
            </p:extLst>
          </p:nvPr>
        </p:nvGraphicFramePr>
        <p:xfrm>
          <a:off x="395288" y="1484313"/>
          <a:ext cx="8424862" cy="45710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40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25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039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1748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4679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5894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7264"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電機電子群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</a:t>
                      </a:r>
                      <a:r>
                        <a:rPr lang="en-US" altLang="zh-TW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290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</a:t>
                      </a:r>
                      <a:r>
                        <a:rPr lang="en-US" altLang="zh-TW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電子科特色班</a:t>
                      </a:r>
                      <a:r>
                        <a:rPr lang="en-US" altLang="zh-TW" sz="1800" b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(VR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智慧居家應用特色班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智慧機器人班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太陽光電設置班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資訊科特色班班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手機遊戲設計及應用特色班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電機科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水電技術特色班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電信網路技術特色班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電子競技特色班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5726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桃園市私立光啟高中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資訊科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en-US" altLang="zh-TW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9525" marR="9525" marT="952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30519800"/>
                  </a:ext>
                </a:extLst>
              </a:tr>
            </a:tbl>
          </a:graphicData>
        </a:graphic>
      </p:graphicFrame>
      <p:sp>
        <p:nvSpPr>
          <p:cNvPr id="6" name="矩形 3">
            <a:extLst>
              <a:ext uri="{FF2B5EF4-FFF2-40B4-BE49-F238E27FC236}">
                <a16:creationId xmlns:a16="http://schemas.microsoft.com/office/drawing/2014/main" xmlns="" id="{0C5936B4-9F51-4E58-AA36-AB294CB808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3" y="627460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</p:spTree>
    <p:extLst>
      <p:ext uri="{BB962C8B-B14F-4D97-AF65-F5344CB8AC3E}">
        <p14:creationId xmlns:p14="http://schemas.microsoft.com/office/powerpoint/2010/main" val="26503799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8645125"/>
              </p:ext>
            </p:extLst>
          </p:nvPr>
        </p:nvGraphicFramePr>
        <p:xfrm>
          <a:off x="131763" y="1510909"/>
          <a:ext cx="8726487" cy="4803776"/>
        </p:xfrm>
        <a:graphic>
          <a:graphicData uri="http://schemas.openxmlformats.org/drawingml/2006/table">
            <a:tbl>
              <a:tblPr/>
              <a:tblGrid>
                <a:gridCol w="86889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004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5159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外語群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217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桃園市私立六和高中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雙語第二外語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程式語特色班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51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225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日語國際特色班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應用日語科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日韓國際雙語特色班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0181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應用英語科特色班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70181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國立台北科大附屬桃園農工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農業群特色班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農場經營組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+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畜產保健組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2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7018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藝術群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綜藝表演特色班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015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表演藝術科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舞蹈表演特色班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-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街舞表演組</a:t>
                      </a:r>
                      <a:r>
                        <a:rPr lang="zh-TW" altLang="zh-TW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、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古典舞蹈組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808186"/>
              </p:ext>
            </p:extLst>
          </p:nvPr>
        </p:nvGraphicFramePr>
        <p:xfrm>
          <a:off x="131763" y="1190234"/>
          <a:ext cx="8723312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21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17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88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6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矩形 3">
            <a:extLst>
              <a:ext uri="{FF2B5EF4-FFF2-40B4-BE49-F238E27FC236}">
                <a16:creationId xmlns:a16="http://schemas.microsoft.com/office/drawing/2014/main" xmlns="" id="{586C3064-BCF3-4BCF-A109-25236EA98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416" y="629015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A7AD2AB7-8997-4FF6-BE05-66794BA51E3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00197239-602C-4567-8EA2-257939F4616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09370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3466123"/>
              </p:ext>
            </p:extLst>
          </p:nvPr>
        </p:nvGraphicFramePr>
        <p:xfrm>
          <a:off x="210343" y="1340768"/>
          <a:ext cx="8723313" cy="4992369"/>
        </p:xfrm>
        <a:graphic>
          <a:graphicData uri="http://schemas.openxmlformats.org/drawingml/2006/table">
            <a:tbl>
              <a:tblPr/>
              <a:tblGrid>
                <a:gridCol w="1128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45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464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010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0207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75121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家政群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時尚造型婚禮設計班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381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幼兒戲劇特色班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商業髮型特色班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1707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整體造型設計特色班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時尚造型特色班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幼兒保育科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幼兒文學展演班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5127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照顧服務科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樂活長照特色班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5648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設計群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176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5102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動漫創作特色班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38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廣告設計科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多媒體互動設計特色班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40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5102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桃園市私立至善高中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家具木工科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選手培訓組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23</a:t>
                      </a: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4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627660"/>
              </p:ext>
            </p:extLst>
          </p:nvPr>
        </p:nvGraphicFramePr>
        <p:xfrm>
          <a:off x="202406" y="1067718"/>
          <a:ext cx="8726487" cy="2841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72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343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5595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16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72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84162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5" marR="9525" marT="95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" name="矩形 4">
            <a:extLst>
              <a:ext uri="{FF2B5EF4-FFF2-40B4-BE49-F238E27FC236}">
                <a16:creationId xmlns:a16="http://schemas.microsoft.com/office/drawing/2014/main" xmlns="" id="{234C6142-FA35-48FD-B324-8DA88417E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21" y="483518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xmlns="" id="{8F2FAEAD-00EF-4F22-A878-7C0289CFD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416" y="629015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CA27E5CB-47DE-4409-9237-614BCF28BB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xmlns="" id="{B25AE78F-C869-43D3-8B0D-6918A70FC47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428456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168916"/>
              </p:ext>
            </p:extLst>
          </p:nvPr>
        </p:nvGraphicFramePr>
        <p:xfrm>
          <a:off x="395288" y="1773238"/>
          <a:ext cx="8475662" cy="4320054"/>
        </p:xfrm>
        <a:graphic>
          <a:graphicData uri="http://schemas.openxmlformats.org/drawingml/2006/table">
            <a:tbl>
              <a:tblPr/>
              <a:tblGrid>
                <a:gridCol w="869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69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4465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538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704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93874"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餐旅群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1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495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桃園市私立大興高中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航空餐飲特色班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桃園市私立方曙商工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烘焙特色班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鐵板燒料理特色班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2563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日本料理特色班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301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國際餐飲廚藝特色班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8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  <a:endParaRPr lang="zh-TW" altLang="en-US" sz="18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0412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桃園市私立清華高中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客家美食特色班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創意廚藝製作特色班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觀光事業科特色班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93874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4" marR="7864" marT="786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餐飲管理科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異國料理特色班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4" marR="7864" marT="786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398463" y="1439863"/>
          <a:ext cx="8469311" cy="3333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1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359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66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928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9280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333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4" marR="9524" marT="9561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矩形 3">
            <a:extLst>
              <a:ext uri="{FF2B5EF4-FFF2-40B4-BE49-F238E27FC236}">
                <a16:creationId xmlns:a16="http://schemas.microsoft.com/office/drawing/2014/main" xmlns="" id="{5A15D7FF-FC2E-4593-AA9E-E5EE543D9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416" y="629015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066959E1-D2D9-480A-8D29-8C6672180ED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D96F0AD5-B6EA-425E-9BD2-72CF0C08DBB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893206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矩形 4"/>
          <p:cNvSpPr>
            <a:spLocks noChangeArrowheads="1"/>
          </p:cNvSpPr>
          <p:nvPr/>
        </p:nvSpPr>
        <p:spPr bwMode="auto">
          <a:xfrm>
            <a:off x="288925" y="646113"/>
            <a:ext cx="88566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學年度特色招生專業群科甄選入學招生名額</a:t>
            </a: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644231"/>
              </p:ext>
            </p:extLst>
          </p:nvPr>
        </p:nvGraphicFramePr>
        <p:xfrm>
          <a:off x="428625" y="1844675"/>
          <a:ext cx="8477249" cy="3744567"/>
        </p:xfrm>
        <a:graphic>
          <a:graphicData uri="http://schemas.openxmlformats.org/drawingml/2006/table">
            <a:tbl>
              <a:tblPr/>
              <a:tblGrid>
                <a:gridCol w="84407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864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563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06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0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16063"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商管群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國際貿易科特色班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9"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325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桃園市私立新興高中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桃園市私立永平工商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電競實務特色班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90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桃園市私立育達高中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遊戲程式設計特色班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桃園市私立治平高中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微網行銷特色班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桃園市私立振聲高中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電子商務科特色班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資料處理科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電競企劃特色班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20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桃園市私立啟英高中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電子商務科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電競產業特色班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16063">
                <a:tc vMerge="1">
                  <a:txBody>
                    <a:bodyPr/>
                    <a:lstStyle/>
                    <a:p>
                      <a:pPr algn="ctr" fontAlgn="ctr"/>
                      <a:endParaRPr lang="zh-TW" altLang="en-US" sz="18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桃園市私立成功工商</a:t>
                      </a:r>
                      <a:endParaRPr lang="zh-TW" alt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流通管理科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微型創業經營班</a:t>
                      </a:r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0" i="0" u="none" strike="noStrike" dirty="0">
                          <a:solidFill>
                            <a:schemeClr val="tx1"/>
                          </a:solidFill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15</a:t>
                      </a: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7863" marR="7863" marT="7863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28625" y="1524000"/>
          <a:ext cx="8477249" cy="320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14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61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034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3225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7633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2067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職群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學校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特色班科別名稱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6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人數</a:t>
                      </a:r>
                      <a:endParaRPr lang="zh-TW" alt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u="none" strike="noStrike" dirty="0">
                          <a:effectLst/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合計</a:t>
                      </a:r>
                      <a:endParaRPr lang="zh-TW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9526" marR="9526" marT="954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57759" name="矩形 4"/>
          <p:cNvSpPr>
            <a:spLocks noChangeArrowheads="1"/>
          </p:cNvSpPr>
          <p:nvPr/>
        </p:nvSpPr>
        <p:spPr bwMode="auto">
          <a:xfrm>
            <a:off x="430213" y="5584825"/>
            <a:ext cx="8715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109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學年度合計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14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校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10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群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71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班 共 </a:t>
            </a:r>
            <a:r>
              <a:rPr lang="en-US" altLang="zh-TW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2223</a:t>
            </a:r>
            <a:r>
              <a:rPr lang="zh-TW" altLang="en-US" b="1" dirty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名額</a:t>
            </a:r>
          </a:p>
        </p:txBody>
      </p:sp>
      <p:sp>
        <p:nvSpPr>
          <p:cNvPr id="9" name="矩形 3">
            <a:extLst>
              <a:ext uri="{FF2B5EF4-FFF2-40B4-BE49-F238E27FC236}">
                <a16:creationId xmlns:a16="http://schemas.microsoft.com/office/drawing/2014/main" xmlns="" id="{DD53FBC5-5961-4977-A69D-07576145A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4416" y="6290156"/>
            <a:ext cx="5364088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3319F5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實際科班人數請以簡章公告為準</a:t>
            </a:r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xmlns="" id="{9F0EF4A4-DD65-4E91-B254-D3340EA1CE61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TW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xmlns="" id="{577C1BA3-316F-4056-9984-BB936EDB1A6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5652120" y="260648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568691278"/>
      </p:ext>
    </p:extLst>
  </p:cSld>
  <p:clrMapOvr>
    <a:masterClrMapping/>
  </p:clrMapOvr>
</p:sld>
</file>

<file path=ppt/theme/theme1.xml><?xml version="1.0" encoding="utf-8"?>
<a:theme xmlns:a="http://schemas.openxmlformats.org/drawingml/2006/main" name="12年國教簡報">
  <a:themeElements>
    <a:clrScheme name="12年國教簡報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年國教簡報">
      <a:majorFont>
        <a:latin typeface="Calibri"/>
        <a:ea typeface="新細明體"/>
        <a:cs typeface=""/>
      </a:majorFont>
      <a:minorFont>
        <a:latin typeface="Calibri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新細明體" pitchFamily="18" charset="-120"/>
          </a:defRPr>
        </a:defPPr>
      </a:lstStyle>
    </a:lnDef>
  </a:objectDefaults>
  <a:extraClrSchemeLst>
    <a:extraClrScheme>
      <a:clrScheme name="12年國教簡報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30518</TotalTime>
  <Words>10730</Words>
  <Application>Microsoft Office PowerPoint</Application>
  <PresentationFormat>如螢幕大小 (4:3)</PresentationFormat>
  <Paragraphs>2051</Paragraphs>
  <Slides>146</Slides>
  <Notes>57</Notes>
  <HiddenSlides>0</HiddenSlides>
  <MMClips>0</MMClips>
  <ScaleCrop>false</ScaleCrop>
  <HeadingPairs>
    <vt:vector size="6" baseType="variant">
      <vt:variant>
        <vt:lpstr>使用字型</vt:lpstr>
      </vt:variant>
      <vt:variant>
        <vt:i4>16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146</vt:i4>
      </vt:variant>
    </vt:vector>
  </HeadingPairs>
  <TitlesOfParts>
    <vt:vector size="163" baseType="lpstr">
      <vt:lpstr>BiauKai</vt:lpstr>
      <vt:lpstr>Cataneo BT</vt:lpstr>
      <vt:lpstr>Gulim</vt:lpstr>
      <vt:lpstr>華康儷特圓</vt:lpstr>
      <vt:lpstr>微軟正黑體</vt:lpstr>
      <vt:lpstr>新細明體</vt:lpstr>
      <vt:lpstr>標楷體</vt:lpstr>
      <vt:lpstr>Arial</vt:lpstr>
      <vt:lpstr>Book Antiqua</vt:lpstr>
      <vt:lpstr>Calibri</vt:lpstr>
      <vt:lpstr>Candara</vt:lpstr>
      <vt:lpstr>Tahoma</vt:lpstr>
      <vt:lpstr>Times New Roman</vt:lpstr>
      <vt:lpstr>Verdana</vt:lpstr>
      <vt:lpstr>Wingdings</vt:lpstr>
      <vt:lpstr>Wingdings 2</vt:lpstr>
      <vt:lpstr>12年國教簡報</vt:lpstr>
      <vt:lpstr>PowerPoint 簡報</vt:lpstr>
      <vt:lpstr>目次</vt:lpstr>
      <vt:lpstr>PowerPoint 簡報</vt:lpstr>
      <vt:lpstr>108學年度適性入學成果</vt:lpstr>
      <vt:lpstr>108學年度適性入學成果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性向測驗  攻其不備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桃連區職業類科之群科屬性</vt:lpstr>
      <vt:lpstr>PowerPoint 簡報</vt:lpstr>
      <vt:lpstr>分析職業類科升學進路的觀察重點</vt:lpstr>
      <vt:lpstr>機械群簡介</vt:lpstr>
      <vt:lpstr>機械群簡介</vt:lpstr>
      <vt:lpstr>機械群簡介</vt:lpstr>
      <vt:lpstr>高職與高中的進路比較分析</vt:lpstr>
      <vt:lpstr>桃連區機械群108學年度招生科別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教育會考何時考</vt:lpstr>
      <vt:lpstr>教育會考怎麼考</vt:lpstr>
      <vt:lpstr>PowerPoint 簡報</vt:lpstr>
      <vt:lpstr>國中教育會考 成績單</vt:lpstr>
      <vt:lpstr>PowerPoint 簡報</vt:lpstr>
      <vt:lpstr>PowerPoint 簡報</vt:lpstr>
      <vt:lpstr>能力等級與加註標示</vt:lpstr>
      <vt:lpstr>數學科非選擇題 評分說明</vt:lpstr>
      <vt:lpstr>數學非選擇題評量的能力</vt:lpstr>
      <vt:lpstr>評分規準</vt:lpstr>
      <vt:lpstr>PowerPoint 簡報</vt:lpstr>
      <vt:lpstr>作答注意事項</vt:lpstr>
      <vt:lpstr>超出作答區</vt:lpstr>
      <vt:lpstr>規劃作答區</vt:lpstr>
      <vt:lpstr>將題目圖形畫在作答區內</vt:lpstr>
      <vt:lpstr>違規卷</vt:lpstr>
      <vt:lpstr>寫作測驗 評分說明</vt:lpstr>
      <vt:lpstr>寫作測驗評量的能力</vt:lpstr>
      <vt:lpstr>答案卷樣式</vt:lpstr>
      <vt:lpstr>寫作測驗作答注意事項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甄選入學(科學班)</vt:lpstr>
      <vt:lpstr>甄選入學(藝才班)</vt:lpstr>
      <vt:lpstr>PowerPoint 簡報</vt:lpstr>
      <vt:lpstr>PowerPoint 簡報</vt:lpstr>
      <vt:lpstr>甄選入學(高職專業群科)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術科考試舉隅(一)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志願序計分方式</vt:lpstr>
      <vt:lpstr>高職同群科志願跨校連續選填同分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109年桃連區免試入學-同分超額比序步驟</vt:lpstr>
      <vt:lpstr>PowerPoint 簡報</vt:lpstr>
      <vt:lpstr>PowerPoint 簡報</vt:lpstr>
      <vt:lpstr>PowerPoint 簡報</vt:lpstr>
      <vt:lpstr>PowerPoint 簡報</vt:lpstr>
      <vt:lpstr>五專免試入學</vt:lpstr>
      <vt:lpstr>五專入學時程</vt:lpstr>
      <vt:lpstr>五專優先免試與聯合免試比序 </vt:lpstr>
      <vt:lpstr>五專優先免試與聯合免試入學方式</vt:lpstr>
      <vt:lpstr>PowerPoint 簡報</vt:lpstr>
      <vt:lpstr>PowerPoint 簡報</vt:lpstr>
      <vt:lpstr>109學年度五專主要入學管道流程圖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進路分析大不同</vt:lpstr>
      <vt:lpstr>諮詢專線</vt:lpstr>
      <vt:lpstr>輔助資源</vt:lpstr>
      <vt:lpstr>PowerPoint 簡報</vt:lpstr>
    </vt:vector>
  </TitlesOfParts>
  <Company>Net School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SA03</dc:creator>
  <cp:lastModifiedBy>user</cp:lastModifiedBy>
  <cp:revision>1313</cp:revision>
  <cp:lastPrinted>2019-10-04T10:15:06Z</cp:lastPrinted>
  <dcterms:created xsi:type="dcterms:W3CDTF">2012-05-12T02:14:41Z</dcterms:created>
  <dcterms:modified xsi:type="dcterms:W3CDTF">2019-11-22T01:54:45Z</dcterms:modified>
</cp:coreProperties>
</file>