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handoutMasterIdLst>
    <p:handoutMasterId r:id="rId24"/>
  </p:handoutMasterIdLst>
  <p:sldIdLst>
    <p:sldId id="256" r:id="rId2"/>
    <p:sldId id="270" r:id="rId3"/>
    <p:sldId id="271" r:id="rId4"/>
    <p:sldId id="262" r:id="rId5"/>
    <p:sldId id="260" r:id="rId6"/>
    <p:sldId id="274" r:id="rId7"/>
    <p:sldId id="275" r:id="rId8"/>
    <p:sldId id="276" r:id="rId9"/>
    <p:sldId id="282" r:id="rId10"/>
    <p:sldId id="277" r:id="rId11"/>
    <p:sldId id="263" r:id="rId12"/>
    <p:sldId id="284" r:id="rId13"/>
    <p:sldId id="279" r:id="rId14"/>
    <p:sldId id="278" r:id="rId15"/>
    <p:sldId id="280" r:id="rId16"/>
    <p:sldId id="281" r:id="rId17"/>
    <p:sldId id="269" r:id="rId18"/>
    <p:sldId id="283" r:id="rId19"/>
    <p:sldId id="264" r:id="rId20"/>
    <p:sldId id="268" r:id="rId21"/>
    <p:sldId id="267" r:id="rId22"/>
    <p:sldId id="273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91023-DC3F-4DAA-AAB2-6C84A78BEC95}" type="datetimeFigureOut">
              <a:rPr lang="zh-TW" altLang="en-US" smtClean="0"/>
              <a:t>2020/7/8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67C0A-F5F4-49AF-9B3A-0B3FF8B459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17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3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82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966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3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9410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06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9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7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0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8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2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0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2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7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7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5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5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89945" y="1477893"/>
            <a:ext cx="10348855" cy="1646302"/>
          </a:xfrm>
        </p:spPr>
        <p:txBody>
          <a:bodyPr/>
          <a:lstStyle/>
          <a:p>
            <a:pPr algn="l"/>
            <a:r>
              <a:rPr lang="zh-TW" altLang="en-US" sz="6600" b="1" dirty="0" smtClean="0"/>
              <a:t>新明國中</a:t>
            </a:r>
            <a:r>
              <a:rPr lang="en-US" altLang="zh-TW" sz="6600" b="1" dirty="0" smtClean="0"/>
              <a:t/>
            </a:r>
            <a:br>
              <a:rPr lang="en-US" altLang="zh-TW" sz="6600" b="1" dirty="0" smtClean="0"/>
            </a:br>
            <a:r>
              <a:rPr lang="zh-TW" altLang="en-US" sz="6600" b="1" dirty="0" smtClean="0"/>
              <a:t>營養午餐教育宣導</a:t>
            </a:r>
            <a:endParaRPr lang="zh-TW" altLang="en-US" sz="66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83" y="3071308"/>
            <a:ext cx="5048922" cy="3786692"/>
          </a:xfrm>
          <a:prstGeom prst="rect">
            <a:avLst/>
          </a:prstGeom>
        </p:spPr>
      </p:pic>
      <p:pic>
        <p:nvPicPr>
          <p:cNvPr id="1028" name="Picture 4" descr="桃園市立新明國民中學- 维基百科，自由的百科全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98" y="937812"/>
            <a:ext cx="1139914" cy="10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65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362" y="312665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午餐流程</a:t>
            </a:r>
            <a:r>
              <a:rPr lang="zh-TW" altLang="en-US" b="1" dirty="0" smtClean="0">
                <a:solidFill>
                  <a:schemeClr val="tx1"/>
                </a:solidFill>
              </a:rPr>
              <a:t>：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2.</a:t>
            </a:r>
            <a:r>
              <a:rPr lang="zh-TW" altLang="en-US" sz="4000" b="1" dirty="0">
                <a:solidFill>
                  <a:schemeClr val="tx1"/>
                </a:solidFill>
              </a:rPr>
              <a:t>抬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餐方式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(</a:t>
            </a:r>
            <a:r>
              <a:rPr lang="zh-TW" altLang="en-US" b="1" dirty="0" smtClean="0">
                <a:solidFill>
                  <a:schemeClr val="tx1"/>
                </a:solidFill>
              </a:rPr>
              <a:t>最少需</a:t>
            </a:r>
            <a:r>
              <a:rPr lang="en-US" altLang="zh-TW" sz="6000" b="1" dirty="0" smtClean="0">
                <a:solidFill>
                  <a:srgbClr val="FF0000"/>
                </a:solidFill>
              </a:rPr>
              <a:t>5</a:t>
            </a:r>
            <a:r>
              <a:rPr lang="zh-TW" altLang="en-US" b="1" dirty="0" smtClean="0">
                <a:solidFill>
                  <a:schemeClr val="tx1"/>
                </a:solidFill>
              </a:rPr>
              <a:t>名學生</a:t>
            </a:r>
            <a:r>
              <a:rPr lang="en-US" altLang="zh-TW" b="1" dirty="0" smtClean="0">
                <a:solidFill>
                  <a:schemeClr val="tx1"/>
                </a:solidFill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1092" y="1475167"/>
            <a:ext cx="8596668" cy="5382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 smtClean="0"/>
              <a:t>1.</a:t>
            </a:r>
            <a:r>
              <a:rPr lang="zh-TW" altLang="en-US" sz="3600" dirty="0" smtClean="0"/>
              <a:t>長條餐盒：共三盒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最少</a:t>
            </a:r>
            <a:r>
              <a:rPr lang="en-US" altLang="zh-TW" sz="3600" dirty="0" smtClean="0"/>
              <a:t>3</a:t>
            </a:r>
            <a:r>
              <a:rPr lang="zh-TW" altLang="en-US" sz="3600" dirty="0" smtClean="0"/>
              <a:t>名</a:t>
            </a:r>
            <a:r>
              <a:rPr lang="en-US" altLang="zh-TW" sz="3600" dirty="0" smtClean="0"/>
              <a:t>)</a:t>
            </a:r>
            <a:br>
              <a:rPr lang="en-US" altLang="zh-TW" sz="3600" dirty="0" smtClean="0"/>
            </a:br>
            <a:endParaRPr lang="en-US" altLang="zh-TW" sz="3600" dirty="0" smtClean="0"/>
          </a:p>
          <a:p>
            <a:pPr marL="0" indent="0">
              <a:buNone/>
            </a:pPr>
            <a:endParaRPr lang="en-US" altLang="zh-TW" sz="3600" dirty="0"/>
          </a:p>
          <a:p>
            <a:pPr marL="0" indent="0">
              <a:buNone/>
            </a:pPr>
            <a:endParaRPr lang="en-US" altLang="zh-TW" sz="3600" dirty="0" smtClean="0"/>
          </a:p>
          <a:p>
            <a:pPr marL="0" indent="0">
              <a:buNone/>
            </a:pPr>
            <a:endParaRPr lang="en-US" altLang="zh-TW" sz="3600" dirty="0"/>
          </a:p>
          <a:p>
            <a:pPr marL="0" indent="0">
              <a:buNone/>
            </a:pP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圓形湯桶：共一桶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最少</a:t>
            </a:r>
            <a:r>
              <a:rPr lang="en-US" altLang="zh-TW" sz="3600" dirty="0" smtClean="0"/>
              <a:t>2</a:t>
            </a:r>
            <a:r>
              <a:rPr lang="zh-TW" altLang="en-US" sz="3600" dirty="0" smtClean="0"/>
              <a:t>名</a:t>
            </a:r>
            <a:r>
              <a:rPr lang="en-US" altLang="zh-TW" sz="3600" dirty="0" smtClean="0"/>
              <a:t>)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 r="17014" b="27371"/>
          <a:stretch/>
        </p:blipFill>
        <p:spPr>
          <a:xfrm>
            <a:off x="7516483" y="2737821"/>
            <a:ext cx="3202554" cy="41201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7835" t="22872" r="29725" b="12677"/>
          <a:stretch/>
        </p:blipFill>
        <p:spPr>
          <a:xfrm>
            <a:off x="3367144" y="2130016"/>
            <a:ext cx="3853478" cy="32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9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午餐流程</a:t>
            </a:r>
            <a:r>
              <a:rPr lang="zh-TW" altLang="en-US" b="1" dirty="0" smtClean="0">
                <a:solidFill>
                  <a:prstClr val="black"/>
                </a:solidFill>
              </a:rPr>
              <a:t>：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3.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打菜服裝</a:t>
            </a:r>
            <a:endParaRPr lang="zh-TW" altLang="en-US" sz="5400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974" t="38678" r="22554" b="20303"/>
          <a:stretch/>
        </p:blipFill>
        <p:spPr>
          <a:xfrm>
            <a:off x="989394" y="1553882"/>
            <a:ext cx="6502675" cy="483616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35041" y="977612"/>
            <a:ext cx="537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口罩、網帽、手套：</a:t>
            </a:r>
            <a:r>
              <a:rPr lang="zh-TW" altLang="en-US" sz="3200" dirty="0" smtClean="0">
                <a:solidFill>
                  <a:srgbClr val="FF0000"/>
                </a:solidFill>
              </a:rPr>
              <a:t>拋棄式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605655" y="2894744"/>
            <a:ext cx="5357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圍裙</a:t>
            </a:r>
            <a:r>
              <a:rPr lang="zh-TW" altLang="en-US" sz="3200" dirty="0" smtClean="0"/>
              <a:t>：重複使用</a:t>
            </a:r>
            <a:endParaRPr lang="en-US" altLang="zh-TW" sz="3200" dirty="0" smtClean="0"/>
          </a:p>
          <a:p>
            <a:r>
              <a:rPr lang="zh-TW" altLang="en-US" sz="3200" dirty="0"/>
              <a:t>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各班自行保管與清洗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561301" y="1573320"/>
            <a:ext cx="342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2060"/>
                </a:solidFill>
              </a:rPr>
              <a:t>一次發放</a:t>
            </a:r>
            <a:r>
              <a:rPr lang="zh-TW" altLang="en-US" sz="2400" b="1" dirty="0" smtClean="0">
                <a:solidFill>
                  <a:srgbClr val="002060"/>
                </a:solidFill>
              </a:rPr>
              <a:t>一個月</a:t>
            </a:r>
            <a:r>
              <a:rPr lang="zh-TW" altLang="en-US" sz="2400" dirty="0" smtClean="0">
                <a:solidFill>
                  <a:srgbClr val="002060"/>
                </a:solidFill>
              </a:rPr>
              <a:t>使用量</a:t>
            </a:r>
            <a:endParaRPr lang="zh-TW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605655" y="5378823"/>
            <a:ext cx="5131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總務處提供：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三張桌子</a:t>
            </a:r>
            <a:r>
              <a:rPr lang="en-US" altLang="zh-TW" dirty="0" smtClean="0"/>
              <a:t>+</a:t>
            </a:r>
            <a:r>
              <a:rPr lang="zh-TW" altLang="en-US" dirty="0" smtClean="0"/>
              <a:t>一張椅子</a:t>
            </a:r>
            <a:r>
              <a:rPr lang="en-US" altLang="zh-TW" dirty="0" smtClean="0"/>
              <a:t>(</a:t>
            </a:r>
            <a:r>
              <a:rPr lang="zh-TW" altLang="en-US" dirty="0" smtClean="0"/>
              <a:t>放湯桶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04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prstClr val="black"/>
                </a:solidFill>
              </a:rPr>
              <a:t>打菜用具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13487"/>
          <a:stretch/>
        </p:blipFill>
        <p:spPr>
          <a:xfrm rot="16200000">
            <a:off x="1195321" y="1203476"/>
            <a:ext cx="4319793" cy="5773642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256319" y="790909"/>
            <a:ext cx="1866214" cy="804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rgbClr val="2605EB"/>
                </a:solidFill>
              </a:rPr>
              <a:t>飯匙</a:t>
            </a:r>
            <a:r>
              <a:rPr lang="en-US" altLang="zh-TW" sz="4400" b="1" dirty="0" smtClean="0">
                <a:solidFill>
                  <a:srgbClr val="2605EB"/>
                </a:solidFill>
              </a:rPr>
              <a:t>1</a:t>
            </a:r>
            <a:endParaRPr lang="en-US" altLang="zh-TW" sz="4400" b="1" dirty="0">
              <a:solidFill>
                <a:srgbClr val="2605EB"/>
              </a:solidFill>
            </a:endParaRPr>
          </a:p>
          <a:p>
            <a:endParaRPr lang="en-US" altLang="zh-TW" sz="4400" b="1" dirty="0" smtClean="0">
              <a:solidFill>
                <a:srgbClr val="2605EB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6954" t="22245" r="37773" b="30264"/>
          <a:stretch/>
        </p:blipFill>
        <p:spPr>
          <a:xfrm>
            <a:off x="10038249" y="0"/>
            <a:ext cx="2153751" cy="18124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5" b="26009"/>
          <a:stretch/>
        </p:blipFill>
        <p:spPr>
          <a:xfrm>
            <a:off x="10053935" y="1812420"/>
            <a:ext cx="2122378" cy="19686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1" b="26275"/>
          <a:stretch/>
        </p:blipFill>
        <p:spPr>
          <a:xfrm>
            <a:off x="9452344" y="3588799"/>
            <a:ext cx="2739656" cy="15791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b="5569"/>
          <a:stretch/>
        </p:blipFill>
        <p:spPr>
          <a:xfrm>
            <a:off x="9452344" y="5076420"/>
            <a:ext cx="2723969" cy="1781580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7520294" y="1813377"/>
            <a:ext cx="1866214" cy="804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zh-TW" sz="4400" b="1" dirty="0" smtClean="0">
              <a:solidFill>
                <a:srgbClr val="2605EB"/>
              </a:solidFill>
            </a:endParaRPr>
          </a:p>
          <a:p>
            <a:endParaRPr lang="en-US" altLang="zh-TW" sz="4400" b="1" dirty="0" smtClean="0">
              <a:solidFill>
                <a:srgbClr val="2605EB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7222322" y="3584390"/>
            <a:ext cx="2402198" cy="1042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rgbClr val="2605EB"/>
                </a:solidFill>
              </a:rPr>
              <a:t>小湯匙</a:t>
            </a:r>
            <a:r>
              <a:rPr lang="en-US" altLang="zh-TW" sz="4400" b="1" dirty="0" smtClean="0">
                <a:solidFill>
                  <a:srgbClr val="2605EB"/>
                </a:solidFill>
              </a:rPr>
              <a:t>1</a:t>
            </a:r>
            <a:endParaRPr lang="en-US" altLang="zh-TW" sz="4400" b="1" dirty="0">
              <a:solidFill>
                <a:srgbClr val="2605EB"/>
              </a:solidFill>
            </a:endParaRPr>
          </a:p>
          <a:p>
            <a:endParaRPr lang="en-US" altLang="zh-TW" sz="4400" b="1" dirty="0" smtClean="0">
              <a:solidFill>
                <a:srgbClr val="2605EB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71337" y="2414881"/>
            <a:ext cx="2567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2605EB"/>
                </a:solidFill>
                <a:latin typeface="+mj-lt"/>
                <a:ea typeface="+mj-ea"/>
                <a:cs typeface="+mj-cs"/>
              </a:rPr>
              <a:t>大湯匙</a:t>
            </a:r>
            <a:r>
              <a:rPr lang="en-US" altLang="zh-TW" sz="4400" b="1" dirty="0" smtClean="0">
                <a:solidFill>
                  <a:srgbClr val="2605EB"/>
                </a:solidFill>
                <a:latin typeface="+mj-lt"/>
                <a:ea typeface="+mj-ea"/>
                <a:cs typeface="+mj-cs"/>
              </a:rPr>
              <a:t>1</a:t>
            </a:r>
            <a:endParaRPr lang="en-US" altLang="zh-TW" sz="4400" b="1" dirty="0">
              <a:solidFill>
                <a:srgbClr val="2605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7206635" y="4206682"/>
            <a:ext cx="2402198" cy="1042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rgbClr val="2605EB"/>
                </a:solidFill>
              </a:rPr>
              <a:t>小湯匙</a:t>
            </a:r>
            <a:r>
              <a:rPr lang="en-US" altLang="zh-TW" sz="4400" b="1" dirty="0">
                <a:solidFill>
                  <a:srgbClr val="2605EB"/>
                </a:solidFill>
              </a:rPr>
              <a:t>2</a:t>
            </a:r>
          </a:p>
          <a:p>
            <a:endParaRPr lang="en-US" altLang="zh-TW" sz="4400" b="1" dirty="0" smtClean="0">
              <a:solidFill>
                <a:srgbClr val="2605EB"/>
              </a:solidFill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7163870" y="5096542"/>
            <a:ext cx="2402198" cy="1042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rgbClr val="2605EB"/>
                </a:solidFill>
              </a:rPr>
              <a:t>小湯匙</a:t>
            </a:r>
            <a:r>
              <a:rPr lang="en-US" altLang="zh-TW" sz="4400" b="1" dirty="0" smtClean="0">
                <a:solidFill>
                  <a:srgbClr val="2605EB"/>
                </a:solidFill>
              </a:rPr>
              <a:t>3</a:t>
            </a:r>
            <a:endParaRPr lang="en-US" altLang="zh-TW" sz="4400" b="1" dirty="0">
              <a:solidFill>
                <a:srgbClr val="2605EB"/>
              </a:solidFill>
            </a:endParaRPr>
          </a:p>
          <a:p>
            <a:endParaRPr lang="en-US" altLang="zh-TW" sz="4400" b="1" dirty="0" smtClean="0">
              <a:solidFill>
                <a:srgbClr val="2605EB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7720335" y="6023170"/>
            <a:ext cx="2402198" cy="1042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>
                <a:solidFill>
                  <a:srgbClr val="2605EB"/>
                </a:solidFill>
              </a:rPr>
              <a:t>夾子</a:t>
            </a:r>
            <a:r>
              <a:rPr lang="en-US" altLang="zh-TW" sz="4400" b="1" dirty="0" smtClean="0">
                <a:solidFill>
                  <a:srgbClr val="2605EB"/>
                </a:solidFill>
              </a:rPr>
              <a:t>1</a:t>
            </a:r>
            <a:endParaRPr lang="en-US" altLang="zh-TW" sz="4400" b="1" dirty="0">
              <a:solidFill>
                <a:srgbClr val="2605EB"/>
              </a:solidFill>
            </a:endParaRPr>
          </a:p>
          <a:p>
            <a:endParaRPr lang="en-US" altLang="zh-TW" sz="4400" b="1" dirty="0" smtClean="0">
              <a:solidFill>
                <a:srgbClr val="260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59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/>
                </a:solidFill>
              </a:rPr>
              <a:t>午餐流程：</a:t>
            </a:r>
            <a:r>
              <a:rPr lang="en-US" altLang="zh-TW" b="1" dirty="0">
                <a:solidFill>
                  <a:prstClr val="black"/>
                </a:solidFill>
              </a:rPr>
              <a:t>4</a:t>
            </a:r>
            <a:r>
              <a:rPr lang="en-US" altLang="zh-TW" b="1" dirty="0" smtClean="0">
                <a:solidFill>
                  <a:prstClr val="black"/>
                </a:solidFill>
              </a:rPr>
              <a:t>.</a:t>
            </a:r>
            <a:r>
              <a:rPr lang="zh-TW" altLang="en-US" b="1" dirty="0" smtClean="0">
                <a:solidFill>
                  <a:prstClr val="black"/>
                </a:solidFill>
              </a:rPr>
              <a:t>打菜份量</a:t>
            </a:r>
            <a:r>
              <a:rPr lang="en-US" altLang="zh-TW" b="1" dirty="0" smtClean="0">
                <a:solidFill>
                  <a:srgbClr val="00B0F0"/>
                </a:solidFill>
              </a:rPr>
              <a:t>(</a:t>
            </a:r>
            <a:r>
              <a:rPr lang="zh-TW" altLang="en-US" b="1" dirty="0" smtClean="0">
                <a:solidFill>
                  <a:srgbClr val="00B0F0"/>
                </a:solidFill>
              </a:rPr>
              <a:t>平湯匙</a:t>
            </a:r>
            <a:r>
              <a:rPr lang="en-US" altLang="zh-TW" b="1" dirty="0" smtClean="0">
                <a:solidFill>
                  <a:srgbClr val="00B0F0"/>
                </a:solidFill>
              </a:rPr>
              <a:t>)</a:t>
            </a:r>
            <a:r>
              <a:rPr lang="en-US" altLang="zh-TW" b="1" dirty="0">
                <a:solidFill>
                  <a:srgbClr val="00B0F0"/>
                </a:solidFill>
              </a:rPr>
              <a:t/>
            </a:r>
            <a:br>
              <a:rPr lang="en-US" altLang="zh-TW" b="1" dirty="0">
                <a:solidFill>
                  <a:srgbClr val="00B0F0"/>
                </a:solidFill>
              </a:rPr>
            </a:br>
            <a:endParaRPr lang="zh-TW" altLang="en-US" dirty="0">
              <a:solidFill>
                <a:srgbClr val="00B0F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27" t="38569" r="49403" b="43416"/>
          <a:stretch/>
        </p:blipFill>
        <p:spPr>
          <a:xfrm>
            <a:off x="547265" y="1930400"/>
            <a:ext cx="4428403" cy="33085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4935" t="39216" r="35066" b="40392"/>
          <a:stretch/>
        </p:blipFill>
        <p:spPr>
          <a:xfrm>
            <a:off x="5690795" y="1527585"/>
            <a:ext cx="6254500" cy="2657140"/>
          </a:xfrm>
          <a:prstGeom prst="rect">
            <a:avLst/>
          </a:prstGeom>
        </p:spPr>
      </p:pic>
      <p:pic>
        <p:nvPicPr>
          <p:cNvPr id="3074" name="Picture 2" descr="http://s1.how01.com/how01/69/9a/ba96ec39061262de068659d681b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9"/>
          <a:stretch/>
        </p:blipFill>
        <p:spPr bwMode="auto">
          <a:xfrm>
            <a:off x="6211548" y="4352141"/>
            <a:ext cx="4762500" cy="233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810962" y="6198222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主菜：一個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7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225911"/>
            <a:ext cx="8596668" cy="1704489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午餐流程</a:t>
            </a:r>
            <a:r>
              <a:rPr lang="zh-TW" altLang="en-US" b="1" dirty="0" smtClean="0">
                <a:solidFill>
                  <a:prstClr val="black"/>
                </a:solidFill>
              </a:rPr>
              <a:t>：</a:t>
            </a:r>
            <a:r>
              <a:rPr lang="en-US" altLang="zh-TW" b="1" dirty="0">
                <a:solidFill>
                  <a:prstClr val="black"/>
                </a:solidFill>
              </a:rPr>
              <a:t>5</a:t>
            </a:r>
            <a:r>
              <a:rPr lang="en-US" altLang="zh-TW" b="1" dirty="0" smtClean="0">
                <a:solidFill>
                  <a:prstClr val="black"/>
                </a:solidFill>
              </a:rPr>
              <a:t>.</a:t>
            </a:r>
            <a:r>
              <a:rPr lang="zh-TW" altLang="en-US" b="1" dirty="0" smtClean="0">
                <a:solidFill>
                  <a:prstClr val="black"/>
                </a:solidFill>
              </a:rPr>
              <a:t>用餐</a:t>
            </a:r>
            <a:r>
              <a:rPr lang="zh-TW" altLang="en-US" sz="4900" b="1" dirty="0" smtClean="0">
                <a:solidFill>
                  <a:srgbClr val="00B0F0"/>
                </a:solidFill>
              </a:rPr>
              <a:t>禮儀</a:t>
            </a:r>
            <a:r>
              <a:rPr lang="en-US" altLang="zh-TW" b="1" dirty="0" smtClean="0">
                <a:solidFill>
                  <a:prstClr val="black"/>
                </a:solidFill>
              </a:rPr>
              <a:t/>
            </a:r>
            <a:br>
              <a:rPr lang="en-US" altLang="zh-TW" b="1" dirty="0" smtClean="0">
                <a:solidFill>
                  <a:prstClr val="black"/>
                </a:solidFill>
              </a:rPr>
            </a:br>
            <a:r>
              <a:rPr lang="en-US" altLang="zh-TW" b="1" dirty="0">
                <a:solidFill>
                  <a:prstClr val="black"/>
                </a:solidFill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</a:rPr>
              <a:t>            </a:t>
            </a:r>
            <a:br>
              <a:rPr lang="en-US" altLang="zh-TW" b="1" dirty="0" smtClean="0">
                <a:solidFill>
                  <a:prstClr val="black"/>
                </a:solidFill>
              </a:rPr>
            </a:br>
            <a:r>
              <a:rPr lang="en-US" altLang="zh-TW" sz="5300" b="1" dirty="0">
                <a:solidFill>
                  <a:srgbClr val="FF0000"/>
                </a:solidFill>
              </a:rPr>
              <a:t> </a:t>
            </a:r>
            <a:r>
              <a:rPr lang="en-US" altLang="zh-TW" sz="5300" b="1" dirty="0" smtClean="0">
                <a:solidFill>
                  <a:srgbClr val="FF0000"/>
                </a:solidFill>
              </a:rPr>
              <a:t>      </a:t>
            </a:r>
            <a:r>
              <a:rPr lang="zh-TW" altLang="en-US" sz="53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53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5300" b="1" dirty="0" smtClean="0">
                <a:solidFill>
                  <a:srgbClr val="FF0000"/>
                </a:solidFill>
              </a:rPr>
              <a:t>依序盛完，統一開動</a:t>
            </a:r>
            <a:r>
              <a:rPr lang="en-US" altLang="zh-TW" sz="5300" b="1" dirty="0" smtClean="0">
                <a:solidFill>
                  <a:srgbClr val="FF0000"/>
                </a:solidFill>
              </a:rPr>
              <a:t>)</a:t>
            </a:r>
            <a:endParaRPr lang="zh-TW" altLang="en-US" sz="5300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20831"/>
          <a:stretch/>
        </p:blipFill>
        <p:spPr>
          <a:xfrm>
            <a:off x="1194100" y="2063768"/>
            <a:ext cx="5712310" cy="4635041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906410" y="2768537"/>
            <a:ext cx="5452732" cy="32255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300" b="1" dirty="0" smtClean="0">
                <a:solidFill>
                  <a:prstClr val="black"/>
                </a:solidFill>
              </a:rPr>
              <a:t>第一輪全班盛完</a:t>
            </a:r>
            <a:endParaRPr lang="en-US" altLang="zh-TW" sz="4300" b="1" dirty="0" smtClean="0">
              <a:solidFill>
                <a:prstClr val="black"/>
              </a:solidFill>
            </a:endParaRPr>
          </a:p>
          <a:p>
            <a:r>
              <a:rPr lang="zh-TW" altLang="en-US" sz="4300" b="1" dirty="0" smtClean="0">
                <a:solidFill>
                  <a:prstClr val="black"/>
                </a:solidFill>
              </a:rPr>
              <a:t>請</a:t>
            </a:r>
            <a:r>
              <a:rPr lang="zh-TW" altLang="en-US" sz="4300" b="1" dirty="0">
                <a:solidFill>
                  <a:prstClr val="black"/>
                </a:solidFill>
              </a:rPr>
              <a:t>將</a:t>
            </a:r>
            <a:r>
              <a:rPr lang="zh-TW" altLang="en-US" sz="4300" b="1" dirty="0" smtClean="0">
                <a:solidFill>
                  <a:srgbClr val="00B0F0"/>
                </a:solidFill>
              </a:rPr>
              <a:t>蓋子蓋上</a:t>
            </a:r>
            <a:r>
              <a:rPr lang="zh-TW" altLang="en-US" sz="4300" b="1" dirty="0" smtClean="0">
                <a:solidFill>
                  <a:prstClr val="black"/>
                </a:solidFill>
              </a:rPr>
              <a:t>，以免</a:t>
            </a:r>
            <a:endParaRPr lang="en-US" altLang="zh-TW" sz="4300" b="1" dirty="0" smtClean="0">
              <a:solidFill>
                <a:prstClr val="black"/>
              </a:solidFill>
            </a:endParaRPr>
          </a:p>
          <a:p>
            <a:r>
              <a:rPr lang="zh-TW" altLang="en-US" sz="4300" b="1" dirty="0" smtClean="0">
                <a:solidFill>
                  <a:prstClr val="black"/>
                </a:solidFill>
              </a:rPr>
              <a:t>飛沫及物體掉落</a:t>
            </a:r>
            <a:endParaRPr lang="en-US" altLang="zh-TW" sz="4300" b="1" dirty="0" smtClean="0">
              <a:solidFill>
                <a:prstClr val="black"/>
              </a:solidFill>
            </a:endParaRPr>
          </a:p>
          <a:p>
            <a:endParaRPr lang="en-US" altLang="zh-TW" sz="5300" b="1" dirty="0">
              <a:solidFill>
                <a:prstClr val="black"/>
              </a:solidFill>
            </a:endParaRPr>
          </a:p>
          <a:p>
            <a:r>
              <a:rPr lang="zh-TW" altLang="en-US" sz="5400" dirty="0">
                <a:solidFill>
                  <a:schemeClr val="tx1"/>
                </a:solidFill>
              </a:rPr>
              <a:t>導師協助學生打菜</a:t>
            </a:r>
            <a:r>
              <a:rPr lang="zh-TW" altLang="en-US" sz="5400" dirty="0" smtClean="0">
                <a:solidFill>
                  <a:schemeClr val="tx1"/>
                </a:solidFill>
              </a:rPr>
              <a:t>與</a:t>
            </a:r>
            <a:endParaRPr lang="en-US" altLang="zh-TW" sz="5400" dirty="0" smtClean="0">
              <a:solidFill>
                <a:schemeClr val="tx1"/>
              </a:solidFill>
            </a:endParaRPr>
          </a:p>
          <a:p>
            <a:r>
              <a:rPr lang="zh-TW" altLang="en-US" sz="5400" dirty="0" smtClean="0">
                <a:solidFill>
                  <a:schemeClr val="tx1"/>
                </a:solidFill>
              </a:rPr>
              <a:t>用餐、餐</a:t>
            </a:r>
            <a:r>
              <a:rPr lang="zh-TW" altLang="en-US" sz="5400" dirty="0">
                <a:solidFill>
                  <a:schemeClr val="tx1"/>
                </a:solidFill>
              </a:rPr>
              <a:t>桶與廚餘</a:t>
            </a:r>
            <a:r>
              <a:rPr lang="zh-TW" altLang="en-US" sz="5400" dirty="0" smtClean="0">
                <a:solidFill>
                  <a:schemeClr val="tx1"/>
                </a:solidFill>
              </a:rPr>
              <a:t>回收</a:t>
            </a:r>
            <a:endParaRPr lang="en-US" altLang="zh-TW" sz="5400" dirty="0">
              <a:solidFill>
                <a:schemeClr val="tx1"/>
              </a:solidFill>
            </a:endParaRPr>
          </a:p>
          <a:p>
            <a:endParaRPr lang="zh-TW" altLang="en-US" sz="5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56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80" t="11407" r="13373" b="9603"/>
          <a:stretch/>
        </p:blipFill>
        <p:spPr>
          <a:xfrm>
            <a:off x="839097" y="246827"/>
            <a:ext cx="9427456" cy="633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7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午餐流程</a:t>
            </a:r>
            <a:r>
              <a:rPr lang="zh-TW" altLang="en-US" b="1" dirty="0" smtClean="0">
                <a:solidFill>
                  <a:prstClr val="black"/>
                </a:solidFill>
              </a:rPr>
              <a:t>：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6.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廚餘及餐桶回收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481" y="1930399"/>
            <a:ext cx="10263193" cy="3880773"/>
          </a:xfrm>
        </p:spPr>
        <p:txBody>
          <a:bodyPr/>
          <a:lstStyle/>
          <a:p>
            <a:pPr marL="0" lvl="0" indent="0">
              <a:buClr>
                <a:srgbClr val="90C226"/>
              </a:buClr>
              <a:buNone/>
            </a:pPr>
            <a:r>
              <a:rPr lang="en-US" altLang="zh-TW" sz="4400" dirty="0" smtClean="0">
                <a:solidFill>
                  <a:prstClr val="black"/>
                </a:solidFill>
              </a:rPr>
              <a:t>1.</a:t>
            </a:r>
            <a:r>
              <a:rPr lang="zh-TW" altLang="en-US" sz="4400" dirty="0">
                <a:solidFill>
                  <a:prstClr val="black"/>
                </a:solidFill>
              </a:rPr>
              <a:t>廚餘統一倒入</a:t>
            </a:r>
            <a:r>
              <a:rPr lang="zh-TW" altLang="en-US" sz="4400" dirty="0">
                <a:solidFill>
                  <a:srgbClr val="FF0000"/>
                </a:solidFill>
              </a:rPr>
              <a:t>小</a:t>
            </a:r>
            <a:r>
              <a:rPr lang="zh-TW" altLang="en-US" sz="4400" dirty="0" smtClean="0">
                <a:solidFill>
                  <a:srgbClr val="FF0000"/>
                </a:solidFill>
              </a:rPr>
              <a:t>水桶</a:t>
            </a:r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裝有原打</a:t>
            </a:r>
            <a:r>
              <a:rPr lang="zh-TW" altLang="en-US" sz="2800" dirty="0">
                <a:solidFill>
                  <a:srgbClr val="FF0000"/>
                </a:solidFill>
              </a:rPr>
              <a:t>菜餐具的塑膠袋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    </a:t>
            </a:r>
            <a:r>
              <a:rPr lang="zh-TW" altLang="en-US" sz="2800" dirty="0" smtClean="0">
                <a:solidFill>
                  <a:srgbClr val="2605EB"/>
                </a:solidFill>
              </a:rPr>
              <a:t>務必將袋口</a:t>
            </a:r>
            <a:r>
              <a:rPr lang="zh-TW" altLang="en-US" sz="2800" u="sng" dirty="0" smtClean="0">
                <a:solidFill>
                  <a:srgbClr val="2605EB"/>
                </a:solidFill>
              </a:rPr>
              <a:t>打結綁好</a:t>
            </a:r>
            <a:r>
              <a:rPr lang="zh-TW" altLang="en-US" sz="2800" dirty="0" smtClean="0">
                <a:solidFill>
                  <a:srgbClr val="2605EB"/>
                </a:solidFill>
              </a:rPr>
              <a:t>，以免湯汁溢出，並協助放入廠商回收盒</a:t>
            </a:r>
            <a:endParaRPr lang="en-US" altLang="zh-TW" sz="2800" dirty="0">
              <a:solidFill>
                <a:srgbClr val="2605EB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altLang="zh-TW" sz="4400" dirty="0" smtClean="0">
                <a:solidFill>
                  <a:prstClr val="black"/>
                </a:solidFill>
              </a:rPr>
              <a:t>2.</a:t>
            </a:r>
            <a:r>
              <a:rPr lang="zh-TW" altLang="en-US" sz="4400" dirty="0">
                <a:solidFill>
                  <a:prstClr val="black"/>
                </a:solidFill>
              </a:rPr>
              <a:t>學生將餐盒抬回</a:t>
            </a:r>
            <a:r>
              <a:rPr lang="zh-TW" altLang="en-US" sz="4400" u="sng" dirty="0">
                <a:solidFill>
                  <a:prstClr val="black"/>
                </a:solidFill>
              </a:rPr>
              <a:t>抬餐</a:t>
            </a:r>
            <a:r>
              <a:rPr lang="zh-TW" altLang="en-US" sz="4400" u="sng" dirty="0" smtClean="0">
                <a:solidFill>
                  <a:prstClr val="black"/>
                </a:solidFill>
              </a:rPr>
              <a:t>處</a:t>
            </a:r>
            <a:r>
              <a:rPr lang="zh-TW" altLang="en-US" sz="4400" dirty="0" smtClean="0">
                <a:solidFill>
                  <a:prstClr val="black"/>
                </a:solidFill>
              </a:rPr>
              <a:t>疊好</a:t>
            </a:r>
            <a:r>
              <a:rPr lang="zh-TW" altLang="en-US" sz="4400" dirty="0" smtClean="0">
                <a:solidFill>
                  <a:srgbClr val="0070C0"/>
                </a:solidFill>
              </a:rPr>
              <a:t>回收</a:t>
            </a:r>
            <a:r>
              <a:rPr lang="zh-TW" altLang="en-US" sz="4400" dirty="0">
                <a:solidFill>
                  <a:prstClr val="black"/>
                </a:solidFill>
              </a:rPr>
              <a:t>。</a:t>
            </a:r>
            <a:endParaRPr lang="en-US" altLang="zh-TW" sz="4400" dirty="0">
              <a:solidFill>
                <a:prstClr val="black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altLang="zh-TW" sz="4400" dirty="0" smtClean="0">
                <a:solidFill>
                  <a:prstClr val="black"/>
                </a:solidFill>
              </a:rPr>
              <a:t>3.</a:t>
            </a:r>
            <a:r>
              <a:rPr lang="zh-TW" altLang="en-US" sz="4400" dirty="0">
                <a:solidFill>
                  <a:prstClr val="black"/>
                </a:solidFill>
              </a:rPr>
              <a:t>打菜餐具放回餐盒裡回收給廠商清洗</a:t>
            </a:r>
            <a:endParaRPr lang="en-US" altLang="zh-TW" sz="440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>
          <a:xfrm>
            <a:off x="8333590" y="4772310"/>
            <a:ext cx="1369807" cy="20848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7" r="7402" b="25154"/>
          <a:stretch/>
        </p:blipFill>
        <p:spPr>
          <a:xfrm>
            <a:off x="8773067" y="0"/>
            <a:ext cx="3418933" cy="2142876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8875955" y="570923"/>
            <a:ext cx="3316045" cy="111879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22831" t="49386" r="55147" b="15080"/>
          <a:stretch/>
        </p:blipFill>
        <p:spPr>
          <a:xfrm>
            <a:off x="5243558" y="4788774"/>
            <a:ext cx="2027610" cy="20447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/>
          <a:stretch/>
        </p:blipFill>
        <p:spPr>
          <a:xfrm>
            <a:off x="10327341" y="2406008"/>
            <a:ext cx="1806664" cy="4427561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0079916" y="3829723"/>
            <a:ext cx="1538344" cy="15060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笑臉 9"/>
          <p:cNvSpPr/>
          <p:nvPr/>
        </p:nvSpPr>
        <p:spPr>
          <a:xfrm>
            <a:off x="10585525" y="2365345"/>
            <a:ext cx="1281951" cy="120124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4"/>
          <a:stretch/>
        </p:blipFill>
        <p:spPr>
          <a:xfrm rot="5400000">
            <a:off x="1849319" y="4447502"/>
            <a:ext cx="1727401" cy="2727338"/>
          </a:xfrm>
          <a:prstGeom prst="rect">
            <a:avLst/>
          </a:prstGeom>
        </p:spPr>
      </p:pic>
      <p:sp>
        <p:nvSpPr>
          <p:cNvPr id="12" name="向右箭號 11"/>
          <p:cNvSpPr/>
          <p:nvPr/>
        </p:nvSpPr>
        <p:spPr>
          <a:xfrm>
            <a:off x="4260613" y="5647598"/>
            <a:ext cx="733647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7381686" y="5678151"/>
            <a:ext cx="733647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19692822">
            <a:off x="9491269" y="4987223"/>
            <a:ext cx="733647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38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tx1"/>
                </a:solidFill>
              </a:rPr>
              <a:t>學生餐具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36" y="1930400"/>
            <a:ext cx="5572169" cy="4664053"/>
          </a:xfrm>
        </p:spPr>
      </p:pic>
      <p:sp>
        <p:nvSpPr>
          <p:cNvPr id="5" name="文字方塊 4"/>
          <p:cNvSpPr txBox="1"/>
          <p:nvPr/>
        </p:nvSpPr>
        <p:spPr>
          <a:xfrm>
            <a:off x="311574" y="2258321"/>
            <a:ext cx="70789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1.</a:t>
            </a:r>
            <a:r>
              <a:rPr lang="zh-TW" altLang="en-US" sz="3600" dirty="0" smtClean="0"/>
              <a:t>學生</a:t>
            </a:r>
            <a:r>
              <a:rPr lang="zh-TW" altLang="en-US" sz="5400" dirty="0" smtClean="0">
                <a:solidFill>
                  <a:srgbClr val="FF0000"/>
                </a:solidFill>
              </a:rPr>
              <a:t>需自備餐具。</a:t>
            </a:r>
            <a:endParaRPr lang="en-US" altLang="zh-TW" sz="5400" dirty="0" smtClean="0">
              <a:solidFill>
                <a:srgbClr val="FF0000"/>
              </a:solidFill>
            </a:endParaRPr>
          </a:p>
          <a:p>
            <a:endParaRPr lang="en-US" altLang="zh-TW" sz="5400" dirty="0" smtClean="0">
              <a:solidFill>
                <a:srgbClr val="FF0000"/>
              </a:solidFill>
            </a:endParaRPr>
          </a:p>
          <a:p>
            <a:r>
              <a:rPr lang="en-US" altLang="zh-TW" sz="3600" dirty="0" smtClean="0"/>
              <a:t>2.</a:t>
            </a:r>
            <a:r>
              <a:rPr lang="zh-TW" altLang="en-US" sz="3600" dirty="0" smtClean="0"/>
              <a:t>廠商可提供餐具購買，</a:t>
            </a:r>
            <a:endParaRPr lang="en-US" altLang="zh-TW" sz="3600" dirty="0" smtClean="0"/>
          </a:p>
          <a:p>
            <a:r>
              <a:rPr lang="zh-TW" altLang="en-US" sz="3600" dirty="0"/>
              <a:t> </a:t>
            </a:r>
            <a:r>
              <a:rPr lang="zh-TW" altLang="en-US" sz="3600" dirty="0" smtClean="0"/>
              <a:t>  需提前預訂，一套</a:t>
            </a:r>
            <a:r>
              <a:rPr lang="en-US" altLang="zh-TW" sz="3600" dirty="0" smtClean="0"/>
              <a:t>150</a:t>
            </a:r>
            <a:r>
              <a:rPr lang="zh-TW" altLang="en-US" sz="3600" dirty="0" smtClean="0"/>
              <a:t>元。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en-US" altLang="zh-TW" sz="3600" dirty="0" smtClean="0"/>
              <a:t>3.</a:t>
            </a:r>
            <a:r>
              <a:rPr lang="zh-TW" altLang="en-US" sz="5400" b="1" u="sng" dirty="0" smtClean="0">
                <a:solidFill>
                  <a:srgbClr val="FF0000"/>
                </a:solidFill>
              </a:rPr>
              <a:t>不得</a:t>
            </a:r>
            <a:r>
              <a:rPr lang="zh-TW" altLang="en-US" sz="3600" dirty="0" smtClean="0"/>
              <a:t>在學校清洗餐具。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506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chemeClr val="tx1"/>
                </a:solidFill>
              </a:rPr>
              <a:t>退餐辦法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7785" y="1837859"/>
            <a:ext cx="10994713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1.</a:t>
            </a:r>
            <a:r>
              <a:rPr lang="zh-TW" altLang="en-US" sz="3200" dirty="0" smtClean="0">
                <a:solidFill>
                  <a:schemeClr val="tx1"/>
                </a:solidFill>
              </a:rPr>
              <a:t>訂餐以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一學期</a:t>
            </a:r>
            <a:r>
              <a:rPr lang="zh-TW" altLang="en-US" sz="3200" dirty="0" smtClean="0">
                <a:solidFill>
                  <a:schemeClr val="tx1"/>
                </a:solidFill>
              </a:rPr>
              <a:t>為單位，除轉出以外，其餘個人因素之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</a:rPr>
              <a:t>  長期事病公假需於請假日</a:t>
            </a:r>
            <a:r>
              <a:rPr lang="en-US" altLang="zh-TW" sz="4800" dirty="0" smtClean="0">
                <a:solidFill>
                  <a:srgbClr val="FF0000"/>
                </a:solidFill>
              </a:rPr>
              <a:t>3</a:t>
            </a:r>
            <a:r>
              <a:rPr lang="zh-TW" altLang="en-US" sz="3200" dirty="0" smtClean="0">
                <a:solidFill>
                  <a:srgbClr val="2605EB"/>
                </a:solidFill>
              </a:rPr>
              <a:t>天前提出申請</a:t>
            </a:r>
            <a:r>
              <a:rPr lang="zh-TW" altLang="en-US" sz="3200" dirty="0" smtClean="0">
                <a:solidFill>
                  <a:schemeClr val="tx1"/>
                </a:solidFill>
              </a:rPr>
              <a:t>。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2.</a:t>
            </a:r>
            <a:r>
              <a:rPr lang="zh-TW" altLang="en-US" sz="3200" dirty="0" smtClean="0">
                <a:solidFill>
                  <a:schemeClr val="tx1"/>
                </a:solidFill>
              </a:rPr>
              <a:t>需</a:t>
            </a:r>
            <a:r>
              <a:rPr lang="zh-TW" altLang="en-US" sz="4000" dirty="0" smtClean="0">
                <a:solidFill>
                  <a:srgbClr val="2605EB"/>
                </a:solidFill>
              </a:rPr>
              <a:t>連續請假</a:t>
            </a:r>
            <a:r>
              <a:rPr lang="en-US" altLang="zh-TW" sz="4000" dirty="0" smtClean="0">
                <a:solidFill>
                  <a:srgbClr val="2605EB"/>
                </a:solidFill>
              </a:rPr>
              <a:t>3</a:t>
            </a:r>
            <a:r>
              <a:rPr lang="zh-TW" altLang="en-US" sz="4000" dirty="0" smtClean="0">
                <a:solidFill>
                  <a:srgbClr val="2605EB"/>
                </a:solidFill>
              </a:rPr>
              <a:t>天以上</a:t>
            </a:r>
            <a:r>
              <a:rPr lang="zh-TW" altLang="en-US" sz="3200" dirty="0" smtClean="0">
                <a:solidFill>
                  <a:schemeClr val="tx1"/>
                </a:solidFill>
              </a:rPr>
              <a:t>。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3.</a:t>
            </a:r>
            <a:r>
              <a:rPr lang="zh-TW" altLang="en-US" sz="3200" dirty="0" smtClean="0">
                <a:solidFill>
                  <a:schemeClr val="tx1"/>
                </a:solidFill>
              </a:rPr>
              <a:t>學生以</a:t>
            </a:r>
            <a:r>
              <a:rPr lang="zh-TW" altLang="en-US" sz="4000" u="sng" dirty="0" smtClean="0">
                <a:solidFill>
                  <a:schemeClr val="tx1"/>
                </a:solidFill>
              </a:rPr>
              <a:t>班級</a:t>
            </a:r>
            <a:r>
              <a:rPr lang="zh-TW" altLang="en-US" sz="3200" dirty="0" smtClean="0">
                <a:solidFill>
                  <a:schemeClr val="tx1"/>
                </a:solidFill>
              </a:rPr>
              <a:t>為單位，由導師提出申請</a:t>
            </a:r>
            <a:r>
              <a:rPr lang="en-US" altLang="zh-TW" sz="3200" dirty="0" smtClean="0">
                <a:solidFill>
                  <a:schemeClr val="tx1"/>
                </a:solidFill>
              </a:rPr>
              <a:t>(EX:</a:t>
            </a:r>
            <a:r>
              <a:rPr lang="zh-TW" altLang="en-US" sz="3200" dirty="0" smtClean="0">
                <a:solidFill>
                  <a:schemeClr val="tx1"/>
                </a:solidFill>
              </a:rPr>
              <a:t>家政課、同樂會</a:t>
            </a:r>
            <a:r>
              <a:rPr lang="en-US" altLang="zh-TW" sz="32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4.</a:t>
            </a:r>
            <a:r>
              <a:rPr lang="zh-TW" altLang="en-US" sz="3200" dirty="0" smtClean="0">
                <a:solidFill>
                  <a:schemeClr val="tx1"/>
                </a:solidFill>
              </a:rPr>
              <a:t>教職員工退餐同上。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5.</a:t>
            </a:r>
            <a:r>
              <a:rPr lang="zh-TW" altLang="en-US" sz="3200" dirty="0" smtClean="0">
                <a:solidFill>
                  <a:schemeClr val="tx1"/>
                </a:solidFill>
              </a:rPr>
              <a:t>需至學務處填寫</a:t>
            </a:r>
            <a:r>
              <a:rPr lang="zh-TW" altLang="en-US" sz="3200" dirty="0" smtClean="0">
                <a:solidFill>
                  <a:srgbClr val="2605EB"/>
                </a:solidFill>
              </a:rPr>
              <a:t>退餐申請單</a:t>
            </a:r>
            <a:r>
              <a:rPr lang="zh-TW" altLang="en-US" sz="3200" dirty="0" smtClean="0">
                <a:solidFill>
                  <a:schemeClr val="tx1"/>
                </a:solidFill>
              </a:rPr>
              <a:t>核章後，才算完成。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0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</a:rPr>
              <a:t>學生</a:t>
            </a:r>
            <a:r>
              <a:rPr lang="zh-TW" altLang="en-US" sz="4400" dirty="0" smtClean="0">
                <a:solidFill>
                  <a:srgbClr val="FF0000"/>
                </a:solidFill>
              </a:rPr>
              <a:t>素食</a:t>
            </a:r>
            <a:r>
              <a:rPr lang="zh-TW" altLang="en-US" sz="4400" dirty="0" smtClean="0">
                <a:solidFill>
                  <a:schemeClr val="tx1"/>
                </a:solidFill>
              </a:rPr>
              <a:t>用餐方式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11026986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4000" dirty="0" smtClean="0"/>
              <a:t>視</a:t>
            </a:r>
            <a:r>
              <a:rPr lang="zh-TW" altLang="en-US" sz="4000" dirty="0" smtClean="0">
                <a:solidFill>
                  <a:srgbClr val="00B0F0"/>
                </a:solidFill>
              </a:rPr>
              <a:t>人數</a:t>
            </a:r>
            <a:r>
              <a:rPr lang="zh-TW" altLang="en-US" sz="4000" dirty="0" smtClean="0"/>
              <a:t>決定，會以</a:t>
            </a:r>
            <a:r>
              <a:rPr lang="zh-TW" altLang="en-US" sz="4000" dirty="0" smtClean="0">
                <a:solidFill>
                  <a:srgbClr val="FF0000"/>
                </a:solidFill>
              </a:rPr>
              <a:t>便當形式</a:t>
            </a:r>
            <a:r>
              <a:rPr lang="zh-TW" altLang="en-US" sz="4000" dirty="0" smtClean="0"/>
              <a:t>為主，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en-US" sz="4000" dirty="0" smtClean="0"/>
              <a:t>若人數較多可跟素食教職員共同提供桶餐，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en-US" sz="4000" dirty="0" smtClean="0"/>
              <a:t>但需請學生到</a:t>
            </a:r>
            <a:r>
              <a:rPr lang="zh-TW" altLang="en-US" sz="4000" u="sng" dirty="0" smtClean="0"/>
              <a:t>指定地點</a:t>
            </a:r>
            <a:r>
              <a:rPr lang="zh-TW" altLang="en-US" sz="4000" dirty="0" smtClean="0"/>
              <a:t>領餐。</a:t>
            </a:r>
            <a:endParaRPr lang="en-US" altLang="zh-TW" sz="4000" dirty="0" smtClean="0"/>
          </a:p>
          <a:p>
            <a:pPr marL="0" indent="0">
              <a:buNone/>
            </a:pPr>
            <a:endParaRPr lang="en-US" altLang="zh-TW" sz="4000" dirty="0"/>
          </a:p>
          <a:p>
            <a:pPr marL="0" indent="0">
              <a:buNone/>
            </a:pPr>
            <a:r>
              <a:rPr lang="zh-TW" altLang="en-US" sz="4000" dirty="0" smtClean="0"/>
              <a:t>目前素食人數：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en-US" sz="4000" dirty="0" smtClean="0"/>
              <a:t>學生</a:t>
            </a:r>
            <a:r>
              <a:rPr lang="en-US" altLang="zh-TW" sz="4000" dirty="0" smtClean="0">
                <a:solidFill>
                  <a:srgbClr val="FF0000"/>
                </a:solidFill>
              </a:rPr>
              <a:t>4</a:t>
            </a:r>
            <a:r>
              <a:rPr lang="zh-TW" altLang="en-US" sz="4000" dirty="0" smtClean="0"/>
              <a:t>名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七年級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名、八年級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名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   </a:t>
            </a:r>
            <a:r>
              <a:rPr lang="zh-TW" altLang="en-US" sz="3600" dirty="0" smtClean="0"/>
              <a:t>教師：</a:t>
            </a:r>
            <a:r>
              <a:rPr lang="en-US" altLang="zh-TW" sz="3600" dirty="0" smtClean="0"/>
              <a:t>0</a:t>
            </a:r>
            <a:r>
              <a:rPr lang="zh-TW" altLang="en-US" sz="3600" dirty="0" smtClean="0"/>
              <a:t>名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91" y="2166072"/>
            <a:ext cx="2639209" cy="469192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941858" y="1930400"/>
            <a:ext cx="1861073" cy="112955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68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10" y="172813"/>
            <a:ext cx="8596668" cy="13208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桶餐與餐盒比較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703848"/>
              </p:ext>
            </p:extLst>
          </p:nvPr>
        </p:nvGraphicFramePr>
        <p:xfrm>
          <a:off x="677334" y="833213"/>
          <a:ext cx="10025996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4895"/>
                <a:gridCol w="61211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dirty="0" smtClean="0"/>
                        <a:t>桶餐</a:t>
                      </a:r>
                      <a:endParaRPr lang="zh-TW" alt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dirty="0" smtClean="0"/>
                        <a:t>紙餐盒</a:t>
                      </a:r>
                      <a:r>
                        <a:rPr lang="en-US" altLang="zh-TW" sz="4400" dirty="0" smtClean="0"/>
                        <a:t>(</a:t>
                      </a:r>
                      <a:r>
                        <a:rPr lang="zh-TW" altLang="en-US" sz="4400" dirty="0" smtClean="0"/>
                        <a:t>便當</a:t>
                      </a:r>
                      <a:r>
                        <a:rPr lang="en-US" altLang="zh-TW" sz="4400" dirty="0" smtClean="0"/>
                        <a:t>)</a:t>
                      </a:r>
                      <a:endParaRPr lang="zh-TW" altLang="en-US" sz="4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重複使用，非常</a:t>
                      </a:r>
                      <a:r>
                        <a:rPr lang="zh-TW" altLang="en-US" sz="3200" b="1" dirty="0" smtClean="0">
                          <a:solidFill>
                            <a:srgbClr val="00B0F0"/>
                          </a:solidFill>
                        </a:rPr>
                        <a:t>環保</a:t>
                      </a:r>
                      <a:endParaRPr lang="zh-TW" altLang="en-US" sz="32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一天消耗將近</a:t>
                      </a:r>
                      <a:r>
                        <a:rPr lang="en-US" altLang="zh-TW" sz="2400" dirty="0" smtClean="0"/>
                        <a:t>460</a:t>
                      </a:r>
                      <a:r>
                        <a:rPr lang="zh-TW" altLang="en-US" sz="2400" dirty="0" smtClean="0"/>
                        <a:t>個便當盒，一週約</a:t>
                      </a:r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</a:rPr>
                        <a:t>2300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</a:rPr>
                        <a:t>個</a:t>
                      </a:r>
                      <a:r>
                        <a:rPr lang="zh-TW" altLang="en-US" sz="2400" dirty="0" smtClean="0"/>
                        <a:t>，清洗不易，且容易產生惡臭，回收餐盒過程需將膠膜跟紙分開，工序複雜。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菜色較多變化，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</a:rPr>
                        <a:t>有湯品</a:t>
                      </a:r>
                      <a:r>
                        <a:rPr lang="zh-TW" altLang="en-US" sz="2400" dirty="0" smtClean="0"/>
                        <a:t>。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無湯品，湯湯水水的菜色較不易放置餐盒內。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能依每天實際狀況多吃點或少吃點，不致浪費，降低廚餘量。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固定份量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各類菜色</a:t>
                      </a:r>
                      <a:r>
                        <a:rPr lang="zh-TW" altLang="en-US" sz="2400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分開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，味道不互擾</a:t>
                      </a:r>
                      <a:endParaRPr lang="zh-TW" alt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菜色混雜存放，飯易濕黏</a:t>
                      </a:r>
                      <a:endParaRPr lang="zh-TW" alt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保溫效果較好</a:t>
                      </a:r>
                      <a:endParaRPr lang="zh-TW" alt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保溫較差</a:t>
                      </a:r>
                      <a:endParaRPr lang="zh-TW" alt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需要較多名打菜與抬菜學生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只需兩名搬運餐盒學生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882125" y="6040329"/>
            <a:ext cx="761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</a:rPr>
              <a:t>每日菜單都由營養師監督，便宜</a:t>
            </a:r>
            <a:r>
              <a:rPr lang="zh-TW" altLang="en-US" sz="3200" dirty="0" smtClean="0">
                <a:solidFill>
                  <a:srgbClr val="0070C0"/>
                </a:solidFill>
              </a:rPr>
              <a:t>實惠。</a:t>
            </a:r>
            <a:endParaRPr lang="zh-TW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3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</a:rPr>
              <a:t>午餐備品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408015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/>
              <a:t>廠商將提供</a:t>
            </a:r>
            <a:r>
              <a:rPr lang="en-US" altLang="zh-TW" sz="3600" dirty="0" smtClean="0"/>
              <a:t>25-30</a:t>
            </a:r>
            <a:r>
              <a:rPr lang="zh-TW" altLang="en-US" sz="3600" dirty="0" smtClean="0"/>
              <a:t>份備品，若學生不慎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 smtClean="0"/>
              <a:t>打翻或數量有誤，可到廠商處領取。</a:t>
            </a:r>
            <a:endParaRPr lang="zh-TW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3" r="11464" b="8929"/>
          <a:stretch/>
        </p:blipFill>
        <p:spPr>
          <a:xfrm>
            <a:off x="2171838" y="3711388"/>
            <a:ext cx="6706772" cy="31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00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</a:rPr>
              <a:t>特別事項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廠商將回饋一個月一次的</a:t>
            </a:r>
            <a:r>
              <a:rPr lang="zh-TW" altLang="en-US" sz="3200" u="sng" dirty="0" smtClean="0"/>
              <a:t>茶葉蛋</a:t>
            </a:r>
            <a:r>
              <a:rPr lang="zh-TW" altLang="en-US" sz="3200" dirty="0" smtClean="0"/>
              <a:t>、</a:t>
            </a:r>
            <a:r>
              <a:rPr lang="zh-TW" altLang="en-US" sz="3200" u="sng" dirty="0" smtClean="0"/>
              <a:t>有機菜色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一個禮拜供應一次熱</a:t>
            </a:r>
            <a:r>
              <a:rPr lang="zh-TW" altLang="en-US" sz="3200" dirty="0" smtClean="0">
                <a:solidFill>
                  <a:srgbClr val="FF0000"/>
                </a:solidFill>
              </a:rPr>
              <a:t>甜湯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3200" dirty="0"/>
              <a:t> </a:t>
            </a:r>
            <a:r>
              <a:rPr lang="zh-TW" altLang="en-US" sz="3200" dirty="0" smtClean="0"/>
              <a:t> 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因食品衛生安全，不得提供冰甜湯</a:t>
            </a:r>
            <a:r>
              <a:rPr lang="en-US" altLang="zh-TW" sz="3200" dirty="0" smtClean="0"/>
              <a:t>)</a:t>
            </a:r>
          </a:p>
          <a:p>
            <a:pPr marL="0" indent="0">
              <a:buNone/>
            </a:pPr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val="3010202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3029" r="19464"/>
          <a:stretch/>
        </p:blipFill>
        <p:spPr>
          <a:xfrm>
            <a:off x="2818503" y="1204855"/>
            <a:ext cx="5459504" cy="4894729"/>
          </a:xfrm>
        </p:spPr>
      </p:pic>
    </p:spTree>
    <p:extLst>
      <p:ext uri="{BB962C8B-B14F-4D97-AF65-F5344CB8AC3E}">
        <p14:creationId xmlns:p14="http://schemas.microsoft.com/office/powerpoint/2010/main" val="166769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00437" y="482395"/>
            <a:ext cx="4958016" cy="13208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*一天*便當盒製造情形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2" y="148908"/>
            <a:ext cx="5699217" cy="427248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77" y="1270000"/>
            <a:ext cx="6202054" cy="46494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" y="3781982"/>
            <a:ext cx="4101358" cy="3076018"/>
          </a:xfrm>
          <a:prstGeom prst="rect">
            <a:avLst/>
          </a:prstGeom>
        </p:spPr>
      </p:pic>
      <p:sp>
        <p:nvSpPr>
          <p:cNvPr id="3" name="笑臉 2"/>
          <p:cNvSpPr/>
          <p:nvPr/>
        </p:nvSpPr>
        <p:spPr>
          <a:xfrm>
            <a:off x="1818042" y="961110"/>
            <a:ext cx="344244" cy="30889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笑臉 6"/>
          <p:cNvSpPr/>
          <p:nvPr/>
        </p:nvSpPr>
        <p:spPr>
          <a:xfrm>
            <a:off x="2891668" y="1116153"/>
            <a:ext cx="344244" cy="30889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笑臉 7"/>
          <p:cNvSpPr/>
          <p:nvPr/>
        </p:nvSpPr>
        <p:spPr>
          <a:xfrm>
            <a:off x="3420515" y="1345375"/>
            <a:ext cx="474618" cy="43090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63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4777" y="366184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</a:rPr>
              <a:t>餐桶外觀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99" t="36049" r="22381" b="14592"/>
          <a:stretch/>
        </p:blipFill>
        <p:spPr>
          <a:xfrm>
            <a:off x="720190" y="1053862"/>
            <a:ext cx="7579566" cy="557784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831445" y="5556885"/>
            <a:ext cx="121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</a:rPr>
              <a:t>墊箱</a:t>
            </a:r>
            <a:endParaRPr lang="zh-TW" altLang="en-US" sz="2800" dirty="0">
              <a:solidFill>
                <a:srgbClr val="7030A0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577728">
            <a:off x="8078423" y="5612818"/>
            <a:ext cx="764703" cy="204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8066715" y="4975134"/>
            <a:ext cx="1130150" cy="31197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196865" y="4874679"/>
            <a:ext cx="132718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</a:rPr>
              <a:t>飯盒</a:t>
            </a:r>
            <a:endParaRPr lang="zh-TW" altLang="en-US" sz="4000" dirty="0">
              <a:solidFill>
                <a:srgbClr val="0070C0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7863840" y="3993334"/>
            <a:ext cx="967606" cy="88134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831445" y="2873286"/>
            <a:ext cx="176334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70C0"/>
                </a:solidFill>
              </a:rPr>
              <a:t>1</a:t>
            </a:r>
            <a:r>
              <a:rPr lang="zh-TW" altLang="en-US" sz="4000" dirty="0" smtClean="0">
                <a:solidFill>
                  <a:srgbClr val="0070C0"/>
                </a:solidFill>
              </a:rPr>
              <a:t>主菜</a:t>
            </a:r>
            <a:endParaRPr lang="en-US" altLang="zh-TW" sz="4000" dirty="0" smtClean="0">
              <a:solidFill>
                <a:srgbClr val="0070C0"/>
              </a:solidFill>
            </a:endParaRPr>
          </a:p>
          <a:p>
            <a:r>
              <a:rPr lang="en-US" altLang="zh-TW" sz="4000" dirty="0" smtClean="0">
                <a:solidFill>
                  <a:srgbClr val="0070C0"/>
                </a:solidFill>
              </a:rPr>
              <a:t>2</a:t>
            </a:r>
            <a:r>
              <a:rPr lang="zh-TW" altLang="en-US" sz="4000" dirty="0" smtClean="0">
                <a:solidFill>
                  <a:srgbClr val="0070C0"/>
                </a:solidFill>
              </a:rPr>
              <a:t>副菜</a:t>
            </a:r>
            <a:endParaRPr lang="en-US" altLang="zh-TW" sz="4000" dirty="0" smtClean="0">
              <a:solidFill>
                <a:srgbClr val="0070C0"/>
              </a:solidFill>
            </a:endParaRPr>
          </a:p>
          <a:p>
            <a:r>
              <a:rPr lang="en-US" altLang="zh-TW" sz="4000" dirty="0" smtClean="0">
                <a:solidFill>
                  <a:srgbClr val="0070C0"/>
                </a:solidFill>
              </a:rPr>
              <a:t>1</a:t>
            </a:r>
            <a:r>
              <a:rPr lang="zh-TW" altLang="en-US" sz="4000" dirty="0" smtClean="0">
                <a:solidFill>
                  <a:srgbClr val="0070C0"/>
                </a:solidFill>
              </a:rPr>
              <a:t>蔬菜</a:t>
            </a:r>
            <a:endParaRPr lang="zh-TW" altLang="en-US" sz="4000" dirty="0">
              <a:solidFill>
                <a:srgbClr val="0070C0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20010554">
            <a:off x="7682173" y="2555773"/>
            <a:ext cx="1062958" cy="39348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8777087" y="1926192"/>
            <a:ext cx="132718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</a:rPr>
              <a:t>湯</a:t>
            </a:r>
            <a:r>
              <a:rPr lang="zh-TW" altLang="en-US" sz="4000" dirty="0">
                <a:solidFill>
                  <a:srgbClr val="0070C0"/>
                </a:solidFill>
              </a:rPr>
              <a:t>桶</a:t>
            </a:r>
          </a:p>
        </p:txBody>
      </p:sp>
      <p:sp>
        <p:nvSpPr>
          <p:cNvPr id="3" name="橢圓 2"/>
          <p:cNvSpPr/>
          <p:nvPr/>
        </p:nvSpPr>
        <p:spPr>
          <a:xfrm>
            <a:off x="1441526" y="1785768"/>
            <a:ext cx="1387736" cy="84830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02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1" b="26275"/>
          <a:stretch/>
        </p:blipFill>
        <p:spPr>
          <a:xfrm>
            <a:off x="2378286" y="3633311"/>
            <a:ext cx="5300164" cy="29147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b="5569"/>
          <a:stretch/>
        </p:blipFill>
        <p:spPr>
          <a:xfrm>
            <a:off x="7645632" y="3924858"/>
            <a:ext cx="4189990" cy="3338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</a:rPr>
              <a:t>桶餐實施方式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5314" y="1930400"/>
            <a:ext cx="7630498" cy="17611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zh-TW" sz="11200" dirty="0" smtClean="0">
                <a:solidFill>
                  <a:schemeClr val="tx1"/>
                </a:solidFill>
              </a:rPr>
              <a:t>1.</a:t>
            </a:r>
            <a:r>
              <a:rPr lang="zh-TW" altLang="en-US" sz="11200" dirty="0" smtClean="0">
                <a:solidFill>
                  <a:schemeClr val="tx1"/>
                </a:solidFill>
              </a:rPr>
              <a:t>菜色：</a:t>
            </a:r>
            <a:r>
              <a:rPr lang="zh-TW" altLang="en-US" sz="14400" dirty="0" smtClean="0">
                <a:solidFill>
                  <a:srgbClr val="FF0000"/>
                </a:solidFill>
              </a:rPr>
              <a:t>四菜一湯</a:t>
            </a:r>
            <a:r>
              <a:rPr lang="zh-TW" altLang="en-US" sz="11200" dirty="0" smtClean="0">
                <a:solidFill>
                  <a:schemeClr val="tx1"/>
                </a:solidFill>
              </a:rPr>
              <a:t>       </a:t>
            </a:r>
            <a:endParaRPr lang="en-US" altLang="zh-TW" sz="1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11200" dirty="0" smtClean="0">
                <a:solidFill>
                  <a:schemeClr val="tx1"/>
                </a:solidFill>
              </a:rPr>
              <a:t>2</a:t>
            </a:r>
            <a:r>
              <a:rPr lang="en-US" altLang="zh-TW" sz="11200" dirty="0">
                <a:solidFill>
                  <a:schemeClr val="tx1"/>
                </a:solidFill>
              </a:rPr>
              <a:t>.</a:t>
            </a:r>
            <a:r>
              <a:rPr lang="zh-TW" altLang="en-US" sz="11200" dirty="0">
                <a:solidFill>
                  <a:schemeClr val="tx1"/>
                </a:solidFill>
              </a:rPr>
              <a:t>每週供應</a:t>
            </a:r>
            <a:r>
              <a:rPr lang="zh-TW" altLang="en-US" sz="11200" dirty="0">
                <a:solidFill>
                  <a:srgbClr val="00B0F0"/>
                </a:solidFill>
              </a:rPr>
              <a:t>有機蔬菜</a:t>
            </a:r>
            <a:r>
              <a:rPr lang="en-US" altLang="zh-TW" sz="11200" dirty="0">
                <a:solidFill>
                  <a:schemeClr val="tx1"/>
                </a:solidFill>
              </a:rPr>
              <a:t>3</a:t>
            </a:r>
            <a:r>
              <a:rPr lang="zh-TW" altLang="en-US" sz="11200" dirty="0">
                <a:solidFill>
                  <a:schemeClr val="tx1"/>
                </a:solidFill>
              </a:rPr>
              <a:t>天</a:t>
            </a:r>
            <a:r>
              <a:rPr lang="zh-TW" altLang="en-US" sz="11200" dirty="0" smtClean="0">
                <a:solidFill>
                  <a:schemeClr val="tx1"/>
                </a:solidFill>
              </a:rPr>
              <a:t>，另外</a:t>
            </a:r>
            <a:r>
              <a:rPr lang="en-US" altLang="zh-TW" sz="11200" dirty="0">
                <a:solidFill>
                  <a:schemeClr val="tx1"/>
                </a:solidFill>
              </a:rPr>
              <a:t>2</a:t>
            </a:r>
            <a:r>
              <a:rPr lang="zh-TW" altLang="en-US" sz="11200" dirty="0">
                <a:solidFill>
                  <a:schemeClr val="tx1"/>
                </a:solidFill>
              </a:rPr>
              <a:t>天則</a:t>
            </a:r>
            <a:r>
              <a:rPr lang="zh-TW" altLang="en-US" sz="11200" dirty="0" smtClean="0">
                <a:solidFill>
                  <a:schemeClr val="tx1"/>
                </a:solidFill>
              </a:rPr>
              <a:t>採用</a:t>
            </a:r>
            <a:endParaRPr lang="en-US" altLang="zh-TW" sz="1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11200" dirty="0">
                <a:solidFill>
                  <a:schemeClr val="tx1"/>
                </a:solidFill>
              </a:rPr>
              <a:t> </a:t>
            </a:r>
            <a:r>
              <a:rPr lang="zh-TW" altLang="en-US" sz="11200" dirty="0" smtClean="0">
                <a:solidFill>
                  <a:schemeClr val="tx1"/>
                </a:solidFill>
              </a:rPr>
              <a:t>  </a:t>
            </a:r>
            <a:r>
              <a:rPr lang="zh-TW" altLang="en-US" sz="11200" dirty="0" smtClean="0">
                <a:solidFill>
                  <a:srgbClr val="00B0F0"/>
                </a:solidFill>
              </a:rPr>
              <a:t>吉園圃蔬菜</a:t>
            </a:r>
            <a:r>
              <a:rPr lang="zh-TW" altLang="en-US" sz="11200" dirty="0" smtClean="0">
                <a:solidFill>
                  <a:schemeClr val="tx1"/>
                </a:solidFill>
              </a:rPr>
              <a:t>及</a:t>
            </a:r>
            <a:r>
              <a:rPr lang="zh-TW" altLang="en-US" sz="11200" dirty="0">
                <a:solidFill>
                  <a:srgbClr val="00B0F0"/>
                </a:solidFill>
              </a:rPr>
              <a:t>非基因改造食材</a:t>
            </a:r>
            <a:r>
              <a:rPr lang="zh-TW" altLang="en-US" sz="11200" dirty="0" smtClean="0">
                <a:solidFill>
                  <a:schemeClr val="tx1"/>
                </a:solidFill>
              </a:rPr>
              <a:t>。</a:t>
            </a:r>
            <a:endParaRPr lang="en-US" altLang="zh-TW" sz="1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11200" dirty="0">
                <a:solidFill>
                  <a:schemeClr val="tx1"/>
                </a:solidFill>
              </a:rPr>
              <a:t>3.</a:t>
            </a:r>
            <a:r>
              <a:rPr lang="zh-TW" altLang="en-US" sz="11200" dirty="0">
                <a:solidFill>
                  <a:schemeClr val="tx1"/>
                </a:solidFill>
              </a:rPr>
              <a:t>一餐</a:t>
            </a:r>
            <a:r>
              <a:rPr lang="en-US" altLang="zh-TW" sz="11200" dirty="0">
                <a:solidFill>
                  <a:srgbClr val="FF0000"/>
                </a:solidFill>
              </a:rPr>
              <a:t>45</a:t>
            </a:r>
            <a:r>
              <a:rPr lang="zh-TW" altLang="en-US" sz="11200" dirty="0">
                <a:solidFill>
                  <a:schemeClr val="tx1"/>
                </a:solidFill>
              </a:rPr>
              <a:t>元</a:t>
            </a:r>
          </a:p>
          <a:p>
            <a:pPr marL="0" indent="0">
              <a:buNone/>
            </a:pP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</a:t>
            </a:r>
            <a:r>
              <a:rPr lang="zh-TW" altLang="en-US" sz="2800" dirty="0" smtClean="0">
                <a:solidFill>
                  <a:schemeClr val="tx1"/>
                </a:solidFill>
              </a:rPr>
              <a:t>  </a:t>
            </a:r>
            <a:endParaRPr lang="en-US" altLang="zh-TW" sz="2800" dirty="0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790007" y="4121381"/>
            <a:ext cx="162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</a:rPr>
              <a:t>主</a:t>
            </a:r>
            <a:r>
              <a:rPr lang="zh-TW" altLang="en-US" sz="4800" b="1" dirty="0">
                <a:solidFill>
                  <a:srgbClr val="FFFF00"/>
                </a:solidFill>
              </a:rPr>
              <a:t>菜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98279" y="4152758"/>
            <a:ext cx="205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</a:rPr>
              <a:t>副菜</a:t>
            </a:r>
            <a:r>
              <a:rPr lang="en-US" altLang="zh-TW" sz="4800" b="1" dirty="0" smtClean="0">
                <a:solidFill>
                  <a:srgbClr val="FFFF00"/>
                </a:solidFill>
              </a:rPr>
              <a:t>1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340500" y="3844092"/>
            <a:ext cx="205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</a:rPr>
              <a:t>副菜</a:t>
            </a:r>
            <a:r>
              <a:rPr lang="en-US" altLang="zh-TW" sz="4800" b="1" dirty="0">
                <a:solidFill>
                  <a:srgbClr val="FFFF00"/>
                </a:solidFill>
              </a:rPr>
              <a:t>2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142542" y="3844093"/>
            <a:ext cx="205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</a:rPr>
              <a:t>蔬菜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455992" y="676362"/>
            <a:ext cx="3162883" cy="13849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共有三盒長條餐</a:t>
            </a:r>
            <a:r>
              <a:rPr lang="zh-TW" altLang="en-US" sz="2800" dirty="0" smtClean="0"/>
              <a:t>盒</a:t>
            </a:r>
            <a:endParaRPr lang="en-US" altLang="zh-TW" sz="2800" dirty="0" smtClean="0"/>
          </a:p>
          <a:p>
            <a:r>
              <a:rPr lang="zh-TW" altLang="en-US" sz="2800" dirty="0" smtClean="0"/>
              <a:t>          </a:t>
            </a:r>
            <a:r>
              <a:rPr lang="en-US" altLang="zh-TW" sz="2800" dirty="0" smtClean="0"/>
              <a:t>+</a:t>
            </a:r>
          </a:p>
          <a:p>
            <a:r>
              <a:rPr lang="zh-TW" altLang="en-US" sz="2800" dirty="0" smtClean="0"/>
              <a:t>   一</a:t>
            </a:r>
            <a:r>
              <a:rPr lang="zh-TW" altLang="en-US" sz="2800" dirty="0"/>
              <a:t>圓桶湯品</a:t>
            </a:r>
            <a:endParaRPr lang="en-US" altLang="zh-TW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12941"/>
          <a:stretch/>
        </p:blipFill>
        <p:spPr>
          <a:xfrm>
            <a:off x="222789" y="3844093"/>
            <a:ext cx="2122378" cy="301731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23531" y="6019117"/>
            <a:ext cx="205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</a:rPr>
              <a:t>湯</a:t>
            </a:r>
            <a:r>
              <a:rPr lang="zh-TW" altLang="en-US" sz="4800" b="1" dirty="0">
                <a:solidFill>
                  <a:srgbClr val="FFFF00"/>
                </a:solidFill>
              </a:rPr>
              <a:t>桶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1122036" y="3844093"/>
            <a:ext cx="927588" cy="4969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/>
          <a:srcRect l="26954" t="22245" r="37773" b="30264"/>
          <a:stretch/>
        </p:blipFill>
        <p:spPr>
          <a:xfrm>
            <a:off x="7949901" y="676362"/>
            <a:ext cx="3453206" cy="290593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11952" y="889126"/>
            <a:ext cx="1844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</a:rPr>
              <a:t>主食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78347" cy="1320800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 smtClean="0">
                <a:solidFill>
                  <a:schemeClr val="tx1"/>
                </a:solidFill>
              </a:rPr>
              <a:t>午餐流程：</a:t>
            </a:r>
            <a:r>
              <a:rPr lang="en-US" altLang="zh-TW" sz="5300" b="1" dirty="0" smtClean="0">
                <a:solidFill>
                  <a:schemeClr val="tx1"/>
                </a:solidFill>
              </a:rPr>
              <a:t>1.</a:t>
            </a:r>
            <a:r>
              <a:rPr lang="zh-TW" altLang="en-US" sz="5300" b="1" dirty="0" smtClean="0">
                <a:solidFill>
                  <a:schemeClr val="tx1"/>
                </a:solidFill>
              </a:rPr>
              <a:t>抬餐地點 </a:t>
            </a:r>
            <a:r>
              <a:rPr lang="en-US" altLang="zh-TW" dirty="0" smtClean="0">
                <a:solidFill>
                  <a:schemeClr val="tx1"/>
                </a:solidFill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</a:rPr>
              <a:t>依班級位置分兩個地點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72443"/>
              </p:ext>
            </p:extLst>
          </p:nvPr>
        </p:nvGraphicFramePr>
        <p:xfrm>
          <a:off x="439868" y="1620262"/>
          <a:ext cx="11350513" cy="4888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906"/>
                <a:gridCol w="5992607"/>
              </a:tblGrid>
              <a:tr h="9328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放餐點        </a:t>
                      </a:r>
                      <a:r>
                        <a:rPr lang="en-US" altLang="zh-TW" sz="3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圖書館前走廊</a:t>
                      </a:r>
                      <a:r>
                        <a:rPr lang="en-US" altLang="zh-TW" sz="3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/>
                        <a:t>    </a:t>
                      </a: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放餐點         </a:t>
                      </a:r>
                      <a:r>
                        <a:rPr lang="en-US" altLang="zh-TW" sz="32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桌球室旁</a:t>
                      </a:r>
                      <a:r>
                        <a:rPr lang="en-US" altLang="zh-TW" sz="32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95529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圖片 3" descr="File:NYCS-bull-trans-1.svg - 维基百科，自由的百科全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41" y="1558444"/>
            <a:ext cx="1007776" cy="8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File:NYCS-bull-trans-2.svg - 維基百科，自由的百科全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02" y="1558444"/>
            <a:ext cx="916860" cy="9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46" y="2780254"/>
            <a:ext cx="5908226" cy="3324676"/>
          </a:xfrm>
          <a:prstGeom prst="rect">
            <a:avLst/>
          </a:prstGeom>
        </p:spPr>
      </p:pic>
      <p:sp>
        <p:nvSpPr>
          <p:cNvPr id="11" name="迴轉箭號 10"/>
          <p:cNvSpPr/>
          <p:nvPr/>
        </p:nvSpPr>
        <p:spPr>
          <a:xfrm rot="10800000">
            <a:off x="7143077" y="4853735"/>
            <a:ext cx="2054710" cy="935916"/>
          </a:xfrm>
          <a:prstGeom prst="utur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8" y="2585617"/>
            <a:ext cx="4954166" cy="3713949"/>
          </a:xfrm>
          <a:prstGeom prst="rect">
            <a:avLst/>
          </a:prstGeom>
        </p:spPr>
      </p:pic>
      <p:sp>
        <p:nvSpPr>
          <p:cNvPr id="14" name="迴轉箭號 13"/>
          <p:cNvSpPr/>
          <p:nvPr/>
        </p:nvSpPr>
        <p:spPr>
          <a:xfrm rot="10800000">
            <a:off x="1506071" y="5099125"/>
            <a:ext cx="3313356" cy="1049300"/>
          </a:xfrm>
          <a:prstGeom prst="utur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48962" y="2900760"/>
            <a:ext cx="1463040" cy="219456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4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21" t="27386" r="21029" b="10926"/>
          <a:stretch/>
        </p:blipFill>
        <p:spPr>
          <a:xfrm>
            <a:off x="322727" y="258183"/>
            <a:ext cx="11482847" cy="64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63604"/>
              </p:ext>
            </p:extLst>
          </p:nvPr>
        </p:nvGraphicFramePr>
        <p:xfrm>
          <a:off x="333485" y="1299615"/>
          <a:ext cx="11618261" cy="4584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6859"/>
                <a:gridCol w="5841402"/>
              </a:tblGrid>
              <a:tr h="617115"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solidFill>
                            <a:schemeClr val="tx1"/>
                          </a:solidFill>
                        </a:rPr>
                        <a:t>        放餐點</a:t>
                      </a:r>
                      <a:endParaRPr lang="zh-TW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solidFill>
                            <a:schemeClr val="tx1"/>
                          </a:solidFill>
                        </a:rPr>
                        <a:t>     放餐點</a:t>
                      </a:r>
                      <a:endParaRPr lang="zh-TW" alt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835778">
                <a:tc>
                  <a:txBody>
                    <a:bodyPr/>
                    <a:lstStyle/>
                    <a:p>
                      <a:r>
                        <a:rPr lang="en-US" altLang="zh-TW" sz="3600" dirty="0" smtClean="0"/>
                        <a:t>701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702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703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704	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600" dirty="0" smtClean="0"/>
                        <a:t>705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706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707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708</a:t>
                      </a:r>
                      <a:endParaRPr lang="zh-TW" altLang="en-US" sz="3600" dirty="0"/>
                    </a:p>
                  </a:txBody>
                  <a:tcPr/>
                </a:tc>
              </a:tr>
              <a:tr h="617115">
                <a:tc>
                  <a:txBody>
                    <a:bodyPr/>
                    <a:lstStyle/>
                    <a:p>
                      <a:r>
                        <a:rPr lang="en-US" altLang="zh-TW" sz="3600" dirty="0" smtClean="0"/>
                        <a:t>801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802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804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600" dirty="0" smtClean="0"/>
                        <a:t>803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805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806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807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808	</a:t>
                      </a:r>
                      <a:endParaRPr lang="zh-TW" altLang="en-US" sz="3600" dirty="0"/>
                    </a:p>
                  </a:txBody>
                  <a:tcPr/>
                </a:tc>
              </a:tr>
              <a:tr h="617115">
                <a:tc>
                  <a:txBody>
                    <a:bodyPr/>
                    <a:lstStyle/>
                    <a:p>
                      <a:r>
                        <a:rPr lang="en-US" altLang="zh-TW" sz="3600" dirty="0" smtClean="0"/>
                        <a:t>901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902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903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905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906	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600" dirty="0" smtClean="0"/>
                        <a:t>904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907</a:t>
                      </a:r>
                      <a:r>
                        <a:rPr lang="zh-TW" altLang="en-US" sz="3600" dirty="0" smtClean="0"/>
                        <a:t>、</a:t>
                      </a:r>
                      <a:r>
                        <a:rPr lang="en-US" altLang="zh-TW" sz="3600" dirty="0" smtClean="0"/>
                        <a:t>908</a:t>
                      </a:r>
                    </a:p>
                    <a:p>
                      <a:r>
                        <a:rPr lang="zh-TW" altLang="en-US" sz="3600" dirty="0" smtClean="0"/>
                        <a:t>特教班、教職員</a:t>
                      </a:r>
                      <a:endParaRPr lang="zh-TW" altLang="en-US" sz="3600" dirty="0"/>
                    </a:p>
                  </a:txBody>
                  <a:tcPr/>
                </a:tc>
              </a:tr>
              <a:tr h="617115"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共</a:t>
                      </a:r>
                      <a:r>
                        <a:rPr lang="en-US" altLang="zh-TW" sz="3600" dirty="0" smtClean="0"/>
                        <a:t>12</a:t>
                      </a:r>
                      <a:r>
                        <a:rPr lang="zh-TW" altLang="en-US" sz="3600" dirty="0" smtClean="0"/>
                        <a:t>班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/>
                        <a:t>共</a:t>
                      </a:r>
                      <a:r>
                        <a:rPr lang="en-US" altLang="zh-TW" sz="3600" dirty="0" smtClean="0"/>
                        <a:t>14</a:t>
                      </a:r>
                      <a:r>
                        <a:rPr lang="zh-TW" altLang="en-US" sz="3600" dirty="0" smtClean="0"/>
                        <a:t>班	</a:t>
                      </a:r>
                      <a:endParaRPr lang="zh-TW" altLang="en-US" sz="3600" dirty="0"/>
                    </a:p>
                  </a:txBody>
                  <a:tcPr/>
                </a:tc>
              </a:tr>
              <a:tr h="61711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dirty="0" smtClean="0">
                          <a:solidFill>
                            <a:schemeClr val="tx1"/>
                          </a:solidFill>
                        </a:rPr>
                        <a:t>                 好鮮     </a:t>
                      </a:r>
                      <a:r>
                        <a:rPr lang="zh-TW" altLang="en-US" sz="360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TW" sz="3600" dirty="0" smtClean="0">
                          <a:solidFill>
                            <a:schemeClr val="tx1"/>
                          </a:solidFill>
                        </a:rPr>
                        <a:t>(8-9</a:t>
                      </a:r>
                      <a:r>
                        <a:rPr lang="zh-TW" altLang="en-US" sz="3600" dirty="0" smtClean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TW" sz="36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 smtClean="0"/>
                        <a:t>榮興</a:t>
                      </a:r>
                      <a:endParaRPr lang="zh-TW" altLang="en-US" sz="3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25" name="圖片 24" descr="File:NYCS-bull-trans-1.svg - 维基百科，自由的百科全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11" y="1095504"/>
            <a:ext cx="1007776" cy="8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 descr="File:NYCS-bull-trans-2.svg - 維基百科，自由的百科全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47" y="1051010"/>
            <a:ext cx="916860" cy="9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3700631" y="6080517"/>
            <a:ext cx="591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後續</a:t>
            </a:r>
            <a:r>
              <a:rPr lang="zh-TW" altLang="en-US" sz="3600" dirty="0"/>
              <a:t>每</a:t>
            </a:r>
            <a:r>
              <a:rPr lang="zh-TW" altLang="en-US" sz="3600" dirty="0" smtClean="0"/>
              <a:t>個月交換廠商</a:t>
            </a:r>
            <a:endParaRPr lang="zh-TW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333485" y="2690635"/>
            <a:ext cx="5723070" cy="13219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42844" y="2690635"/>
            <a:ext cx="5808902" cy="132196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3873244" y="1358127"/>
            <a:ext cx="3799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400" dirty="0"/>
              <a:t>(</a:t>
            </a:r>
            <a:r>
              <a:rPr lang="zh-TW" altLang="en-US" sz="2400" dirty="0"/>
              <a:t>圖書館前走廊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9202536" y="1327349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TW" sz="2800" dirty="0"/>
              <a:t>(</a:t>
            </a:r>
            <a:r>
              <a:rPr lang="zh-TW" altLang="en-US" sz="2800" dirty="0"/>
              <a:t>桌球室旁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4032887" y="414874"/>
            <a:ext cx="422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領餐地點不變、廠商變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9695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/>
              <a:t>抬</a:t>
            </a:r>
            <a:r>
              <a:rPr lang="zh-TW" altLang="en-US" sz="4800" dirty="0" smtClean="0"/>
              <a:t>餐前請</a:t>
            </a:r>
            <a:r>
              <a:rPr lang="zh-TW" altLang="en-US" sz="4800" b="1" u="sng" dirty="0" smtClean="0"/>
              <a:t>確認</a:t>
            </a:r>
            <a:r>
              <a:rPr lang="zh-TW" altLang="en-US" sz="4800" dirty="0" smtClean="0"/>
              <a:t>班級</a:t>
            </a:r>
            <a:endParaRPr lang="zh-TW" altLang="en-US" sz="4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47" y="1450582"/>
            <a:ext cx="3012065" cy="5352692"/>
          </a:xfrm>
        </p:spPr>
      </p:pic>
    </p:spTree>
    <p:extLst>
      <p:ext uri="{BB962C8B-B14F-4D97-AF65-F5344CB8AC3E}">
        <p14:creationId xmlns:p14="http://schemas.microsoft.com/office/powerpoint/2010/main" val="529814269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898</TotalTime>
  <Words>852</Words>
  <Application>Microsoft Office PowerPoint</Application>
  <PresentationFormat>寬螢幕</PresentationFormat>
  <Paragraphs>126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微軟正黑體</vt:lpstr>
      <vt:lpstr>新細明體</vt:lpstr>
      <vt:lpstr>Arial</vt:lpstr>
      <vt:lpstr>Calibri</vt:lpstr>
      <vt:lpstr>Trebuchet MS</vt:lpstr>
      <vt:lpstr>Wingdings 3</vt:lpstr>
      <vt:lpstr>多面向</vt:lpstr>
      <vt:lpstr>新明國中 營養午餐教育宣導</vt:lpstr>
      <vt:lpstr>桶餐與餐盒比較</vt:lpstr>
      <vt:lpstr>*一天*便當盒製造情形 </vt:lpstr>
      <vt:lpstr>餐桶外觀</vt:lpstr>
      <vt:lpstr>桶餐實施方式</vt:lpstr>
      <vt:lpstr>午餐流程：1.抬餐地點 (依班級位置分兩個地點)</vt:lpstr>
      <vt:lpstr>PowerPoint 簡報</vt:lpstr>
      <vt:lpstr>PowerPoint 簡報</vt:lpstr>
      <vt:lpstr>抬餐前請確認班級</vt:lpstr>
      <vt:lpstr>午餐流程：2.抬餐方式(最少需5名學生)</vt:lpstr>
      <vt:lpstr>午餐流程：3.打菜服裝</vt:lpstr>
      <vt:lpstr>打菜用具</vt:lpstr>
      <vt:lpstr>午餐流程：4.打菜份量(平湯匙) </vt:lpstr>
      <vt:lpstr>午餐流程：5.用餐禮儀                       (依序盛完，統一開動)</vt:lpstr>
      <vt:lpstr>PowerPoint 簡報</vt:lpstr>
      <vt:lpstr>午餐流程：6.廚餘及餐桶回收</vt:lpstr>
      <vt:lpstr>學生餐具</vt:lpstr>
      <vt:lpstr>退餐辦法</vt:lpstr>
      <vt:lpstr>學生素食用餐方式</vt:lpstr>
      <vt:lpstr>午餐備品</vt:lpstr>
      <vt:lpstr>特別事項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午餐推行小組會議</dc:title>
  <dc:creator>user</dc:creator>
  <cp:lastModifiedBy>user</cp:lastModifiedBy>
  <cp:revision>163</cp:revision>
  <cp:lastPrinted>2020-06-29T07:17:32Z</cp:lastPrinted>
  <dcterms:created xsi:type="dcterms:W3CDTF">2020-04-21T05:50:03Z</dcterms:created>
  <dcterms:modified xsi:type="dcterms:W3CDTF">2020-07-08T02:28:29Z</dcterms:modified>
</cp:coreProperties>
</file>